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3" r:id="rId1"/>
    <p:sldMasterId id="2147483734" r:id="rId2"/>
    <p:sldMasterId id="2147483736" r:id="rId3"/>
  </p:sldMasterIdLst>
  <p:notesMasterIdLst>
    <p:notesMasterId r:id="rId17"/>
  </p:notesMasterIdLst>
  <p:sldIdLst>
    <p:sldId id="256" r:id="rId4"/>
    <p:sldId id="271" r:id="rId5"/>
    <p:sldId id="269" r:id="rId6"/>
    <p:sldId id="270" r:id="rId7"/>
    <p:sldId id="257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8" r:id="rId16"/>
  </p:sldIdLst>
  <p:sldSz cx="9144000" cy="5143500" type="screen16x9"/>
  <p:notesSz cx="6858000" cy="9144000"/>
  <p:embeddedFontLst>
    <p:embeddedFont>
      <p:font typeface="Alfa Slab One" pitchFamily="2" charset="77"/>
      <p:regular r:id="rId18"/>
    </p:embeddedFont>
    <p:embeddedFont>
      <p:font typeface="Avenir" panose="02000503020000020003" pitchFamily="2" charset="0"/>
      <p:regular r:id="rId19"/>
      <p:italic r:id="rId20"/>
    </p:embeddedFont>
    <p:embeddedFont>
      <p:font typeface="Bebas Neue" panose="020B0606020202050201" pitchFamily="34" charset="77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veat" pitchFamily="2" charset="0"/>
      <p:regular r:id="rId26"/>
      <p:bold r:id="rId27"/>
    </p:embeddedFont>
    <p:embeddedFont>
      <p:font typeface="Helvetica Neue" panose="02000503000000020004" pitchFamily="2" charset="0"/>
      <p:regular r:id="rId28"/>
      <p:bold r:id="rId29"/>
      <p:italic r:id="rId30"/>
      <p:boldItalic r:id="rId31"/>
    </p:embeddedFont>
    <p:embeddedFont>
      <p:font typeface="Lato" panose="020F0502020204030203" pitchFamily="34" charset="77"/>
      <p:regular r:id="rId32"/>
      <p:bold r:id="rId33"/>
      <p:italic r:id="rId34"/>
      <p:boldItalic r:id="rId35"/>
    </p:embeddedFont>
    <p:embeddedFont>
      <p:font typeface="Lato Black" panose="020F0802020204030203" pitchFamily="34" charset="77"/>
      <p:bold r:id="rId36"/>
      <p:italic r:id="rId37"/>
      <p:boldItalic r:id="rId38"/>
    </p:embeddedFont>
    <p:embeddedFont>
      <p:font typeface="Playfair Display" pitchFamily="2" charset="77"/>
      <p:regular r:id="rId39"/>
      <p:bold r:id="rId40"/>
      <p:italic r:id="rId41"/>
      <p:boldItalic r:id="rId42"/>
    </p:embeddedFont>
    <p:embeddedFont>
      <p:font typeface="Roboto Black" panose="02000000000000000000" pitchFamily="2" charset="0"/>
      <p:bold r:id="rId43"/>
      <p:italic r:id="rId44"/>
      <p:boldItalic r:id="rId45"/>
    </p:embeddedFont>
    <p:embeddedFont>
      <p:font typeface="Source Sans Pro Light" panose="020F03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5"/>
  </p:normalViewPr>
  <p:slideViewPr>
    <p:cSldViewPr snapToGrid="0">
      <p:cViewPr>
        <p:scale>
          <a:sx n="135" d="100"/>
          <a:sy n="135" d="100"/>
        </p:scale>
        <p:origin x="960" y="5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2.fntdata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56" Type="http://schemas.openxmlformats.org/officeDocument/2006/relationships/customXml" Target="../customXml/item3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7a28ae5f61_0_2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1" name="Google Shape;471;g7a28ae5f61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d21b99c4bf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d21b99c4bf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d0d27a9afe_0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d0d27a9afe_0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cdb5826dc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cdb5826dc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7a28ae5f61_0_3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g7a28ae5f61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c97341fb60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c97341fb60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ce81c808e1_0_1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9" name="Google Shape;829;gce81c808e1_0_1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cc446031c9_0_1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cc446031c9_0_1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d0d27a9afe_0_1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gd0d27a9afe_0_1972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gd0d27a9afe_0_1972:notes"/>
          <p:cNvSpPr txBox="1">
            <a:spLocks noGrp="1"/>
          </p:cNvSpPr>
          <p:nvPr>
            <p:ph type="sldNum" idx="12"/>
          </p:nvPr>
        </p:nvSpPr>
        <p:spPr>
          <a:xfrm>
            <a:off x="3884414" y="8684684"/>
            <a:ext cx="29718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d0d27a9afe_0_2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d0d27a9afe_0_2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Improving Healthcare Service Flow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GB" sz="1400">
                <a:solidFill>
                  <a:schemeClr val="dk1"/>
                </a:solidFill>
              </a:rPr>
              <a:t>Patient Flow → online registration, referral from primary level healthcare facilities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GB" sz="1400">
                <a:solidFill>
                  <a:schemeClr val="dk1"/>
                </a:solidFill>
              </a:rPr>
              <a:t>Screening → patients, visitors, health officers 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GB" sz="1400">
                <a:solidFill>
                  <a:schemeClr val="dk1"/>
                </a:solidFill>
              </a:rPr>
              <a:t>Triage → patient’s COVID-19 risk degree indetification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Classification of COVID-19 Transmission Risk Zonation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GB" sz="1400">
                <a:solidFill>
                  <a:schemeClr val="dk1"/>
                </a:solidFill>
              </a:rPr>
              <a:t>COVID-19 zone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GB" sz="1400">
                <a:solidFill>
                  <a:schemeClr val="dk1"/>
                </a:solidFill>
              </a:rPr>
              <a:t>Non COVID-19 zone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Infection Prevention and Control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GB" sz="1400">
                <a:solidFill>
                  <a:schemeClr val="dk1"/>
                </a:solidFill>
              </a:rPr>
              <a:t>Enhancing 3M practices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Health Service System Innovation Development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GB" sz="1400">
                <a:solidFill>
                  <a:schemeClr val="dk1"/>
                </a:solidFill>
              </a:rPr>
              <a:t>Online registration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GB" sz="1400">
                <a:solidFill>
                  <a:schemeClr val="dk1"/>
                </a:solidFill>
              </a:rPr>
              <a:t>Telemedicine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GB" sz="1400">
                <a:solidFill>
                  <a:schemeClr val="dk1"/>
                </a:solidFill>
              </a:rPr>
              <a:t>E-medical prescription, meds delivery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Referral System Strengthening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d0d27a9afe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d0d27a9afe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d21b99c4b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d21b99c4b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d21b99c4bf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d21b99c4bf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1_8_1">
  <p:cSld name="CUSTOM_1_8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123" y="4570303"/>
            <a:ext cx="461236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475" y="4784025"/>
            <a:ext cx="3653398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 txBox="1"/>
          <p:nvPr/>
        </p:nvSpPr>
        <p:spPr>
          <a:xfrm rot="-5400000">
            <a:off x="-726275" y="320102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Update Data: 6  Oktober 2020</a:t>
            </a:r>
            <a:endParaRPr sz="8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5">
  <p:cSld name="TITLE_AND_BODY_7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_Slide">
  <p:cSld name="Info_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56D78">
                  <a:alpha val="20000"/>
                </a:srgbClr>
              </a:gs>
              <a:gs pos="98000">
                <a:srgbClr val="656D78">
                  <a:alpha val="0"/>
                </a:srgbClr>
              </a:gs>
              <a:gs pos="100000">
                <a:srgbClr val="656D78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913505" y="1120028"/>
            <a:ext cx="32418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2"/>
          </p:nvPr>
        </p:nvSpPr>
        <p:spPr>
          <a:xfrm>
            <a:off x="913505" y="1334638"/>
            <a:ext cx="3792900" cy="18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 b="1" i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3"/>
          </p:nvPr>
        </p:nvSpPr>
        <p:spPr>
          <a:xfrm>
            <a:off x="913504" y="3291952"/>
            <a:ext cx="324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1_8_1 2">
  <p:cSld name="CUSTOM_1_8_1_4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123" y="4570303"/>
            <a:ext cx="461236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475" y="4784025"/>
            <a:ext cx="3653398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 txBox="1"/>
          <p:nvPr/>
        </p:nvSpPr>
        <p:spPr>
          <a:xfrm rot="-5400000">
            <a:off x="-726275" y="320102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Update Data: 6  Oktober 2020</a:t>
            </a:r>
            <a:endParaRPr sz="8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691753" y="27098"/>
            <a:ext cx="77604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1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2394870" y="2112644"/>
            <a:ext cx="4354500" cy="17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/>
          <p:nvPr/>
        </p:nvSpPr>
        <p:spPr>
          <a:xfrm>
            <a:off x="1074418" y="4958185"/>
            <a:ext cx="8069582" cy="189000"/>
          </a:xfrm>
          <a:prstGeom prst="rect">
            <a:avLst/>
          </a:prstGeom>
          <a:solidFill>
            <a:srgbClr val="E82C3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8"/>
          <p:cNvSpPr/>
          <p:nvPr/>
        </p:nvSpPr>
        <p:spPr>
          <a:xfrm>
            <a:off x="2" y="4958185"/>
            <a:ext cx="1890000" cy="189000"/>
          </a:xfrm>
          <a:prstGeom prst="rect">
            <a:avLst/>
          </a:prstGeom>
          <a:solidFill>
            <a:srgbClr val="A61E2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8"/>
          <p:cNvSpPr/>
          <p:nvPr/>
        </p:nvSpPr>
        <p:spPr>
          <a:xfrm>
            <a:off x="3508288" y="4958186"/>
            <a:ext cx="5601590" cy="17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SATUAN TUGAS PE</a:t>
            </a:r>
            <a:r>
              <a:rPr lang="en-GB"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NANGANAN COVID-19</a:t>
            </a:r>
            <a:endParaRPr sz="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8"/>
          <p:cNvSpPr/>
          <p:nvPr/>
        </p:nvSpPr>
        <p:spPr>
          <a:xfrm>
            <a:off x="4299046" y="-8872"/>
            <a:ext cx="4844955" cy="59400"/>
          </a:xfrm>
          <a:prstGeom prst="rect">
            <a:avLst/>
          </a:prstGeom>
          <a:solidFill>
            <a:srgbClr val="A61E2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8"/>
          <p:cNvSpPr/>
          <p:nvPr/>
        </p:nvSpPr>
        <p:spPr>
          <a:xfrm>
            <a:off x="1" y="-8770"/>
            <a:ext cx="4299045" cy="59400"/>
          </a:xfrm>
          <a:prstGeom prst="rect">
            <a:avLst/>
          </a:prstGeom>
          <a:solidFill>
            <a:srgbClr val="E82C3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" name="Google Shape;83;p18"/>
          <p:cNvGrpSpPr/>
          <p:nvPr/>
        </p:nvGrpSpPr>
        <p:grpSpPr>
          <a:xfrm>
            <a:off x="94154" y="120136"/>
            <a:ext cx="484191" cy="804205"/>
            <a:chOff x="258058" y="239692"/>
            <a:chExt cx="645588" cy="1072273"/>
          </a:xfrm>
        </p:grpSpPr>
        <p:sp>
          <p:nvSpPr>
            <p:cNvPr id="84" name="Google Shape;84;p18"/>
            <p:cNvSpPr/>
            <p:nvPr/>
          </p:nvSpPr>
          <p:spPr>
            <a:xfrm>
              <a:off x="258058" y="239692"/>
              <a:ext cx="645588" cy="1072273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8"/>
            <p:cNvSpPr/>
            <p:nvPr/>
          </p:nvSpPr>
          <p:spPr>
            <a:xfrm>
              <a:off x="284562" y="279449"/>
              <a:ext cx="619084" cy="36120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6" name="Google Shape;86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4958" y="239692"/>
              <a:ext cx="338291" cy="3676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8904776" y="4726010"/>
            <a:ext cx="205102" cy="20774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1_8_1 1">
  <p:cSld name="CUSTOM_1_8_1 1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123" y="4570303"/>
            <a:ext cx="461236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475" y="4784025"/>
            <a:ext cx="3653398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149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149"/>
          <p:cNvSpPr txBox="1"/>
          <p:nvPr/>
        </p:nvSpPr>
        <p:spPr>
          <a:xfrm rot="-5400000">
            <a:off x="-726275" y="320102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Update Data: 6  Oktober 2020</a:t>
            </a:r>
            <a:endParaRPr sz="8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5" name="Google Shape;715;p149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705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19475" y="4784025"/>
            <a:ext cx="3653398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93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93"/>
          <p:cNvSpPr txBox="1"/>
          <p:nvPr/>
        </p:nvSpPr>
        <p:spPr>
          <a:xfrm rot="-5400000">
            <a:off x="-726275" y="320102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Update Data:29 November 2020</a:t>
            </a:r>
            <a:endParaRPr sz="8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4" name="Google Shape;494;p93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95" name="Google Shape;495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763" y="4576306"/>
            <a:ext cx="461224" cy="450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6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206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 rotWithShape="1">
          <a:blip r:embed="rId2">
            <a:alphaModFix amt="12000"/>
          </a:blip>
          <a:srcRect l="2371" t="9554" r="2371" b="-4810"/>
          <a:stretch/>
        </p:blipFill>
        <p:spPr>
          <a:xfrm>
            <a:off x="406958" y="1301457"/>
            <a:ext cx="8497424" cy="32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>
            <a:spLocks noGrp="1"/>
          </p:cNvSpPr>
          <p:nvPr>
            <p:ph type="ctrTitle"/>
          </p:nvPr>
        </p:nvSpPr>
        <p:spPr>
          <a:xfrm>
            <a:off x="1293725" y="187816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>
            <a:spLocks noGrp="1"/>
          </p:cNvSpPr>
          <p:nvPr>
            <p:ph type="subTitle" idx="1"/>
          </p:nvPr>
        </p:nvSpPr>
        <p:spPr>
          <a:xfrm>
            <a:off x="2253344" y="267463"/>
            <a:ext cx="5981100" cy="513300"/>
          </a:xfrm>
          <a:prstGeom prst="roundRect">
            <a:avLst>
              <a:gd name="adj" fmla="val 16667"/>
            </a:avLst>
          </a:prstGeom>
          <a:solidFill>
            <a:srgbClr val="D0EEF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01" name="Google Shape;101;p20"/>
          <p:cNvGrpSpPr/>
          <p:nvPr/>
        </p:nvGrpSpPr>
        <p:grpSpPr>
          <a:xfrm>
            <a:off x="628650" y="-300144"/>
            <a:ext cx="1067100" cy="1504500"/>
            <a:chOff x="629475" y="-222150"/>
            <a:chExt cx="1067100" cy="1504500"/>
          </a:xfrm>
        </p:grpSpPr>
        <p:sp>
          <p:nvSpPr>
            <p:cNvPr id="102" name="Google Shape;102;p20"/>
            <p:cNvSpPr/>
            <p:nvPr/>
          </p:nvSpPr>
          <p:spPr>
            <a:xfrm>
              <a:off x="629475" y="-222150"/>
              <a:ext cx="1067100" cy="15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4549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3" name="Google Shape;103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2322" y="283475"/>
              <a:ext cx="841249" cy="8046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/>
          <p:nvPr/>
        </p:nvSpPr>
        <p:spPr>
          <a:xfrm>
            <a:off x="0" y="0"/>
            <a:ext cx="9144000" cy="1080900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1566916" y="206255"/>
            <a:ext cx="7249800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27199" y="1274992"/>
            <a:ext cx="84828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11" name="Google Shape;111;p21"/>
          <p:cNvGrpSpPr/>
          <p:nvPr/>
        </p:nvGrpSpPr>
        <p:grpSpPr>
          <a:xfrm>
            <a:off x="319036" y="-297332"/>
            <a:ext cx="1067100" cy="1504500"/>
            <a:chOff x="629475" y="-222150"/>
            <a:chExt cx="1067100" cy="1504500"/>
          </a:xfrm>
        </p:grpSpPr>
        <p:sp>
          <p:nvSpPr>
            <p:cNvPr id="112" name="Google Shape;112;p21"/>
            <p:cNvSpPr/>
            <p:nvPr/>
          </p:nvSpPr>
          <p:spPr>
            <a:xfrm>
              <a:off x="629475" y="-222150"/>
              <a:ext cx="1067100" cy="15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4549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" name="Google Shape;113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2322" y="283475"/>
              <a:ext cx="841249" cy="8046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1168121" y="273844"/>
            <a:ext cx="7641600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327199" y="1274992"/>
            <a:ext cx="84828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" name="Google Shape;120;p22"/>
          <p:cNvSpPr/>
          <p:nvPr/>
        </p:nvSpPr>
        <p:spPr>
          <a:xfrm>
            <a:off x="1986830" y="0"/>
            <a:ext cx="5750100" cy="172500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805" y="267632"/>
            <a:ext cx="771690" cy="7381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ato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rgbClr val="C5CCE9"/>
            </a:gs>
            <a:gs pos="1000">
              <a:srgbClr val="C5CCE9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 rotWithShape="1">
          <a:blip r:embed="rId2">
            <a:alphaModFix amt="22000"/>
          </a:blip>
          <a:srcRect/>
          <a:stretch/>
        </p:blipFill>
        <p:spPr>
          <a:xfrm>
            <a:off x="496336" y="748788"/>
            <a:ext cx="8151328" cy="304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1369" y="208293"/>
            <a:ext cx="3140080" cy="31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4"/>
          <p:cNvSpPr txBox="1"/>
          <p:nvPr/>
        </p:nvSpPr>
        <p:spPr>
          <a:xfrm>
            <a:off x="1230179" y="3259049"/>
            <a:ext cx="6922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3600" b="1" i="0" u="none" strike="noStrike" cap="none">
                <a:solidFill>
                  <a:srgbClr val="252C76"/>
                </a:solidFill>
                <a:latin typeface="Lato Black"/>
                <a:ea typeface="Lato Black"/>
                <a:cs typeface="Lato Black"/>
                <a:sym typeface="Lato Black"/>
              </a:rPr>
              <a:t>BERSATU LAWAN COVID-19</a:t>
            </a:r>
            <a:endParaRPr sz="21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24"/>
          <p:cNvSpPr txBox="1"/>
          <p:nvPr/>
        </p:nvSpPr>
        <p:spPr>
          <a:xfrm>
            <a:off x="623397" y="3998128"/>
            <a:ext cx="8136000" cy="329100"/>
          </a:xfrm>
          <a:prstGeom prst="rect">
            <a:avLst/>
          </a:prstGeom>
          <a:solidFill>
            <a:srgbClr val="252C7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PAKAI MASKER  •  JAGA JARAK   •  CUCI TANGAN  •  OLAHRAGA,  ISTIRAHAT CUKUP, TIDAK PANIK  •   MAKANAN BERGIZI</a:t>
            </a:r>
            <a:endParaRPr sz="900" b="1" i="0" u="none" strike="noStrike" cap="none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623397" y="4343295"/>
            <a:ext cx="8136000" cy="2739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MEMAKAI MASKER • MENJAGA JARAK • MENCUCI TANGAN</a:t>
            </a:r>
            <a:endParaRPr sz="800" b="0" i="0" u="none" strike="noStrike" cap="none">
              <a:solidFill>
                <a:srgbClr val="00206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7" name="Google Shape;137;p24"/>
          <p:cNvGrpSpPr/>
          <p:nvPr/>
        </p:nvGrpSpPr>
        <p:grpSpPr>
          <a:xfrm>
            <a:off x="319036" y="-297332"/>
            <a:ext cx="1067100" cy="1504500"/>
            <a:chOff x="629475" y="-222150"/>
            <a:chExt cx="1067100" cy="1504500"/>
          </a:xfrm>
        </p:grpSpPr>
        <p:sp>
          <p:nvSpPr>
            <p:cNvPr id="138" name="Google Shape;138;p24"/>
            <p:cNvSpPr/>
            <p:nvPr/>
          </p:nvSpPr>
          <p:spPr>
            <a:xfrm>
              <a:off x="629475" y="-222150"/>
              <a:ext cx="1067100" cy="150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4549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9" name="Google Shape;139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2322" y="283475"/>
              <a:ext cx="841249" cy="8046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_Slide">
  <p:cSld name="Info_Slid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56D78">
                  <a:alpha val="20000"/>
                </a:srgbClr>
              </a:gs>
              <a:gs pos="98000">
                <a:srgbClr val="656D78">
                  <a:alpha val="0"/>
                </a:srgbClr>
              </a:gs>
              <a:gs pos="100000">
                <a:srgbClr val="656D78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2"/>
          <p:cNvSpPr txBox="1">
            <a:spLocks noGrp="1"/>
          </p:cNvSpPr>
          <p:nvPr>
            <p:ph type="body" idx="1"/>
          </p:nvPr>
        </p:nvSpPr>
        <p:spPr>
          <a:xfrm>
            <a:off x="913505" y="1120028"/>
            <a:ext cx="32418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 b="0" i="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2"/>
          <p:cNvSpPr txBox="1">
            <a:spLocks noGrp="1"/>
          </p:cNvSpPr>
          <p:nvPr>
            <p:ph type="body" idx="2"/>
          </p:nvPr>
        </p:nvSpPr>
        <p:spPr>
          <a:xfrm>
            <a:off x="913505" y="1334638"/>
            <a:ext cx="3792900" cy="18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4100" b="1" i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L="91440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body" idx="3"/>
          </p:nvPr>
        </p:nvSpPr>
        <p:spPr>
          <a:xfrm>
            <a:off x="913504" y="3291952"/>
            <a:ext cx="324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 b="0" i="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3" name="Google Shape;273;p4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4" name="Google Shape;27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7" name="Google Shape;27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5" name="Google Shape;285;p4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6" name="Google Shape;286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2" name="Google Shape;292;p5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6" name="Google Shape;296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5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0" name="Google Shape;300;p5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1" name="Google Shape;301;p5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05" name="Google Shape;305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8" name="Google Shape;308;p5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9" name="Google Shape;309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6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5" name="Google Shape;315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5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9" name="Google Shape;329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5">
  <p:cSld name="TITLE_AND_BODY_7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3" name="Google Shape;333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9 1 1">
  <p:cSld name="CUSTOM_1_8_1_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123" y="4570303"/>
            <a:ext cx="461236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475" y="4784025"/>
            <a:ext cx="3653398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62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62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_AND_BODY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63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2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63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6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 Layout 2 1">
    <p:bg>
      <p:bgPr>
        <a:solidFill>
          <a:srgbClr val="252C76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4772" y="4563725"/>
            <a:ext cx="457199" cy="43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415" y="4784020"/>
            <a:ext cx="3653513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4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64"/>
          <p:cNvSpPr txBox="1"/>
          <p:nvPr/>
        </p:nvSpPr>
        <p:spPr>
          <a:xfrm rot="-5400000">
            <a:off x="-726275" y="320102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Update Data: 27 September 2020</a:t>
            </a:r>
            <a:endParaRPr sz="8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9" name="Google Shape;349;p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0" name="Google Shape;350;p64"/>
          <p:cNvSpPr txBox="1">
            <a:spLocks noGrp="1"/>
          </p:cNvSpPr>
          <p:nvPr>
            <p:ph type="sldNum" idx="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_Slide">
  <p:cSld name="Info_Slide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56D78">
                  <a:alpha val="20000"/>
                </a:srgbClr>
              </a:gs>
              <a:gs pos="98000">
                <a:srgbClr val="656D78">
                  <a:alpha val="2352"/>
                </a:srgbClr>
              </a:gs>
              <a:gs pos="100000">
                <a:srgbClr val="656D78">
                  <a:alpha val="2352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65"/>
          <p:cNvSpPr txBox="1">
            <a:spLocks noGrp="1"/>
          </p:cNvSpPr>
          <p:nvPr>
            <p:ph type="body" idx="1"/>
          </p:nvPr>
        </p:nvSpPr>
        <p:spPr>
          <a:xfrm>
            <a:off x="913505" y="1120028"/>
            <a:ext cx="32418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65"/>
          <p:cNvSpPr txBox="1">
            <a:spLocks noGrp="1"/>
          </p:cNvSpPr>
          <p:nvPr>
            <p:ph type="body" idx="2"/>
          </p:nvPr>
        </p:nvSpPr>
        <p:spPr>
          <a:xfrm>
            <a:off x="913505" y="1334638"/>
            <a:ext cx="3792900" cy="18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 b="1" i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65"/>
          <p:cNvSpPr txBox="1">
            <a:spLocks noGrp="1"/>
          </p:cNvSpPr>
          <p:nvPr>
            <p:ph type="body" idx="3"/>
          </p:nvPr>
        </p:nvSpPr>
        <p:spPr>
          <a:xfrm>
            <a:off x="913504" y="3291952"/>
            <a:ext cx="324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4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1_8_1 1">
  <p:cSld name="CUSTOM_1_8_1_3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123" y="4570303"/>
            <a:ext cx="461236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475" y="4784025"/>
            <a:ext cx="3653398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7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67"/>
          <p:cNvSpPr txBox="1"/>
          <p:nvPr/>
        </p:nvSpPr>
        <p:spPr>
          <a:xfrm rot="-5400000">
            <a:off x="-726275" y="320102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Update Data: 6  Oktober 2020</a:t>
            </a:r>
            <a:endParaRPr sz="8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5" name="Google Shape;365;p67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Blank"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8" name="Google Shape;368;p6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9" name="Google Shape;369;p6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1_8_1">
  <p:cSld name="CUSTOM_1_8_1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123" y="4570303"/>
            <a:ext cx="461236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475" y="4784025"/>
            <a:ext cx="3653398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9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9"/>
          <p:cNvSpPr txBox="1"/>
          <p:nvPr/>
        </p:nvSpPr>
        <p:spPr>
          <a:xfrm rot="-5400000">
            <a:off x="-726275" y="320102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Update Data: 6  Oktober 2020</a:t>
            </a:r>
            <a:endParaRPr sz="8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5" name="Google Shape;375;p69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123" y="4570303"/>
            <a:ext cx="461236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475" y="4784025"/>
            <a:ext cx="3653398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70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70"/>
          <p:cNvSpPr txBox="1"/>
          <p:nvPr/>
        </p:nvSpPr>
        <p:spPr>
          <a:xfrm rot="-5400000">
            <a:off x="-726275" y="320102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Update Data: 18  Oktober  2020</a:t>
            </a:r>
            <a:endParaRPr sz="8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1" name="Google Shape;381;p70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1_8_1 2">
  <p:cSld name="CUSTOM_1_8_1_4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123" y="4570303"/>
            <a:ext cx="461236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475" y="4784025"/>
            <a:ext cx="3653398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71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71"/>
          <p:cNvSpPr txBox="1"/>
          <p:nvPr/>
        </p:nvSpPr>
        <p:spPr>
          <a:xfrm rot="-5400000">
            <a:off x="-726275" y="320102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Update Data: 6  Oktober 2020</a:t>
            </a:r>
            <a:endParaRPr sz="8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7" name="Google Shape;387;p71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2">
  <p:cSld name="Custom Layout 2_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pic>
        <p:nvPicPr>
          <p:cNvPr id="390" name="Google Shape;390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123" y="4570303"/>
            <a:ext cx="461236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476" y="4784026"/>
            <a:ext cx="3653398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72"/>
          <p:cNvSpPr/>
          <p:nvPr/>
        </p:nvSpPr>
        <p:spPr>
          <a:xfrm>
            <a:off x="2680950" y="0"/>
            <a:ext cx="3782100" cy="765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72"/>
          <p:cNvSpPr txBox="1"/>
          <p:nvPr/>
        </p:nvSpPr>
        <p:spPr>
          <a:xfrm rot="-5400000">
            <a:off x="-726275" y="320102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C76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Update Data: 28 Februari 2021</a:t>
            </a:r>
            <a:endParaRPr sz="8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C7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C7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C7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C7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C7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C7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C7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C7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C7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737" r:id="rId18"/>
    <p:sldLayoutId id="214748373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  <a:defRPr sz="3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kemenkeu.go.id/covid19" TargetMode="External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png"/><Relationship Id="rId3" Type="http://schemas.openxmlformats.org/officeDocument/2006/relationships/image" Target="../media/image7.png"/><Relationship Id="rId7" Type="http://schemas.openxmlformats.org/officeDocument/2006/relationships/image" Target="../media/image58.jp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jp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jp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91"/>
          <p:cNvPicPr preferRelativeResize="0"/>
          <p:nvPr/>
        </p:nvPicPr>
        <p:blipFill rotWithShape="1">
          <a:blip r:embed="rId3">
            <a:alphaModFix amt="22000"/>
          </a:blip>
          <a:srcRect/>
          <a:stretch/>
        </p:blipFill>
        <p:spPr>
          <a:xfrm>
            <a:off x="-2030039" y="-673890"/>
            <a:ext cx="7385975" cy="27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91"/>
          <p:cNvSpPr/>
          <p:nvPr/>
        </p:nvSpPr>
        <p:spPr>
          <a:xfrm>
            <a:off x="-452475" y="2156350"/>
            <a:ext cx="5614200" cy="2122800"/>
          </a:xfrm>
          <a:prstGeom prst="roundRect">
            <a:avLst>
              <a:gd name="adj" fmla="val 16667"/>
            </a:avLst>
          </a:prstGeom>
          <a:solidFill>
            <a:srgbClr val="252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91"/>
          <p:cNvSpPr/>
          <p:nvPr/>
        </p:nvSpPr>
        <p:spPr>
          <a:xfrm>
            <a:off x="629475" y="-222150"/>
            <a:ext cx="1067100" cy="1504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4196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91"/>
          <p:cNvSpPr txBox="1"/>
          <p:nvPr/>
        </p:nvSpPr>
        <p:spPr>
          <a:xfrm>
            <a:off x="0" y="2232550"/>
            <a:ext cx="4948500" cy="2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1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GB" sz="2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INDONESIA’S EXPERIENCE REGARDS MANAGING PANDEMIC RISKS IN HEALTH FACILITIES POST COVID-19 AND BEYOND</a:t>
            </a:r>
            <a:endParaRPr sz="23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GB" sz="15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UNDRR &amp; WHO HQ Safe Hospital Webinar 4</a:t>
            </a:r>
            <a:endParaRPr sz="15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77" name="Google Shape;477;p91"/>
          <p:cNvSpPr txBox="1"/>
          <p:nvPr/>
        </p:nvSpPr>
        <p:spPr>
          <a:xfrm>
            <a:off x="248275" y="4349675"/>
            <a:ext cx="53715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300">
                <a:solidFill>
                  <a:srgbClr val="252C76"/>
                </a:solidFill>
                <a:latin typeface="Lato Black"/>
                <a:ea typeface="Lato Black"/>
                <a:cs typeface="Lato Black"/>
                <a:sym typeface="Lato Black"/>
              </a:rPr>
              <a:t>PROF WIKU ADISASMITO</a:t>
            </a:r>
            <a:endParaRPr sz="1300">
              <a:solidFill>
                <a:srgbClr val="252C76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300">
                <a:solidFill>
                  <a:srgbClr val="252C76"/>
                </a:solidFill>
                <a:latin typeface="Lato Black"/>
                <a:ea typeface="Lato Black"/>
                <a:cs typeface="Lato Black"/>
                <a:sym typeface="Lato Black"/>
              </a:rPr>
              <a:t>NATIONAL TASK FORCE OF COVID-19 MITIGATION</a:t>
            </a:r>
            <a:endParaRPr sz="1300">
              <a:solidFill>
                <a:srgbClr val="252C7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478" name="Google Shape;478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4050" y="1148725"/>
            <a:ext cx="3353350" cy="335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91"/>
          <p:cNvSpPr txBox="1"/>
          <p:nvPr/>
        </p:nvSpPr>
        <p:spPr>
          <a:xfrm>
            <a:off x="7256625" y="3785700"/>
            <a:ext cx="1527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600" b="0" i="0" u="none" strike="noStrike" cap="none">
                <a:solidFill>
                  <a:srgbClr val="D9D9D9"/>
                </a:solidFill>
                <a:latin typeface="Lato Black"/>
                <a:ea typeface="Lato Black"/>
                <a:cs typeface="Lato Black"/>
                <a:sym typeface="Lato Black"/>
              </a:rPr>
              <a:t>Illustrations by Stories Freepik</a:t>
            </a:r>
            <a:endParaRPr sz="600" b="0" i="0" u="none" strike="noStrike" cap="none">
              <a:solidFill>
                <a:srgbClr val="D9D9D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80" name="Google Shape;480;p91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pic>
        <p:nvPicPr>
          <p:cNvPr id="481" name="Google Shape;481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212" y="131575"/>
            <a:ext cx="815624" cy="79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98"/>
          <p:cNvPicPr preferRelativeResize="0"/>
          <p:nvPr/>
        </p:nvPicPr>
        <p:blipFill rotWithShape="1">
          <a:blip r:embed="rId3">
            <a:alphaModFix/>
          </a:blip>
          <a:srcRect t="10015"/>
          <a:stretch/>
        </p:blipFill>
        <p:spPr>
          <a:xfrm>
            <a:off x="98825" y="603725"/>
            <a:ext cx="8973975" cy="45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98"/>
          <p:cNvSpPr txBox="1"/>
          <p:nvPr/>
        </p:nvSpPr>
        <p:spPr>
          <a:xfrm rot="-643">
            <a:off x="5617400" y="855650"/>
            <a:ext cx="3209700" cy="70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0000" tIns="30600" rIns="61200" bIns="30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4" name="Google Shape;774;p98"/>
          <p:cNvSpPr txBox="1"/>
          <p:nvPr/>
        </p:nvSpPr>
        <p:spPr>
          <a:xfrm>
            <a:off x="175025" y="0"/>
            <a:ext cx="8841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BED OCCUPANCY RATIO OF COVID-19 REFERRAL HOSPITAL 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IN 34 PROVINCES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5" name="Google Shape;775;p98"/>
          <p:cNvSpPr txBox="1"/>
          <p:nvPr/>
        </p:nvSpPr>
        <p:spPr>
          <a:xfrm rot="-5400000">
            <a:off x="-383725" y="3568925"/>
            <a:ext cx="1647300" cy="37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6" name="Google Shape;776;p98"/>
          <p:cNvSpPr txBox="1"/>
          <p:nvPr/>
        </p:nvSpPr>
        <p:spPr>
          <a:xfrm rot="-643">
            <a:off x="5617275" y="855658"/>
            <a:ext cx="3209700" cy="707400"/>
          </a:xfrm>
          <a:prstGeom prst="rect">
            <a:avLst/>
          </a:prstGeom>
          <a:solidFill>
            <a:srgbClr val="CC0000">
              <a:alpha val="42460"/>
            </a:srgbClr>
          </a:solidFill>
          <a:ln>
            <a:noFill/>
          </a:ln>
        </p:spPr>
        <p:txBody>
          <a:bodyPr spcFirstLastPara="1" wrap="square" lIns="450000" tIns="30600" rIns="61200" bIns="30600" anchor="ctr" anchorCtr="0">
            <a:noAutofit/>
          </a:bodyPr>
          <a:lstStyle/>
          <a:p>
            <a:pPr marL="0" lvl="0" indent="-153499" algn="l" rtl="0"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No Province with BOR &gt;=70%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0" lvl="0" indent="-153499" algn="l" rtl="0"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3 Provinces with BOR 50.0 - 69.9%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marL="0" lvl="0" indent="-153499" algn="l" rtl="0"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17 Provinces with BOR &lt;50%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7" name="Google Shape;777;p98"/>
          <p:cNvSpPr txBox="1"/>
          <p:nvPr/>
        </p:nvSpPr>
        <p:spPr>
          <a:xfrm rot="-665">
            <a:off x="7338357" y="1952573"/>
            <a:ext cx="1551600" cy="191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0000" tIns="30600" rIns="61200" bIns="30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PPKM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8" name="Google Shape;778;p98"/>
          <p:cNvSpPr txBox="1"/>
          <p:nvPr/>
        </p:nvSpPr>
        <p:spPr>
          <a:xfrm rot="-665">
            <a:off x="7338357" y="1800169"/>
            <a:ext cx="1551600" cy="191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0000" tIns="30600" rIns="61200" bIns="30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Non -PPKM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9" name="Google Shape;779;p98"/>
          <p:cNvSpPr txBox="1"/>
          <p:nvPr/>
        </p:nvSpPr>
        <p:spPr>
          <a:xfrm rot="-534">
            <a:off x="6958550" y="1608775"/>
            <a:ext cx="1931400" cy="1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0000" tIns="30600" rIns="61200" bIns="30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99"/>
          <p:cNvSpPr/>
          <p:nvPr/>
        </p:nvSpPr>
        <p:spPr>
          <a:xfrm>
            <a:off x="6832600" y="2004875"/>
            <a:ext cx="1782600" cy="859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BF9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5" name="Google Shape;785;p99"/>
          <p:cNvPicPr preferRelativeResize="0"/>
          <p:nvPr/>
        </p:nvPicPr>
        <p:blipFill rotWithShape="1">
          <a:blip r:embed="rId3">
            <a:alphaModFix/>
          </a:blip>
          <a:srcRect t="23588" b="24670"/>
          <a:stretch/>
        </p:blipFill>
        <p:spPr>
          <a:xfrm>
            <a:off x="140072" y="587013"/>
            <a:ext cx="3492150" cy="1376911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99"/>
          <p:cNvSpPr txBox="1"/>
          <p:nvPr/>
        </p:nvSpPr>
        <p:spPr>
          <a:xfrm rot="-5400000">
            <a:off x="-459925" y="3568925"/>
            <a:ext cx="1647300" cy="37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7" name="Google Shape;787;p99"/>
          <p:cNvSpPr txBox="1"/>
          <p:nvPr/>
        </p:nvSpPr>
        <p:spPr>
          <a:xfrm rot="2500">
            <a:off x="7607815" y="5808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Mar ‘21</a:t>
            </a:r>
            <a:endParaRPr sz="1100"/>
          </a:p>
        </p:txBody>
      </p:sp>
      <p:sp>
        <p:nvSpPr>
          <p:cNvPr id="788" name="Google Shape;788;p99"/>
          <p:cNvSpPr txBox="1"/>
          <p:nvPr/>
        </p:nvSpPr>
        <p:spPr>
          <a:xfrm rot="2500">
            <a:off x="7379215" y="10380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Feb ‘21</a:t>
            </a:r>
            <a:endParaRPr sz="1100"/>
          </a:p>
        </p:txBody>
      </p:sp>
      <p:sp>
        <p:nvSpPr>
          <p:cNvPr id="789" name="Google Shape;789;p99"/>
          <p:cNvSpPr txBox="1"/>
          <p:nvPr/>
        </p:nvSpPr>
        <p:spPr>
          <a:xfrm rot="2500">
            <a:off x="8293615" y="5808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Apr ‘21</a:t>
            </a:r>
            <a:endParaRPr sz="1100"/>
          </a:p>
        </p:txBody>
      </p:sp>
      <p:sp>
        <p:nvSpPr>
          <p:cNvPr id="790" name="Google Shape;790;p99"/>
          <p:cNvSpPr txBox="1"/>
          <p:nvPr/>
        </p:nvSpPr>
        <p:spPr>
          <a:xfrm rot="2500">
            <a:off x="1359415" y="23334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May ‘20</a:t>
            </a:r>
            <a:endParaRPr sz="1100"/>
          </a:p>
        </p:txBody>
      </p:sp>
      <p:sp>
        <p:nvSpPr>
          <p:cNvPr id="791" name="Google Shape;791;p99"/>
          <p:cNvSpPr txBox="1"/>
          <p:nvPr/>
        </p:nvSpPr>
        <p:spPr>
          <a:xfrm rot="2500">
            <a:off x="2045215" y="23334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June ‘20</a:t>
            </a:r>
            <a:endParaRPr sz="1100"/>
          </a:p>
        </p:txBody>
      </p:sp>
      <p:sp>
        <p:nvSpPr>
          <p:cNvPr id="792" name="Google Shape;792;p99"/>
          <p:cNvSpPr txBox="1"/>
          <p:nvPr/>
        </p:nvSpPr>
        <p:spPr>
          <a:xfrm rot="2500">
            <a:off x="3416815" y="20286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Aug ‘20</a:t>
            </a:r>
            <a:endParaRPr sz="1100"/>
          </a:p>
        </p:txBody>
      </p:sp>
      <p:sp>
        <p:nvSpPr>
          <p:cNvPr id="793" name="Google Shape;793;p99"/>
          <p:cNvSpPr txBox="1"/>
          <p:nvPr/>
        </p:nvSpPr>
        <p:spPr>
          <a:xfrm rot="2500">
            <a:off x="2731015" y="20286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July ‘20</a:t>
            </a:r>
            <a:endParaRPr sz="1100"/>
          </a:p>
        </p:txBody>
      </p:sp>
      <p:sp>
        <p:nvSpPr>
          <p:cNvPr id="794" name="Google Shape;794;p99"/>
          <p:cNvSpPr txBox="1"/>
          <p:nvPr/>
        </p:nvSpPr>
        <p:spPr>
          <a:xfrm rot="2500">
            <a:off x="4102615" y="17238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Sept ‘20</a:t>
            </a:r>
            <a:endParaRPr sz="1100"/>
          </a:p>
        </p:txBody>
      </p:sp>
      <p:sp>
        <p:nvSpPr>
          <p:cNvPr id="795" name="Google Shape;795;p99"/>
          <p:cNvSpPr txBox="1"/>
          <p:nvPr/>
        </p:nvSpPr>
        <p:spPr>
          <a:xfrm rot="2500">
            <a:off x="4788415" y="17238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Oct ‘20</a:t>
            </a:r>
            <a:endParaRPr sz="1100"/>
          </a:p>
        </p:txBody>
      </p:sp>
      <p:sp>
        <p:nvSpPr>
          <p:cNvPr id="796" name="Google Shape;796;p99"/>
          <p:cNvSpPr txBox="1"/>
          <p:nvPr/>
        </p:nvSpPr>
        <p:spPr>
          <a:xfrm rot="2500">
            <a:off x="5398015" y="14190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Nov ‘20</a:t>
            </a:r>
            <a:endParaRPr sz="1100"/>
          </a:p>
        </p:txBody>
      </p:sp>
      <p:sp>
        <p:nvSpPr>
          <p:cNvPr id="797" name="Google Shape;797;p99"/>
          <p:cNvSpPr txBox="1"/>
          <p:nvPr/>
        </p:nvSpPr>
        <p:spPr>
          <a:xfrm rot="2500">
            <a:off x="6083815" y="14190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Dec ‘20</a:t>
            </a:r>
            <a:endParaRPr sz="1100"/>
          </a:p>
        </p:txBody>
      </p:sp>
      <p:sp>
        <p:nvSpPr>
          <p:cNvPr id="798" name="Google Shape;798;p99"/>
          <p:cNvSpPr txBox="1"/>
          <p:nvPr/>
        </p:nvSpPr>
        <p:spPr>
          <a:xfrm rot="2500">
            <a:off x="6693415" y="10380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Jan ‘21</a:t>
            </a:r>
            <a:endParaRPr sz="1100"/>
          </a:p>
        </p:txBody>
      </p:sp>
      <p:sp>
        <p:nvSpPr>
          <p:cNvPr id="799" name="Google Shape;799;p99"/>
          <p:cNvSpPr/>
          <p:nvPr/>
        </p:nvSpPr>
        <p:spPr>
          <a:xfrm>
            <a:off x="7618474" y="8525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721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0" name="Google Shape;800;p99"/>
          <p:cNvSpPr txBox="1"/>
          <p:nvPr/>
        </p:nvSpPr>
        <p:spPr>
          <a:xfrm>
            <a:off x="175025" y="76200"/>
            <a:ext cx="8841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Development of Laboratory Network for COVID-19 in Indonesia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1" name="Google Shape;801;p99"/>
          <p:cNvSpPr/>
          <p:nvPr/>
        </p:nvSpPr>
        <p:spPr>
          <a:xfrm>
            <a:off x="817450" y="3331775"/>
            <a:ext cx="2324400" cy="6144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lt1"/>
                </a:solidFill>
              </a:rPr>
              <a:t>TOTAL SPECIMENS EXAMINED</a:t>
            </a:r>
            <a:endParaRPr sz="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99"/>
          <p:cNvSpPr txBox="1"/>
          <p:nvPr/>
        </p:nvSpPr>
        <p:spPr>
          <a:xfrm>
            <a:off x="1324423" y="3580363"/>
            <a:ext cx="1989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GB" sz="1800" b="1">
                <a:solidFill>
                  <a:schemeClr val="lt1"/>
                </a:solidFill>
              </a:rPr>
              <a:t>3</a:t>
            </a:r>
            <a:r>
              <a:rPr lang="en-GB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GB" sz="1800" b="1">
                <a:solidFill>
                  <a:schemeClr val="lt1"/>
                </a:solidFill>
              </a:rPr>
              <a:t>412</a:t>
            </a:r>
            <a:r>
              <a:rPr lang="en-GB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GB" sz="1800" b="1">
                <a:solidFill>
                  <a:schemeClr val="lt1"/>
                </a:solidFill>
              </a:rPr>
              <a:t>303</a:t>
            </a:r>
            <a:endParaRPr sz="1800"/>
          </a:p>
        </p:txBody>
      </p:sp>
      <p:sp>
        <p:nvSpPr>
          <p:cNvPr id="803" name="Google Shape;803;p99"/>
          <p:cNvSpPr/>
          <p:nvPr/>
        </p:nvSpPr>
        <p:spPr>
          <a:xfrm>
            <a:off x="3571471" y="3331775"/>
            <a:ext cx="2324400" cy="6144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</a:t>
            </a:r>
            <a:r>
              <a:rPr lang="en-GB" sz="800" b="1">
                <a:solidFill>
                  <a:schemeClr val="lt1"/>
                </a:solidFill>
              </a:rPr>
              <a:t>CASES EXAMINED</a:t>
            </a:r>
            <a:endParaRPr sz="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99"/>
          <p:cNvSpPr txBox="1"/>
          <p:nvPr/>
        </p:nvSpPr>
        <p:spPr>
          <a:xfrm>
            <a:off x="4187634" y="3580363"/>
            <a:ext cx="1782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2,711,030</a:t>
            </a:r>
            <a:endParaRPr sz="1800"/>
          </a:p>
        </p:txBody>
      </p:sp>
      <p:sp>
        <p:nvSpPr>
          <p:cNvPr id="805" name="Google Shape;805;p99"/>
          <p:cNvSpPr/>
          <p:nvPr/>
        </p:nvSpPr>
        <p:spPr>
          <a:xfrm>
            <a:off x="6010223" y="3331775"/>
            <a:ext cx="2324400" cy="6144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lt1"/>
                </a:solidFill>
              </a:rPr>
              <a:t>CUMMULATIVE </a:t>
            </a:r>
            <a:r>
              <a:rPr lang="en-GB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POSITIVITY RATE </a:t>
            </a:r>
            <a:endParaRPr sz="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99"/>
          <p:cNvSpPr txBox="1"/>
          <p:nvPr/>
        </p:nvSpPr>
        <p:spPr>
          <a:xfrm>
            <a:off x="6889206" y="3580363"/>
            <a:ext cx="1185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GB" sz="1800" b="1">
                <a:solidFill>
                  <a:schemeClr val="lt1"/>
                </a:solidFill>
              </a:rPr>
              <a:t>1,7</a:t>
            </a:r>
            <a:r>
              <a:rPr lang="en-GB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1800"/>
          </a:p>
        </p:txBody>
      </p:sp>
      <p:sp>
        <p:nvSpPr>
          <p:cNvPr id="807" name="Google Shape;807;p99"/>
          <p:cNvSpPr/>
          <p:nvPr/>
        </p:nvSpPr>
        <p:spPr>
          <a:xfrm>
            <a:off x="2576000" y="4074950"/>
            <a:ext cx="2445000" cy="6144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lt1"/>
                </a:solidFill>
              </a:rPr>
              <a:t>HIGHEST DAILY SPECIMEN EXAMINATION</a:t>
            </a:r>
            <a:endParaRPr sz="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99"/>
          <p:cNvSpPr txBox="1"/>
          <p:nvPr/>
        </p:nvSpPr>
        <p:spPr>
          <a:xfrm>
            <a:off x="3401162" y="4337761"/>
            <a:ext cx="1038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88,821</a:t>
            </a:r>
            <a:endParaRPr sz="1800"/>
          </a:p>
        </p:txBody>
      </p:sp>
      <p:sp>
        <p:nvSpPr>
          <p:cNvPr id="809" name="Google Shape;809;p99"/>
          <p:cNvSpPr/>
          <p:nvPr/>
        </p:nvSpPr>
        <p:spPr>
          <a:xfrm>
            <a:off x="5152321" y="4074950"/>
            <a:ext cx="1989000" cy="6144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lt1"/>
                </a:solidFill>
              </a:rPr>
              <a:t>HIGHEST DAILY EXAMINATION</a:t>
            </a:r>
            <a:endParaRPr sz="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99"/>
          <p:cNvSpPr txBox="1"/>
          <p:nvPr/>
        </p:nvSpPr>
        <p:spPr>
          <a:xfrm>
            <a:off x="5697336" y="4337761"/>
            <a:ext cx="1038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71,814</a:t>
            </a:r>
            <a:endParaRPr sz="1800"/>
          </a:p>
        </p:txBody>
      </p:sp>
      <p:sp>
        <p:nvSpPr>
          <p:cNvPr id="811" name="Google Shape;811;p99"/>
          <p:cNvSpPr txBox="1"/>
          <p:nvPr/>
        </p:nvSpPr>
        <p:spPr>
          <a:xfrm>
            <a:off x="808525" y="4802350"/>
            <a:ext cx="33048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GB" sz="800"/>
              <a:t>ource</a:t>
            </a:r>
            <a:r>
              <a:rPr lang="en-GB" sz="800" b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Health </a:t>
            </a:r>
            <a:r>
              <a:rPr lang="en-GB" sz="800"/>
              <a:t>Research and Development Body</a:t>
            </a:r>
            <a:r>
              <a:rPr lang="en-GB" sz="800" b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800"/>
              <a:t>Ministry of Health</a:t>
            </a:r>
            <a:endParaRPr sz="1100"/>
          </a:p>
        </p:txBody>
      </p:sp>
      <p:sp>
        <p:nvSpPr>
          <p:cNvPr id="812" name="Google Shape;812;p99"/>
          <p:cNvSpPr/>
          <p:nvPr/>
        </p:nvSpPr>
        <p:spPr>
          <a:xfrm>
            <a:off x="74674" y="29099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3" name="Google Shape;813;p99"/>
          <p:cNvSpPr txBox="1"/>
          <p:nvPr/>
        </p:nvSpPr>
        <p:spPr>
          <a:xfrm rot="2500">
            <a:off x="64015" y="26382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Mar ‘20</a:t>
            </a:r>
            <a:endParaRPr sz="1100"/>
          </a:p>
        </p:txBody>
      </p:sp>
      <p:sp>
        <p:nvSpPr>
          <p:cNvPr id="814" name="Google Shape;814;p99"/>
          <p:cNvSpPr/>
          <p:nvPr/>
        </p:nvSpPr>
        <p:spPr>
          <a:xfrm>
            <a:off x="738399" y="29099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46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5" name="Google Shape;815;p99"/>
          <p:cNvSpPr txBox="1"/>
          <p:nvPr/>
        </p:nvSpPr>
        <p:spPr>
          <a:xfrm rot="2500">
            <a:off x="727740" y="2638233"/>
            <a:ext cx="82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5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>
                <a:solidFill>
                  <a:srgbClr val="205867"/>
                </a:solidFill>
              </a:rPr>
              <a:t>Apr ‘20</a:t>
            </a:r>
            <a:endParaRPr sz="1100"/>
          </a:p>
        </p:txBody>
      </p:sp>
      <p:sp>
        <p:nvSpPr>
          <p:cNvPr id="816" name="Google Shape;816;p99"/>
          <p:cNvSpPr/>
          <p:nvPr/>
        </p:nvSpPr>
        <p:spPr>
          <a:xfrm>
            <a:off x="1370074" y="26051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177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7" name="Google Shape;817;p99"/>
          <p:cNvSpPr/>
          <p:nvPr/>
        </p:nvSpPr>
        <p:spPr>
          <a:xfrm>
            <a:off x="2055874" y="26051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269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8" name="Google Shape;818;p99"/>
          <p:cNvSpPr/>
          <p:nvPr/>
        </p:nvSpPr>
        <p:spPr>
          <a:xfrm>
            <a:off x="2741674" y="23003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278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9" name="Google Shape;819;p99"/>
          <p:cNvSpPr/>
          <p:nvPr/>
        </p:nvSpPr>
        <p:spPr>
          <a:xfrm>
            <a:off x="3427474" y="23003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322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0" name="Google Shape;820;p99"/>
          <p:cNvSpPr/>
          <p:nvPr/>
        </p:nvSpPr>
        <p:spPr>
          <a:xfrm>
            <a:off x="4113274" y="19955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354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1" name="Google Shape;821;p99"/>
          <p:cNvSpPr/>
          <p:nvPr/>
        </p:nvSpPr>
        <p:spPr>
          <a:xfrm>
            <a:off x="4799074" y="19955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422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2" name="Google Shape;822;p99"/>
          <p:cNvSpPr/>
          <p:nvPr/>
        </p:nvSpPr>
        <p:spPr>
          <a:xfrm>
            <a:off x="5408674" y="16907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496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3" name="Google Shape;823;p99"/>
          <p:cNvSpPr/>
          <p:nvPr/>
        </p:nvSpPr>
        <p:spPr>
          <a:xfrm>
            <a:off x="6094474" y="16907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570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4" name="Google Shape;824;p99"/>
          <p:cNvSpPr/>
          <p:nvPr/>
        </p:nvSpPr>
        <p:spPr>
          <a:xfrm>
            <a:off x="6704074" y="13097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613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5" name="Google Shape;825;p99"/>
          <p:cNvSpPr/>
          <p:nvPr/>
        </p:nvSpPr>
        <p:spPr>
          <a:xfrm>
            <a:off x="7389874" y="13097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685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6" name="Google Shape;826;p99"/>
          <p:cNvSpPr/>
          <p:nvPr/>
        </p:nvSpPr>
        <p:spPr>
          <a:xfrm>
            <a:off x="8304274" y="852576"/>
            <a:ext cx="763500" cy="241800"/>
          </a:xfrm>
          <a:prstGeom prst="homePlate">
            <a:avLst>
              <a:gd name="adj" fmla="val 50000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764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827" name="Google Shape;827;p99"/>
          <p:cNvCxnSpPr>
            <a:stCxn id="813" idx="0"/>
          </p:cNvCxnSpPr>
          <p:nvPr/>
        </p:nvCxnSpPr>
        <p:spPr>
          <a:xfrm rot="10800000" flipH="1">
            <a:off x="476515" y="887133"/>
            <a:ext cx="6901800" cy="1751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828" name="Google Shape;828;p99"/>
          <p:cNvGrpSpPr/>
          <p:nvPr/>
        </p:nvGrpSpPr>
        <p:grpSpPr>
          <a:xfrm>
            <a:off x="6647250" y="2110575"/>
            <a:ext cx="2326800" cy="682200"/>
            <a:chOff x="6647250" y="2110575"/>
            <a:chExt cx="2326800" cy="682200"/>
          </a:xfrm>
        </p:grpSpPr>
        <p:sp>
          <p:nvSpPr>
            <p:cNvPr id="829" name="Google Shape;829;p99"/>
            <p:cNvSpPr txBox="1"/>
            <p:nvPr/>
          </p:nvSpPr>
          <p:spPr>
            <a:xfrm>
              <a:off x="6647250" y="2110575"/>
              <a:ext cx="2022000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2000" b="1">
                  <a:latin typeface="Lato"/>
                  <a:ea typeface="Lato"/>
                  <a:cs typeface="Lato"/>
                  <a:sym typeface="Lato"/>
                </a:rPr>
                <a:t>Across                           </a:t>
              </a:r>
              <a:endParaRPr sz="2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30" name="Google Shape;830;p99"/>
            <p:cNvSpPr txBox="1"/>
            <p:nvPr/>
          </p:nvSpPr>
          <p:spPr>
            <a:xfrm>
              <a:off x="6952050" y="2415375"/>
              <a:ext cx="2022000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1500" b="1">
                  <a:latin typeface="Lato"/>
                  <a:ea typeface="Lato"/>
                  <a:cs typeface="Lato"/>
                  <a:sym typeface="Lato"/>
                </a:rPr>
                <a:t>Provinces</a:t>
              </a:r>
              <a:endParaRPr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31" name="Google Shape;831;p99"/>
            <p:cNvSpPr txBox="1"/>
            <p:nvPr/>
          </p:nvSpPr>
          <p:spPr>
            <a:xfrm>
              <a:off x="6716550" y="2415375"/>
              <a:ext cx="1038300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2500">
                  <a:latin typeface="Alfa Slab One"/>
                  <a:ea typeface="Alfa Slab One"/>
                  <a:cs typeface="Alfa Slab One"/>
                  <a:sym typeface="Alfa Slab One"/>
                </a:rPr>
                <a:t>34</a:t>
              </a:r>
              <a:endParaRPr sz="2500" i="0" u="none" strike="noStrike" cap="non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</p:grpSp>
      <p:sp>
        <p:nvSpPr>
          <p:cNvPr id="832" name="Google Shape;832;p99"/>
          <p:cNvSpPr/>
          <p:nvPr/>
        </p:nvSpPr>
        <p:spPr>
          <a:xfrm>
            <a:off x="8242625" y="672075"/>
            <a:ext cx="825000" cy="515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BF9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0"/>
          <p:cNvSpPr txBox="1"/>
          <p:nvPr/>
        </p:nvSpPr>
        <p:spPr>
          <a:xfrm>
            <a:off x="175025" y="76200"/>
            <a:ext cx="8841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Future of Hospital and Healthcare Facilities during Pandemic and Beyond</a:t>
            </a:r>
            <a:endParaRPr sz="20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8" name="Google Shape;838;p100"/>
          <p:cNvSpPr txBox="1"/>
          <p:nvPr/>
        </p:nvSpPr>
        <p:spPr>
          <a:xfrm rot="-5400000">
            <a:off x="-459925" y="3492725"/>
            <a:ext cx="1647300" cy="37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0" name="Google Shape;8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750" y="2624712"/>
            <a:ext cx="2773650" cy="1560175"/>
          </a:xfrm>
          <a:prstGeom prst="rect">
            <a:avLst/>
          </a:prstGeom>
          <a:noFill/>
          <a:ln>
            <a:noFill/>
          </a:ln>
          <a:effectLst>
            <a:reflection stA="97000" endPos="26000" dist="38100" dir="5400000" fadeDir="5400012" sy="-100000" algn="bl" rotWithShape="0"/>
          </a:effectLst>
        </p:spPr>
      </p:pic>
      <p:pic>
        <p:nvPicPr>
          <p:cNvPr id="841" name="Google Shape;84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9789" y="2627941"/>
            <a:ext cx="2459086" cy="1553698"/>
          </a:xfrm>
          <a:prstGeom prst="rect">
            <a:avLst/>
          </a:prstGeom>
          <a:noFill/>
          <a:ln>
            <a:noFill/>
          </a:ln>
          <a:effectLst>
            <a:reflection stA="86000" endPos="25000" dist="38100" dir="5400000" fadeDir="5400012" sy="-100000" algn="bl" rotWithShape="0"/>
          </a:effectLst>
        </p:spPr>
      </p:pic>
      <p:pic>
        <p:nvPicPr>
          <p:cNvPr id="842" name="Google Shape;84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975" y="2624700"/>
            <a:ext cx="2459087" cy="1560164"/>
          </a:xfrm>
          <a:prstGeom prst="rect">
            <a:avLst/>
          </a:prstGeom>
          <a:noFill/>
          <a:ln>
            <a:noFill/>
          </a:ln>
          <a:effectLst>
            <a:reflection stA="86000" endPos="25000" dist="38100" dir="5400000" fadeDir="5400012" sy="-100000" algn="bl" rotWithShape="0"/>
          </a:effectLst>
        </p:spPr>
      </p:pic>
      <p:grpSp>
        <p:nvGrpSpPr>
          <p:cNvPr id="843" name="Google Shape;843;p100"/>
          <p:cNvGrpSpPr/>
          <p:nvPr/>
        </p:nvGrpSpPr>
        <p:grpSpPr>
          <a:xfrm>
            <a:off x="414300" y="921350"/>
            <a:ext cx="4716000" cy="905400"/>
            <a:chOff x="2243100" y="692750"/>
            <a:chExt cx="4716000" cy="905400"/>
          </a:xfrm>
        </p:grpSpPr>
        <p:sp>
          <p:nvSpPr>
            <p:cNvPr id="844" name="Google Shape;844;p100"/>
            <p:cNvSpPr/>
            <p:nvPr/>
          </p:nvSpPr>
          <p:spPr>
            <a:xfrm>
              <a:off x="2243100" y="692750"/>
              <a:ext cx="4716000" cy="905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00"/>
            <p:cNvSpPr txBox="1"/>
            <p:nvPr/>
          </p:nvSpPr>
          <p:spPr>
            <a:xfrm rot="-663">
              <a:off x="3626200" y="739680"/>
              <a:ext cx="31119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200" tIns="30600" rIns="61200" bIns="30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Infection Prevention and Control</a:t>
              </a:r>
              <a:endParaRPr sz="1500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46" name="Google Shape;846;p100"/>
            <p:cNvSpPr/>
            <p:nvPr/>
          </p:nvSpPr>
          <p:spPr>
            <a:xfrm>
              <a:off x="3125050" y="1128700"/>
              <a:ext cx="3673800" cy="325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latin typeface="Caveat"/>
                  <a:ea typeface="Caveat"/>
                  <a:cs typeface="Caveat"/>
                  <a:sym typeface="Caveat"/>
                </a:rPr>
                <a:t>3M Practices in Healthcare Facilities</a:t>
              </a:r>
              <a:endParaRPr sz="2000" b="1">
                <a:latin typeface="Caveat"/>
                <a:ea typeface="Caveat"/>
                <a:cs typeface="Caveat"/>
                <a:sym typeface="Caveat"/>
              </a:endParaRPr>
            </a:p>
          </p:txBody>
        </p:sp>
        <p:sp>
          <p:nvSpPr>
            <p:cNvPr id="847" name="Google Shape;847;p100"/>
            <p:cNvSpPr txBox="1"/>
            <p:nvPr/>
          </p:nvSpPr>
          <p:spPr>
            <a:xfrm>
              <a:off x="2407000" y="1129000"/>
              <a:ext cx="7296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200" tIns="30600" rIns="61200" bIns="30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through</a:t>
              </a:r>
              <a:endParaRPr sz="1300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48" name="Google Shape;848;p100"/>
            <p:cNvSpPr txBox="1"/>
            <p:nvPr/>
          </p:nvSpPr>
          <p:spPr>
            <a:xfrm rot="-689">
              <a:off x="2279651" y="739711"/>
              <a:ext cx="14961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200" tIns="30600" rIns="61200" bIns="30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1">
                  <a:solidFill>
                    <a:schemeClr val="dk1"/>
                  </a:solidFill>
                  <a:latin typeface="Caveat"/>
                  <a:ea typeface="Caveat"/>
                  <a:cs typeface="Caveat"/>
                  <a:sym typeface="Caveat"/>
                </a:rPr>
                <a:t>Enhancing</a:t>
              </a:r>
              <a:endParaRPr sz="2400" b="1" i="0" u="none" strike="noStrike" cap="none">
                <a:solidFill>
                  <a:srgbClr val="1F3864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  <p:pic>
        <p:nvPicPr>
          <p:cNvPr id="849" name="Google Shape;849;p100"/>
          <p:cNvPicPr preferRelativeResize="0"/>
          <p:nvPr/>
        </p:nvPicPr>
        <p:blipFill rotWithShape="1">
          <a:blip r:embed="rId6">
            <a:alphaModFix/>
          </a:blip>
          <a:srcRect l="23420" t="50496" r="60087" b="24682"/>
          <a:stretch/>
        </p:blipFill>
        <p:spPr>
          <a:xfrm>
            <a:off x="8012602" y="885076"/>
            <a:ext cx="881026" cy="77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00"/>
          <p:cNvPicPr preferRelativeResize="0"/>
          <p:nvPr/>
        </p:nvPicPr>
        <p:blipFill rotWithShape="1">
          <a:blip r:embed="rId6">
            <a:alphaModFix/>
          </a:blip>
          <a:srcRect l="40848" t="49885" r="45490" b="25476"/>
          <a:stretch/>
        </p:blipFill>
        <p:spPr>
          <a:xfrm>
            <a:off x="7003291" y="880117"/>
            <a:ext cx="735239" cy="77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00"/>
          <p:cNvPicPr preferRelativeResize="0"/>
          <p:nvPr/>
        </p:nvPicPr>
        <p:blipFill rotWithShape="1">
          <a:blip r:embed="rId6">
            <a:alphaModFix/>
          </a:blip>
          <a:srcRect l="57319" t="50097" r="30741" b="25732"/>
          <a:stretch/>
        </p:blipFill>
        <p:spPr>
          <a:xfrm>
            <a:off x="5993987" y="837375"/>
            <a:ext cx="735236" cy="874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8750" y="885487"/>
            <a:ext cx="735236" cy="76839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100"/>
          <p:cNvSpPr txBox="1"/>
          <p:nvPr/>
        </p:nvSpPr>
        <p:spPr>
          <a:xfrm>
            <a:off x="5431084" y="1535886"/>
            <a:ext cx="10677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Wear Mask/ppe</a:t>
            </a:r>
            <a:endParaRPr sz="1100" b="1" i="0" u="none" strike="noStrike" cap="none">
              <a:solidFill>
                <a:srgbClr val="1F3864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54" name="Google Shape;854;p100"/>
          <p:cNvSpPr txBox="1"/>
          <p:nvPr/>
        </p:nvSpPr>
        <p:spPr>
          <a:xfrm>
            <a:off x="6825852" y="1535886"/>
            <a:ext cx="10677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physica l distancing</a:t>
            </a:r>
            <a:endParaRPr sz="1100" b="1" i="0" u="none" strike="noStrike" cap="none">
              <a:solidFill>
                <a:srgbClr val="1F3864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55" name="Google Shape;855;p100"/>
          <p:cNvSpPr txBox="1"/>
          <p:nvPr/>
        </p:nvSpPr>
        <p:spPr>
          <a:xfrm>
            <a:off x="7923889" y="1535886"/>
            <a:ext cx="10677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Wash hands often</a:t>
            </a:r>
            <a:endParaRPr sz="1100" b="1" i="0" u="none" strike="noStrike" cap="none">
              <a:solidFill>
                <a:srgbClr val="1F3864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856" name="Google Shape;856;p100"/>
          <p:cNvSpPr txBox="1"/>
          <p:nvPr/>
        </p:nvSpPr>
        <p:spPr>
          <a:xfrm>
            <a:off x="620750" y="2195800"/>
            <a:ext cx="49866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“What does Indonesia’s Healthcare Facilities look like right now..?”</a:t>
            </a:r>
            <a:endParaRPr sz="1300" i="1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3"/>
          <p:cNvSpPr/>
          <p:nvPr/>
        </p:nvSpPr>
        <p:spPr>
          <a:xfrm rot="10800000" flipH="1">
            <a:off x="4639725" y="2537925"/>
            <a:ext cx="3402300" cy="1632900"/>
          </a:xfrm>
          <a:prstGeom prst="round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3"/>
          <p:cNvSpPr/>
          <p:nvPr/>
        </p:nvSpPr>
        <p:spPr>
          <a:xfrm rot="10800000">
            <a:off x="1101975" y="2537913"/>
            <a:ext cx="3402300" cy="1632900"/>
          </a:xfrm>
          <a:prstGeom prst="round1Rect">
            <a:avLst>
              <a:gd name="adj" fmla="val 16667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73"/>
          <p:cNvSpPr/>
          <p:nvPr/>
        </p:nvSpPr>
        <p:spPr>
          <a:xfrm>
            <a:off x="4639725" y="791800"/>
            <a:ext cx="3402300" cy="1632900"/>
          </a:xfrm>
          <a:prstGeom prst="round1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73"/>
          <p:cNvSpPr/>
          <p:nvPr/>
        </p:nvSpPr>
        <p:spPr>
          <a:xfrm rot="5400000">
            <a:off x="6204413" y="1141625"/>
            <a:ext cx="414600" cy="35262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73"/>
          <p:cNvSpPr/>
          <p:nvPr/>
        </p:nvSpPr>
        <p:spPr>
          <a:xfrm rot="-5400000" flipH="1">
            <a:off x="2533863" y="1147613"/>
            <a:ext cx="414600" cy="3526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73"/>
          <p:cNvSpPr/>
          <p:nvPr/>
        </p:nvSpPr>
        <p:spPr>
          <a:xfrm flipH="1">
            <a:off x="1119250" y="791825"/>
            <a:ext cx="3402300" cy="1632900"/>
          </a:xfrm>
          <a:prstGeom prst="round1Rect">
            <a:avLst>
              <a:gd name="adj" fmla="val 16667"/>
            </a:avLst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73"/>
          <p:cNvSpPr/>
          <p:nvPr/>
        </p:nvSpPr>
        <p:spPr>
          <a:xfrm rot="5400000">
            <a:off x="6204425" y="-503400"/>
            <a:ext cx="414600" cy="3526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73"/>
          <p:cNvSpPr txBox="1"/>
          <p:nvPr/>
        </p:nvSpPr>
        <p:spPr>
          <a:xfrm>
            <a:off x="5330925" y="2676538"/>
            <a:ext cx="27111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Death Cases</a:t>
            </a:r>
            <a:endParaRPr sz="1800" b="1" i="0" u="none" strike="noStrike" cap="none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9" name="Google Shape;409;p73"/>
          <p:cNvSpPr txBox="1"/>
          <p:nvPr/>
        </p:nvSpPr>
        <p:spPr>
          <a:xfrm>
            <a:off x="5085275" y="1052400"/>
            <a:ext cx="298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Daily New Cases</a:t>
            </a:r>
            <a:endParaRPr sz="1800" b="1" i="0" u="none" strike="noStrike" cap="none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0" name="Google Shape;410;p73"/>
          <p:cNvSpPr txBox="1">
            <a:spLocks noGrp="1"/>
          </p:cNvSpPr>
          <p:nvPr>
            <p:ph type="sldNum" idx="12"/>
          </p:nvPr>
        </p:nvSpPr>
        <p:spPr>
          <a:xfrm>
            <a:off x="8604417" y="76500"/>
            <a:ext cx="5010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411" name="Google Shape;411;p73"/>
          <p:cNvSpPr txBox="1"/>
          <p:nvPr/>
        </p:nvSpPr>
        <p:spPr>
          <a:xfrm>
            <a:off x="717950" y="4446975"/>
            <a:ext cx="64200" cy="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73"/>
          <p:cNvSpPr txBox="1"/>
          <p:nvPr/>
        </p:nvSpPr>
        <p:spPr>
          <a:xfrm>
            <a:off x="0" y="116675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Update Daily COVID-19</a:t>
            </a:r>
            <a:endParaRPr sz="2000" b="1" i="0" u="none" strike="noStrike" cap="none" dirty="0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700" dirty="0">
                <a:solidFill>
                  <a:srgbClr val="252C76"/>
                </a:solidFill>
                <a:latin typeface="Lato Black"/>
                <a:ea typeface="Lato Black"/>
                <a:cs typeface="Lato Black"/>
                <a:sym typeface="Lato Black"/>
              </a:rPr>
              <a:t>14 April 2021</a:t>
            </a:r>
            <a:endParaRPr sz="1700" b="0" i="0" u="none" strike="noStrike" cap="none" dirty="0">
              <a:solidFill>
                <a:srgbClr val="252C7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3" name="Google Shape;413;p73"/>
          <p:cNvSpPr/>
          <p:nvPr/>
        </p:nvSpPr>
        <p:spPr>
          <a:xfrm>
            <a:off x="3177350" y="1677738"/>
            <a:ext cx="1244400" cy="658200"/>
          </a:xfrm>
          <a:prstGeom prst="roundRect">
            <a:avLst>
              <a:gd name="adj" fmla="val 16667"/>
            </a:avLst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73"/>
          <p:cNvSpPr txBox="1"/>
          <p:nvPr/>
        </p:nvSpPr>
        <p:spPr>
          <a:xfrm>
            <a:off x="1406500" y="1397975"/>
            <a:ext cx="1770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108.384</a:t>
            </a:r>
            <a:endParaRPr sz="33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5" name="Google Shape;415;p73"/>
          <p:cNvSpPr txBox="1"/>
          <p:nvPr/>
        </p:nvSpPr>
        <p:spPr>
          <a:xfrm>
            <a:off x="3177463" y="1710028"/>
            <a:ext cx="154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6,8%</a:t>
            </a:r>
            <a:endParaRPr sz="28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6" name="Google Shape;416;p73"/>
          <p:cNvSpPr txBox="1"/>
          <p:nvPr/>
        </p:nvSpPr>
        <p:spPr>
          <a:xfrm>
            <a:off x="5604375" y="1570025"/>
            <a:ext cx="1946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3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5.656</a:t>
            </a:r>
            <a:endParaRPr sz="39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7" name="Google Shape;417;p73"/>
          <p:cNvSpPr/>
          <p:nvPr/>
        </p:nvSpPr>
        <p:spPr>
          <a:xfrm rot="-5400000" flipH="1">
            <a:off x="2551850" y="-494625"/>
            <a:ext cx="414600" cy="3526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73"/>
          <p:cNvSpPr txBox="1"/>
          <p:nvPr/>
        </p:nvSpPr>
        <p:spPr>
          <a:xfrm>
            <a:off x="1119250" y="1045475"/>
            <a:ext cx="21873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Active Cases</a:t>
            </a:r>
            <a:endParaRPr sz="1800" b="1" i="0" u="none" strike="noStrike" cap="none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9" name="Google Shape;419;p73"/>
          <p:cNvSpPr txBox="1"/>
          <p:nvPr/>
        </p:nvSpPr>
        <p:spPr>
          <a:xfrm>
            <a:off x="1124812" y="2681238"/>
            <a:ext cx="24684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Recovered Cases</a:t>
            </a:r>
            <a:endParaRPr sz="1800" b="1" i="0" u="none" strike="noStrike" cap="none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0" name="Google Shape;420;p73"/>
          <p:cNvSpPr txBox="1"/>
          <p:nvPr/>
        </p:nvSpPr>
        <p:spPr>
          <a:xfrm>
            <a:off x="1101975" y="3149550"/>
            <a:ext cx="2132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1.431.892</a:t>
            </a:r>
            <a:endParaRPr sz="33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1" name="Google Shape;421;p73"/>
          <p:cNvSpPr txBox="1"/>
          <p:nvPr/>
        </p:nvSpPr>
        <p:spPr>
          <a:xfrm>
            <a:off x="5100551" y="3149550"/>
            <a:ext cx="1612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42.906</a:t>
            </a:r>
            <a:endParaRPr sz="33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2" name="Google Shape;422;p73"/>
          <p:cNvSpPr txBox="1"/>
          <p:nvPr/>
        </p:nvSpPr>
        <p:spPr>
          <a:xfrm>
            <a:off x="1101975" y="4284050"/>
            <a:ext cx="6939900" cy="359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dirty="0">
                <a:solidFill>
                  <a:schemeClr val="lt1"/>
                </a:solidFill>
              </a:rPr>
              <a:t>World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b="1" dirty="0">
                <a:solidFill>
                  <a:schemeClr val="lt1"/>
                </a:solidFill>
              </a:rPr>
              <a:t>Active Cases</a:t>
            </a: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b="1" dirty="0">
                <a:solidFill>
                  <a:schemeClr val="lt1"/>
                </a:solidFill>
              </a:rPr>
              <a:t>17,4</a:t>
            </a: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|  </a:t>
            </a:r>
            <a:r>
              <a:rPr lang="en" b="1" dirty="0">
                <a:solidFill>
                  <a:schemeClr val="lt1"/>
                </a:solidFill>
              </a:rPr>
              <a:t>Recovered Cases</a:t>
            </a: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b="1" dirty="0">
                <a:solidFill>
                  <a:schemeClr val="lt1"/>
                </a:solidFill>
              </a:rPr>
              <a:t>80,4</a:t>
            </a: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|  </a:t>
            </a:r>
            <a:r>
              <a:rPr lang="en" dirty="0">
                <a:solidFill>
                  <a:schemeClr val="lt1"/>
                </a:solidFill>
              </a:rPr>
              <a:t>CFR</a:t>
            </a: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2,</a:t>
            </a:r>
            <a:r>
              <a:rPr lang="en" b="1" dirty="0">
                <a:solidFill>
                  <a:schemeClr val="lt1"/>
                </a:solidFill>
              </a:rPr>
              <a:t>2</a:t>
            </a: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73"/>
          <p:cNvSpPr txBox="1"/>
          <p:nvPr/>
        </p:nvSpPr>
        <p:spPr>
          <a:xfrm rot="-5400000">
            <a:off x="-560350" y="3456600"/>
            <a:ext cx="19167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Update Data</a:t>
            </a:r>
            <a:r>
              <a:rPr lang="en" sz="800" b="1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: 14 April 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73"/>
          <p:cNvSpPr/>
          <p:nvPr/>
        </p:nvSpPr>
        <p:spPr>
          <a:xfrm>
            <a:off x="3114050" y="3387925"/>
            <a:ext cx="1244400" cy="658200"/>
          </a:xfrm>
          <a:prstGeom prst="roundRect">
            <a:avLst>
              <a:gd name="adj" fmla="val 16667"/>
            </a:avLst>
          </a:pr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73"/>
          <p:cNvSpPr txBox="1"/>
          <p:nvPr/>
        </p:nvSpPr>
        <p:spPr>
          <a:xfrm>
            <a:off x="3095500" y="3386350"/>
            <a:ext cx="133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90,4</a:t>
            </a:r>
            <a:r>
              <a:rPr lang="en" sz="30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%</a:t>
            </a:r>
            <a:endParaRPr sz="30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6" name="Google Shape;426;p73"/>
          <p:cNvSpPr/>
          <p:nvPr/>
        </p:nvSpPr>
        <p:spPr>
          <a:xfrm>
            <a:off x="6659050" y="3386350"/>
            <a:ext cx="1244400" cy="658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73"/>
          <p:cNvSpPr txBox="1"/>
          <p:nvPr/>
        </p:nvSpPr>
        <p:spPr>
          <a:xfrm>
            <a:off x="6659050" y="3384775"/>
            <a:ext cx="124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2,7</a:t>
            </a:r>
            <a:r>
              <a:rPr lang="en" sz="30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%</a:t>
            </a:r>
            <a:endParaRPr sz="30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8" name="Google Shape;428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465" y="1100338"/>
            <a:ext cx="302837" cy="30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7725" y="1117063"/>
            <a:ext cx="302825" cy="3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4609" y="2754913"/>
            <a:ext cx="376566" cy="3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41437" y="2761161"/>
            <a:ext cx="215400" cy="299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138" y="1817454"/>
            <a:ext cx="2080223" cy="8702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2" name="Google Shape;832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1001" y="1787325"/>
            <a:ext cx="2070151" cy="88061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3" name="Google Shape;833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775" y="823176"/>
            <a:ext cx="3919351" cy="1887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4" name="Google Shape;834;p1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3525" y="2808300"/>
            <a:ext cx="2070150" cy="9528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5" name="Google Shape;835;p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0575" y="2808291"/>
            <a:ext cx="2128149" cy="92038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6" name="Google Shape;836;p1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90975" y="3850246"/>
            <a:ext cx="2070151" cy="87027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7" name="Google Shape;837;p1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48175" y="3825359"/>
            <a:ext cx="2128150" cy="90559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8" name="Google Shape;838;p1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77175" y="809660"/>
            <a:ext cx="2070151" cy="88720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9" name="Google Shape;839;p1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4938" y="3014750"/>
            <a:ext cx="3919351" cy="1716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0" name="Google Shape;840;p159"/>
          <p:cNvSpPr txBox="1"/>
          <p:nvPr/>
        </p:nvSpPr>
        <p:spPr>
          <a:xfrm rot="-5400000">
            <a:off x="-560350" y="3456600"/>
            <a:ext cx="19167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Update Data: 14</a:t>
            </a:r>
            <a:r>
              <a:rPr lang="en-GB" sz="800" b="1" dirty="0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 April 2</a:t>
            </a:r>
            <a:r>
              <a:rPr lang="en-GB" sz="800" b="1" i="0" u="none" strike="noStrike" cap="none" dirty="0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02</a:t>
            </a:r>
            <a:r>
              <a:rPr lang="en-GB" sz="800" b="1" dirty="0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59"/>
          <p:cNvSpPr txBox="1"/>
          <p:nvPr/>
        </p:nvSpPr>
        <p:spPr>
          <a:xfrm>
            <a:off x="150" y="116825"/>
            <a:ext cx="91440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Comparation of Active Case</a:t>
            </a:r>
            <a:endParaRPr sz="1800" b="1" dirty="0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Indonesia and the World</a:t>
            </a:r>
            <a:endParaRPr sz="1200" dirty="0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2" name="Google Shape;842;p159"/>
          <p:cNvSpPr txBox="1"/>
          <p:nvPr/>
        </p:nvSpPr>
        <p:spPr>
          <a:xfrm>
            <a:off x="7456070" y="1897472"/>
            <a:ext cx="15384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latin typeface="Lato"/>
                <a:ea typeface="Lato"/>
                <a:cs typeface="Lato"/>
                <a:sym typeface="Lato"/>
              </a:rPr>
              <a:t>INDIA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10,4</a:t>
            </a:r>
            <a:r>
              <a:rPr lang="en-GB" sz="1200" b="0" i="0" u="none" strike="noStrike" cap="none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%</a:t>
            </a:r>
            <a:endParaRPr sz="1200" b="0" i="0" u="none" strike="noStrike" cap="none" dirty="0">
              <a:solidFill>
                <a:srgbClr val="FF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3" name="Google Shape;843;p159"/>
          <p:cNvSpPr txBox="1"/>
          <p:nvPr/>
        </p:nvSpPr>
        <p:spPr>
          <a:xfrm>
            <a:off x="1666896" y="3189527"/>
            <a:ext cx="1210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b="1" dirty="0">
                <a:latin typeface="Lato"/>
                <a:ea typeface="Lato"/>
                <a:cs typeface="Lato"/>
                <a:sym typeface="Lato"/>
              </a:rPr>
              <a:t>DUNIA</a:t>
            </a:r>
            <a:endParaRPr b="1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17,4</a:t>
            </a:r>
            <a:r>
              <a:rPr lang="en-GB" b="0" i="0" u="none" strike="noStrike" cap="none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%</a:t>
            </a:r>
            <a:endParaRPr b="0" i="0" u="none" strike="noStrike" cap="none" dirty="0">
              <a:solidFill>
                <a:srgbClr val="FF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4" name="Google Shape;844;p159"/>
          <p:cNvSpPr txBox="1"/>
          <p:nvPr/>
        </p:nvSpPr>
        <p:spPr>
          <a:xfrm>
            <a:off x="1623308" y="1100563"/>
            <a:ext cx="1210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INDONESIA </a:t>
            </a:r>
            <a:r>
              <a:rPr lang="en-GB" b="1" i="0" u="none" strike="noStrike" cap="none" dirty="0">
                <a:solidFill>
                  <a:srgbClr val="FF0000"/>
                </a:solidFill>
                <a:latin typeface="Lato Black"/>
                <a:ea typeface="Lato"/>
                <a:cs typeface="Lato"/>
                <a:sym typeface="Lato Black"/>
              </a:rPr>
              <a:t>6</a:t>
            </a:r>
            <a:r>
              <a:rPr lang="en-GB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,8</a:t>
            </a:r>
            <a:r>
              <a:rPr lang="en-GB" b="0" i="0" u="none" strike="noStrike" cap="none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%</a:t>
            </a:r>
            <a:endParaRPr b="0" i="0" u="none" strike="noStrike" cap="none" dirty="0">
              <a:solidFill>
                <a:srgbClr val="FF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5" name="Google Shape;845;p159"/>
          <p:cNvSpPr txBox="1"/>
          <p:nvPr/>
        </p:nvSpPr>
        <p:spPr>
          <a:xfrm>
            <a:off x="7458245" y="2938695"/>
            <a:ext cx="1210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latin typeface="Lato"/>
                <a:ea typeface="Lato"/>
                <a:cs typeface="Lato"/>
                <a:sym typeface="Lato"/>
              </a:rPr>
              <a:t>JERMAN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8,1</a:t>
            </a:r>
            <a:r>
              <a:rPr lang="en-GB" sz="1200" b="0" i="0" u="none" strike="noStrike" cap="none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%</a:t>
            </a:r>
            <a:endParaRPr sz="1200" b="0" i="0" u="none" strike="noStrike" cap="none" dirty="0">
              <a:solidFill>
                <a:srgbClr val="FF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46" name="Google Shape;846;p159"/>
          <p:cNvSpPr txBox="1"/>
          <p:nvPr/>
        </p:nvSpPr>
        <p:spPr>
          <a:xfrm>
            <a:off x="7423420" y="890405"/>
            <a:ext cx="1210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latin typeface="Lato"/>
                <a:ea typeface="Lato"/>
                <a:cs typeface="Lato"/>
                <a:sym typeface="Lato"/>
              </a:rPr>
              <a:t>ITALIA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13,5</a:t>
            </a:r>
            <a:r>
              <a:rPr lang="en-GB" sz="1200" b="0" i="0" u="none" strike="noStrike" cap="none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%</a:t>
            </a:r>
            <a:endParaRPr sz="1200" b="0" i="0" u="none" strike="noStrike" cap="none" dirty="0">
              <a:solidFill>
                <a:srgbClr val="FF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847" name="Google Shape;847;p15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6112" y="3030225"/>
            <a:ext cx="719250" cy="6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5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083695" y="2908411"/>
            <a:ext cx="385675" cy="3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5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94694" y="1018372"/>
            <a:ext cx="597500" cy="5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59"/>
          <p:cNvSpPr txBox="1"/>
          <p:nvPr/>
        </p:nvSpPr>
        <p:spPr>
          <a:xfrm>
            <a:off x="5235692" y="2909585"/>
            <a:ext cx="1432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latin typeface="Lato"/>
                <a:ea typeface="Lato"/>
                <a:cs typeface="Lato"/>
                <a:sym typeface="Lato"/>
              </a:rPr>
              <a:t>AUSTRIA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5.03</a:t>
            </a:r>
            <a:r>
              <a:rPr lang="en-GB" sz="1200" b="0" i="0" u="none" strike="noStrike" cap="none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%</a:t>
            </a:r>
            <a:endParaRPr sz="1200" b="0" i="0" u="none" strike="noStrike" cap="none" dirty="0">
              <a:solidFill>
                <a:srgbClr val="FF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51" name="Google Shape;851;p159"/>
          <p:cNvSpPr txBox="1"/>
          <p:nvPr/>
        </p:nvSpPr>
        <p:spPr>
          <a:xfrm>
            <a:off x="5235694" y="1819500"/>
            <a:ext cx="1210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latin typeface="Lato"/>
                <a:ea typeface="Lato"/>
                <a:cs typeface="Lato"/>
                <a:sym typeface="Lato"/>
              </a:rPr>
              <a:t>FILIPINA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19,3</a:t>
            </a:r>
            <a:r>
              <a:rPr lang="en-GB" sz="1200" b="0" i="0" u="none" strike="noStrike" cap="none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%</a:t>
            </a:r>
            <a:endParaRPr sz="1200" b="0" i="0" u="none" strike="noStrike" cap="none" dirty="0">
              <a:solidFill>
                <a:srgbClr val="FF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52" name="Google Shape;852;p159"/>
          <p:cNvSpPr txBox="1"/>
          <p:nvPr/>
        </p:nvSpPr>
        <p:spPr>
          <a:xfrm>
            <a:off x="7406843" y="3825320"/>
            <a:ext cx="1210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latin typeface="Lato"/>
                <a:ea typeface="Lato"/>
                <a:cs typeface="Lato"/>
                <a:sym typeface="Lato"/>
              </a:rPr>
              <a:t>BRAZIL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8,3</a:t>
            </a:r>
            <a:r>
              <a:rPr lang="en-GB" sz="1200" b="0" i="0" u="none" strike="noStrike" cap="none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%</a:t>
            </a:r>
            <a:endParaRPr sz="1200" b="0" i="0" u="none" strike="noStrike" cap="none" dirty="0">
              <a:solidFill>
                <a:srgbClr val="FF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53" name="Google Shape;853;p159"/>
          <p:cNvSpPr txBox="1"/>
          <p:nvPr/>
        </p:nvSpPr>
        <p:spPr>
          <a:xfrm>
            <a:off x="5235693" y="3829533"/>
            <a:ext cx="1210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latin typeface="Lato"/>
                <a:ea typeface="Lato"/>
                <a:cs typeface="Lato"/>
                <a:sym typeface="Lato"/>
              </a:rPr>
              <a:t>JEPANG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6,1</a:t>
            </a:r>
            <a:r>
              <a:rPr lang="en-GB" sz="1200" b="0" i="0" u="none" strike="noStrike" cap="none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%</a:t>
            </a:r>
            <a:endParaRPr sz="1200" b="0" i="0" u="none" strike="noStrike" cap="none" dirty="0">
              <a:solidFill>
                <a:srgbClr val="FF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854" name="Google Shape;854;p15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68598" y="3850261"/>
            <a:ext cx="409725" cy="387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5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35398" y="895549"/>
            <a:ext cx="409800" cy="3774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6" name="Google Shape;856;p15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58601" y="3901560"/>
            <a:ext cx="409800" cy="3516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7" name="Google Shape;857;p15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868563" y="2947851"/>
            <a:ext cx="409800" cy="3984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15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903713" y="1886785"/>
            <a:ext cx="385800" cy="3504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9" name="Google Shape;859;p15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790987" y="777356"/>
            <a:ext cx="2070149" cy="8848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0" name="Google Shape;860;p15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914891" y="800162"/>
            <a:ext cx="363425" cy="368348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159"/>
          <p:cNvSpPr txBox="1"/>
          <p:nvPr/>
        </p:nvSpPr>
        <p:spPr>
          <a:xfrm>
            <a:off x="5235692" y="775985"/>
            <a:ext cx="1432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latin typeface="Lato"/>
                <a:ea typeface="Lato"/>
                <a:cs typeface="Lato"/>
                <a:sym typeface="Lato"/>
              </a:rPr>
              <a:t>KOREA SELATAN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6,9</a:t>
            </a:r>
            <a:r>
              <a:rPr lang="en-GB" sz="1200" b="0" i="0" u="none" strike="noStrike" cap="none" dirty="0">
                <a:solidFill>
                  <a:srgbClr val="FF0000"/>
                </a:solidFill>
                <a:latin typeface="Lato Black"/>
                <a:ea typeface="Lato Black"/>
                <a:cs typeface="Lato Black"/>
                <a:sym typeface="Lato Black"/>
              </a:rPr>
              <a:t>%</a:t>
            </a:r>
            <a:endParaRPr sz="1200" b="0" i="0" u="none" strike="noStrike" cap="none" dirty="0">
              <a:solidFill>
                <a:srgbClr val="FF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862" name="Google Shape;862;p15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081075" y="1881009"/>
            <a:ext cx="363300" cy="3534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41"/>
          <p:cNvSpPr/>
          <p:nvPr/>
        </p:nvSpPr>
        <p:spPr>
          <a:xfrm>
            <a:off x="93250" y="3466700"/>
            <a:ext cx="598200" cy="97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41"/>
          <p:cNvSpPr txBox="1"/>
          <p:nvPr/>
        </p:nvSpPr>
        <p:spPr>
          <a:xfrm>
            <a:off x="-1" y="96546"/>
            <a:ext cx="9144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1" i="0" u="none" strike="noStrike" cap="none">
              <a:solidFill>
                <a:srgbClr val="252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8" name="Google Shape;718;p141"/>
          <p:cNvSpPr txBox="1">
            <a:spLocks noGrp="1"/>
          </p:cNvSpPr>
          <p:nvPr>
            <p:ph type="title" idx="4294967295"/>
          </p:nvPr>
        </p:nvSpPr>
        <p:spPr>
          <a:xfrm>
            <a:off x="499586" y="69049"/>
            <a:ext cx="81657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 b="1" dirty="0">
                <a:solidFill>
                  <a:srgbClr val="252C76"/>
                </a:solidFill>
                <a:latin typeface="Lato"/>
                <a:ea typeface="Lato"/>
                <a:cs typeface="Lato"/>
                <a:sym typeface="Lato"/>
              </a:rPr>
              <a:t>Lesson Learned: Trend after Long Holidays</a:t>
            </a:r>
            <a:endParaRPr sz="16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9" name="Google Shape;719;p141"/>
          <p:cNvSpPr/>
          <p:nvPr/>
        </p:nvSpPr>
        <p:spPr>
          <a:xfrm>
            <a:off x="93250" y="1073900"/>
            <a:ext cx="268800" cy="239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41"/>
          <p:cNvSpPr txBox="1"/>
          <p:nvPr/>
        </p:nvSpPr>
        <p:spPr>
          <a:xfrm rot="-5400000">
            <a:off x="-730700" y="2729000"/>
            <a:ext cx="19167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Update Data</a:t>
            </a:r>
            <a:r>
              <a:rPr lang="en-GB" sz="800" b="1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: 19 Maret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141"/>
          <p:cNvPicPr preferRelativeResize="0"/>
          <p:nvPr/>
        </p:nvPicPr>
        <p:blipFill rotWithShape="1">
          <a:blip r:embed="rId3">
            <a:alphaModFix/>
          </a:blip>
          <a:srcRect t="14194" b="12448"/>
          <a:stretch/>
        </p:blipFill>
        <p:spPr>
          <a:xfrm>
            <a:off x="0" y="335850"/>
            <a:ext cx="9144001" cy="3771126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141"/>
          <p:cNvSpPr/>
          <p:nvPr/>
        </p:nvSpPr>
        <p:spPr>
          <a:xfrm>
            <a:off x="5158525" y="4579225"/>
            <a:ext cx="3899400" cy="43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41"/>
          <p:cNvSpPr/>
          <p:nvPr/>
        </p:nvSpPr>
        <p:spPr>
          <a:xfrm>
            <a:off x="892225" y="4067200"/>
            <a:ext cx="8165700" cy="2715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4" name="Google Shape;724;p141"/>
          <p:cNvSpPr/>
          <p:nvPr/>
        </p:nvSpPr>
        <p:spPr>
          <a:xfrm>
            <a:off x="892225" y="4338743"/>
            <a:ext cx="8165700" cy="2715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5" name="Google Shape;725;p141"/>
          <p:cNvSpPr/>
          <p:nvPr/>
        </p:nvSpPr>
        <p:spPr>
          <a:xfrm>
            <a:off x="892225" y="4600393"/>
            <a:ext cx="8165700" cy="2715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6" name="Google Shape;726;p141"/>
          <p:cNvSpPr/>
          <p:nvPr/>
        </p:nvSpPr>
        <p:spPr>
          <a:xfrm>
            <a:off x="3859375" y="4157488"/>
            <a:ext cx="21858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FFFF"/>
                </a:solidFill>
              </a:rPr>
              <a:t>LIBUR AGUSTUS</a:t>
            </a:r>
            <a:endParaRPr sz="1200" b="1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58 - 119%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10 - 57%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b="1">
              <a:solidFill>
                <a:srgbClr val="002060"/>
              </a:solidFill>
            </a:endParaRPr>
          </a:p>
        </p:txBody>
      </p:sp>
      <p:sp>
        <p:nvSpPr>
          <p:cNvPr id="727" name="Google Shape;727;p141"/>
          <p:cNvSpPr/>
          <p:nvPr/>
        </p:nvSpPr>
        <p:spPr>
          <a:xfrm>
            <a:off x="892225" y="4871997"/>
            <a:ext cx="8165700" cy="271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8" name="Google Shape;728;p141"/>
          <p:cNvSpPr/>
          <p:nvPr/>
        </p:nvSpPr>
        <p:spPr>
          <a:xfrm>
            <a:off x="2563975" y="4031725"/>
            <a:ext cx="21858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FFFF"/>
                </a:solidFill>
              </a:rPr>
              <a:t>LIBUR IDUL FITRI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68 - 93%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28 - 66%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9" name="Google Shape;729;p141"/>
          <p:cNvSpPr/>
          <p:nvPr/>
        </p:nvSpPr>
        <p:spPr>
          <a:xfrm>
            <a:off x="892225" y="4031725"/>
            <a:ext cx="21858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FFFF"/>
                </a:solidFill>
              </a:rPr>
              <a:t>INDIKATOR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Kenaikan rerata jumlah kasus harian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Kenaikan %kematian mingguan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% Orang dalam Pemantauan Protkes</a:t>
            </a:r>
            <a:endParaRPr sz="1000" b="1">
              <a:solidFill>
                <a:srgbClr val="002060"/>
              </a:solidFill>
            </a:endParaRPr>
          </a:p>
        </p:txBody>
      </p:sp>
      <p:sp>
        <p:nvSpPr>
          <p:cNvPr id="730" name="Google Shape;730;p141"/>
          <p:cNvSpPr/>
          <p:nvPr/>
        </p:nvSpPr>
        <p:spPr>
          <a:xfrm>
            <a:off x="5470075" y="4197938"/>
            <a:ext cx="21858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FFFF"/>
                </a:solidFill>
              </a:rPr>
              <a:t>LIBUR OKTOBER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37 - 95%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13 - 75%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Tempat Wisata: +92.02%                                       Mall: +23.45% ||Resto : +39.66%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b="1">
              <a:solidFill>
                <a:srgbClr val="002060"/>
              </a:solidFill>
            </a:endParaRPr>
          </a:p>
        </p:txBody>
      </p:sp>
      <p:sp>
        <p:nvSpPr>
          <p:cNvPr id="731" name="Google Shape;731;p141"/>
          <p:cNvSpPr/>
          <p:nvPr/>
        </p:nvSpPr>
        <p:spPr>
          <a:xfrm>
            <a:off x="7120825" y="4197950"/>
            <a:ext cx="21858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FFFF"/>
                </a:solidFill>
              </a:rPr>
              <a:t>LIBUR NATARU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37 - 78%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6 - 46%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Tempat Wisata: +34.21 sd 161.7%                         Mall: -13.92% || Resto : -13.22%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b="1">
              <a:solidFill>
                <a:srgbClr val="002060"/>
              </a:solidFill>
            </a:endParaRPr>
          </a:p>
        </p:txBody>
      </p:sp>
      <p:cxnSp>
        <p:nvCxnSpPr>
          <p:cNvPr id="732" name="Google Shape;732;p141"/>
          <p:cNvCxnSpPr/>
          <p:nvPr/>
        </p:nvCxnSpPr>
        <p:spPr>
          <a:xfrm flipH="1">
            <a:off x="3011625" y="4101900"/>
            <a:ext cx="600" cy="1036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3" name="Google Shape;733;p141"/>
          <p:cNvCxnSpPr/>
          <p:nvPr/>
        </p:nvCxnSpPr>
        <p:spPr>
          <a:xfrm flipH="1">
            <a:off x="4307025" y="4101900"/>
            <a:ext cx="600" cy="1036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4" name="Google Shape;734;p141"/>
          <p:cNvCxnSpPr/>
          <p:nvPr/>
        </p:nvCxnSpPr>
        <p:spPr>
          <a:xfrm flipH="1">
            <a:off x="5602425" y="4101900"/>
            <a:ext cx="600" cy="1036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5" name="Google Shape;735;p141"/>
          <p:cNvCxnSpPr/>
          <p:nvPr/>
        </p:nvCxnSpPr>
        <p:spPr>
          <a:xfrm flipH="1">
            <a:off x="7431225" y="4101900"/>
            <a:ext cx="600" cy="1036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6" name="Google Shape;736;p141"/>
          <p:cNvSpPr/>
          <p:nvPr/>
        </p:nvSpPr>
        <p:spPr>
          <a:xfrm>
            <a:off x="8411800" y="323425"/>
            <a:ext cx="157500" cy="161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41"/>
          <p:cNvSpPr/>
          <p:nvPr/>
        </p:nvSpPr>
        <p:spPr>
          <a:xfrm>
            <a:off x="8183200" y="552025"/>
            <a:ext cx="157500" cy="161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92"/>
          <p:cNvSpPr txBox="1"/>
          <p:nvPr/>
        </p:nvSpPr>
        <p:spPr>
          <a:xfrm>
            <a:off x="0" y="-5223"/>
            <a:ext cx="9144000" cy="816000"/>
          </a:xfrm>
          <a:prstGeom prst="rect">
            <a:avLst/>
          </a:prstGeom>
          <a:solidFill>
            <a:srgbClr val="252C7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92"/>
          <p:cNvSpPr txBox="1">
            <a:spLocks noGrp="1"/>
          </p:cNvSpPr>
          <p:nvPr>
            <p:ph type="title" idx="4294967295"/>
          </p:nvPr>
        </p:nvSpPr>
        <p:spPr>
          <a:xfrm>
            <a:off x="1540725" y="222118"/>
            <a:ext cx="72582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GB" sz="1900" b="1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INDONESIA’S COVID-19 MITIGATION FOCUS</a:t>
            </a: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9" name="Google Shape;489;p92"/>
          <p:cNvSpPr txBox="1"/>
          <p:nvPr/>
        </p:nvSpPr>
        <p:spPr>
          <a:xfrm rot="-706">
            <a:off x="2030476" y="1459583"/>
            <a:ext cx="29229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3429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100"/>
              <a:buFont typeface="Lato"/>
              <a:buAutoNum type="arabicPeriod"/>
            </a:pPr>
            <a:r>
              <a:rPr lang="en-GB" sz="11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764</a:t>
            </a:r>
            <a:r>
              <a:rPr lang="en-GB" sz="1100" b="0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1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COVID-19 Laboratory</a:t>
            </a:r>
            <a:endParaRPr sz="11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100"/>
              <a:buFont typeface="Lato"/>
              <a:buAutoNum type="arabicPeriod"/>
            </a:pPr>
            <a:r>
              <a:rPr lang="en-GB" sz="11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920 COVID-19 Hospital</a:t>
            </a:r>
            <a:endParaRPr sz="11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100"/>
              <a:buFont typeface="Lato"/>
              <a:buAutoNum type="arabicPeriod"/>
            </a:pPr>
            <a:r>
              <a:rPr lang="en-GB" sz="11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Emergency and Field Hospital Development</a:t>
            </a:r>
            <a:endParaRPr sz="11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0" name="Google Shape;490;p92"/>
          <p:cNvSpPr txBox="1"/>
          <p:nvPr/>
        </p:nvSpPr>
        <p:spPr>
          <a:xfrm>
            <a:off x="2106750" y="4595050"/>
            <a:ext cx="2916000" cy="360300"/>
          </a:xfrm>
          <a:prstGeom prst="rect">
            <a:avLst/>
          </a:prstGeom>
          <a:solidFill>
            <a:srgbClr val="DA6E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GB" sz="1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Expensive, High-Tech, Fast</a:t>
            </a:r>
            <a:endParaRPr sz="15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1" name="Google Shape;491;p92"/>
          <p:cNvSpPr/>
          <p:nvPr/>
        </p:nvSpPr>
        <p:spPr>
          <a:xfrm>
            <a:off x="5022724" y="4413125"/>
            <a:ext cx="3918000" cy="71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Economical,</a:t>
            </a:r>
            <a:r>
              <a:rPr lang="en-GB" sz="1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Effective, Effi</a:t>
            </a:r>
            <a:r>
              <a:rPr lang="en-GB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cient, Sustainable</a:t>
            </a:r>
            <a:endParaRPr sz="12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2" name="Google Shape;492;p92"/>
          <p:cNvSpPr txBox="1"/>
          <p:nvPr/>
        </p:nvSpPr>
        <p:spPr>
          <a:xfrm>
            <a:off x="979144" y="3335625"/>
            <a:ext cx="11358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3" name="Google Shape;493;p92"/>
          <p:cNvSpPr txBox="1"/>
          <p:nvPr/>
        </p:nvSpPr>
        <p:spPr>
          <a:xfrm rot="-654">
            <a:off x="5788379" y="1329226"/>
            <a:ext cx="31527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300"/>
              <a:buFont typeface="Lato"/>
              <a:buChar char="-"/>
            </a:pPr>
            <a:r>
              <a:rPr lang="en-GB" sz="12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Health promotion through social media and mass media</a:t>
            </a:r>
            <a:r>
              <a:rPr lang="en-GB" sz="1200" b="0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300"/>
              <a:buFont typeface="Lato"/>
              <a:buChar char="-"/>
            </a:pPr>
            <a:r>
              <a:rPr lang="en-GB" sz="12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Community-based health approach</a:t>
            </a:r>
            <a:endParaRPr sz="12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17780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Lato"/>
              <a:buChar char="-"/>
            </a:pPr>
            <a:r>
              <a:rPr lang="en-GB" sz="12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Monitoring of behaviour change</a:t>
            </a:r>
            <a:endParaRPr sz="12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4" name="Google Shape;494;p92"/>
          <p:cNvSpPr txBox="1"/>
          <p:nvPr/>
        </p:nvSpPr>
        <p:spPr>
          <a:xfrm rot="-995">
            <a:off x="292156" y="1526065"/>
            <a:ext cx="10362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solidFill>
                  <a:srgbClr val="252C7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Health Measures</a:t>
            </a:r>
            <a:endParaRPr sz="1200" b="1" i="0" u="none" strike="noStrike" cap="none">
              <a:solidFill>
                <a:srgbClr val="252C7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95" name="Google Shape;495;p92"/>
          <p:cNvSpPr txBox="1"/>
          <p:nvPr/>
        </p:nvSpPr>
        <p:spPr>
          <a:xfrm rot="-995">
            <a:off x="300767" y="2425415"/>
            <a:ext cx="10362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solidFill>
                  <a:srgbClr val="252C7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Funding</a:t>
            </a:r>
            <a:endParaRPr sz="1200" b="1" i="0" u="none" strike="noStrike" cap="none">
              <a:solidFill>
                <a:srgbClr val="252C7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96" name="Google Shape;496;p92"/>
          <p:cNvSpPr txBox="1"/>
          <p:nvPr/>
        </p:nvSpPr>
        <p:spPr>
          <a:xfrm rot="-347">
            <a:off x="1973536" y="2339558"/>
            <a:ext cx="29763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3429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100"/>
              <a:buFont typeface="Lato"/>
              <a:buAutoNum type="arabicPeriod"/>
            </a:pPr>
            <a:r>
              <a:rPr lang="en-GB" sz="11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Central govt high allocation on social, industrial, and economy recovery</a:t>
            </a:r>
            <a:endParaRPr sz="11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100"/>
              <a:buFont typeface="Lato"/>
              <a:buAutoNum type="arabicPeriod"/>
            </a:pPr>
            <a:r>
              <a:rPr lang="en-GB" sz="11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Local govt allocation (healthcare, economy impact, social safety net provider)</a:t>
            </a:r>
            <a:endParaRPr sz="11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7" name="Google Shape;497;p92"/>
          <p:cNvSpPr txBox="1"/>
          <p:nvPr/>
        </p:nvSpPr>
        <p:spPr>
          <a:xfrm rot="-995">
            <a:off x="247266" y="3524928"/>
            <a:ext cx="10362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solidFill>
                  <a:srgbClr val="252C7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Strategy</a:t>
            </a:r>
            <a:endParaRPr sz="1200" b="1" i="0" u="none" strike="noStrike" cap="none">
              <a:solidFill>
                <a:srgbClr val="252C7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98" name="Google Shape;498;p92"/>
          <p:cNvSpPr txBox="1"/>
          <p:nvPr/>
        </p:nvSpPr>
        <p:spPr>
          <a:xfrm rot="-1114">
            <a:off x="2429491" y="977798"/>
            <a:ext cx="9258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KURATIF</a:t>
            </a:r>
            <a:endParaRPr sz="1400" b="1" i="0" u="none" strike="noStrike" cap="non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99" name="Google Shape;499;p92"/>
          <p:cNvSpPr txBox="1"/>
          <p:nvPr/>
        </p:nvSpPr>
        <p:spPr>
          <a:xfrm rot="-948">
            <a:off x="5344486" y="969381"/>
            <a:ext cx="21753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00" name="Google Shape;500;p92"/>
          <p:cNvCxnSpPr/>
          <p:nvPr/>
        </p:nvCxnSpPr>
        <p:spPr>
          <a:xfrm>
            <a:off x="1262325" y="863275"/>
            <a:ext cx="9600" cy="341130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01" name="Google Shape;501;p92"/>
          <p:cNvCxnSpPr/>
          <p:nvPr/>
        </p:nvCxnSpPr>
        <p:spPr>
          <a:xfrm>
            <a:off x="5006819" y="881725"/>
            <a:ext cx="15900" cy="335640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02" name="Google Shape;502;p92"/>
          <p:cNvCxnSpPr/>
          <p:nvPr/>
        </p:nvCxnSpPr>
        <p:spPr>
          <a:xfrm>
            <a:off x="293017" y="1302569"/>
            <a:ext cx="8270100" cy="3300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03" name="Google Shape;503;p92"/>
          <p:cNvCxnSpPr/>
          <p:nvPr/>
        </p:nvCxnSpPr>
        <p:spPr>
          <a:xfrm rot="10800000" flipH="1">
            <a:off x="243563" y="2318114"/>
            <a:ext cx="8558400" cy="150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04" name="Google Shape;504;p92"/>
          <p:cNvCxnSpPr/>
          <p:nvPr/>
        </p:nvCxnSpPr>
        <p:spPr>
          <a:xfrm>
            <a:off x="253450" y="3410251"/>
            <a:ext cx="8584800" cy="3090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05" name="Google Shape;505;p92"/>
          <p:cNvSpPr txBox="1"/>
          <p:nvPr/>
        </p:nvSpPr>
        <p:spPr>
          <a:xfrm rot="-713">
            <a:off x="2080175" y="3569133"/>
            <a:ext cx="28917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PPE, mask, diagnostic and screening kits, medicine (machinery and reagents)</a:t>
            </a:r>
            <a:endParaRPr sz="12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6" name="Google Shape;506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2998" y="2475035"/>
            <a:ext cx="306139" cy="3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48" y="2475023"/>
            <a:ext cx="306139" cy="3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2998" y="2779835"/>
            <a:ext cx="306139" cy="3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48" y="2779823"/>
            <a:ext cx="306139" cy="3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92"/>
          <p:cNvSpPr txBox="1"/>
          <p:nvPr/>
        </p:nvSpPr>
        <p:spPr>
          <a:xfrm rot="-344">
            <a:off x="6034891" y="2560762"/>
            <a:ext cx="29949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3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Allocation on health promotion</a:t>
            </a:r>
            <a:endParaRPr sz="13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1" name="Google Shape;511;p92"/>
          <p:cNvSpPr txBox="1"/>
          <p:nvPr/>
        </p:nvSpPr>
        <p:spPr>
          <a:xfrm>
            <a:off x="1340700" y="969400"/>
            <a:ext cx="3666000" cy="3018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GB" sz="1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CURATIVE</a:t>
            </a:r>
            <a:endParaRPr sz="15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2" name="Google Shape;512;p92"/>
          <p:cNvSpPr txBox="1"/>
          <p:nvPr/>
        </p:nvSpPr>
        <p:spPr>
          <a:xfrm>
            <a:off x="5022725" y="969225"/>
            <a:ext cx="3742800" cy="291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GB" sz="1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PREVENTION &amp; PROMOTION</a:t>
            </a:r>
            <a:endParaRPr sz="15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3" name="Google Shape;513;p92"/>
          <p:cNvSpPr txBox="1"/>
          <p:nvPr/>
        </p:nvSpPr>
        <p:spPr>
          <a:xfrm rot="-1069">
            <a:off x="6411840" y="3653723"/>
            <a:ext cx="1929900" cy="2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4" name="Google Shape;514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3132" y="1514400"/>
            <a:ext cx="500558" cy="4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5629" y="1599725"/>
            <a:ext cx="378900" cy="3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6338" y="3552301"/>
            <a:ext cx="721242" cy="4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03229" y="3584359"/>
            <a:ext cx="610107" cy="4486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92"/>
          <p:cNvSpPr/>
          <p:nvPr/>
        </p:nvSpPr>
        <p:spPr>
          <a:xfrm>
            <a:off x="5022848" y="961714"/>
            <a:ext cx="3883500" cy="36558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92"/>
          <p:cNvSpPr txBox="1"/>
          <p:nvPr/>
        </p:nvSpPr>
        <p:spPr>
          <a:xfrm rot="-5400796">
            <a:off x="-1143985" y="3689019"/>
            <a:ext cx="25905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252C7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Sumber: </a:t>
            </a:r>
            <a:endParaRPr sz="600" b="1" i="0" u="none" strike="noStrike" cap="none">
              <a:solidFill>
                <a:srgbClr val="252C7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https://kemenkeu.go.id/covid19</a:t>
            </a:r>
            <a:r>
              <a:rPr lang="en-GB" sz="800" b="1" i="0" u="none" strike="noStrike" cap="none">
                <a:solidFill>
                  <a:srgbClr val="252C7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800" b="1" i="0" u="none" strike="noStrike" cap="none">
              <a:solidFill>
                <a:srgbClr val="252C7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20" name="Google Shape;520;p92"/>
          <p:cNvSpPr txBox="1"/>
          <p:nvPr/>
        </p:nvSpPr>
        <p:spPr>
          <a:xfrm rot="-689">
            <a:off x="5783783" y="3438701"/>
            <a:ext cx="2994600" cy="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100"/>
              <a:buFont typeface="Lato"/>
              <a:buChar char="-"/>
            </a:pPr>
            <a:r>
              <a:rPr lang="en-GB" sz="11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Active surveillance</a:t>
            </a:r>
            <a:endParaRPr sz="11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100"/>
              <a:buFont typeface="Lato"/>
              <a:buChar char="-"/>
            </a:pPr>
            <a:r>
              <a:rPr lang="en-GB" sz="11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Public health measures (Nutrition, environment, MCH, psychology)</a:t>
            </a:r>
            <a:endParaRPr sz="11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100"/>
              <a:buFont typeface="Lato"/>
              <a:buChar char="-"/>
            </a:pPr>
            <a:r>
              <a:rPr lang="en-GB" sz="1100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Micro-scale COVID-19 control through COVID-19 Desa/Kelurahan Command Post</a:t>
            </a:r>
            <a:endParaRPr sz="1100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1" name="Google Shape;521;p9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80668" y="2640613"/>
            <a:ext cx="448842" cy="44865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92"/>
          <p:cNvSpPr txBox="1"/>
          <p:nvPr/>
        </p:nvSpPr>
        <p:spPr>
          <a:xfrm>
            <a:off x="5415625" y="2733525"/>
            <a:ext cx="378900" cy="2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Rp.</a:t>
            </a:r>
            <a:endParaRPr sz="14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3" name="Google Shape;523;p9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83246" y="4595861"/>
            <a:ext cx="722966" cy="5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92"/>
          <p:cNvSpPr txBox="1"/>
          <p:nvPr/>
        </p:nvSpPr>
        <p:spPr>
          <a:xfrm>
            <a:off x="6703775" y="4978200"/>
            <a:ext cx="18306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@Tim Pakar</a:t>
            </a:r>
            <a:r>
              <a:rPr lang="en-GB" sz="800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Satuan</a:t>
            </a:r>
            <a:r>
              <a:rPr lang="en-GB" sz="800" b="0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Tugas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92"/>
          <p:cNvSpPr/>
          <p:nvPr/>
        </p:nvSpPr>
        <p:spPr>
          <a:xfrm>
            <a:off x="270100" y="-392125"/>
            <a:ext cx="1067100" cy="1504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4902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92"/>
          <p:cNvSpPr txBox="1"/>
          <p:nvPr/>
        </p:nvSpPr>
        <p:spPr>
          <a:xfrm>
            <a:off x="270100" y="4770225"/>
            <a:ext cx="12171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Catatan: </a:t>
            </a:r>
            <a:endParaRPr sz="7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 tanggal 9 November 2020</a:t>
            </a:r>
            <a:endParaRPr sz="7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9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6323" y="111871"/>
            <a:ext cx="929066" cy="907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3"/>
          <p:cNvSpPr/>
          <p:nvPr/>
        </p:nvSpPr>
        <p:spPr>
          <a:xfrm>
            <a:off x="5695775" y="3038350"/>
            <a:ext cx="3360000" cy="1086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93"/>
          <p:cNvSpPr txBox="1"/>
          <p:nvPr/>
        </p:nvSpPr>
        <p:spPr>
          <a:xfrm>
            <a:off x="5127650" y="4691925"/>
            <a:ext cx="3878700" cy="37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4" name="Google Shape;534;p93"/>
          <p:cNvSpPr/>
          <p:nvPr/>
        </p:nvSpPr>
        <p:spPr>
          <a:xfrm>
            <a:off x="751350" y="1279225"/>
            <a:ext cx="1982100" cy="400800"/>
          </a:xfrm>
          <a:prstGeom prst="ellipse">
            <a:avLst/>
          </a:prstGeom>
          <a:solidFill>
            <a:srgbClr val="FC8586">
              <a:alpha val="27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  <p:sp>
        <p:nvSpPr>
          <p:cNvPr id="535" name="Google Shape;535;p93"/>
          <p:cNvSpPr txBox="1"/>
          <p:nvPr/>
        </p:nvSpPr>
        <p:spPr>
          <a:xfrm>
            <a:off x="175025" y="0"/>
            <a:ext cx="8841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Indonesia’s MoH Technical Guidance on Hospital Services during New Normal: 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Future of Hospital and Healthcare Facilities during Pandemic and Beyond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6" name="Google Shape;536;p93"/>
          <p:cNvSpPr txBox="1"/>
          <p:nvPr/>
        </p:nvSpPr>
        <p:spPr>
          <a:xfrm rot="-5400000">
            <a:off x="-383725" y="3568925"/>
            <a:ext cx="1647300" cy="37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7" name="Google Shape;537;p93"/>
          <p:cNvSpPr txBox="1"/>
          <p:nvPr/>
        </p:nvSpPr>
        <p:spPr>
          <a:xfrm rot="-772">
            <a:off x="453175" y="877825"/>
            <a:ext cx="2671500" cy="3249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Improving Healthcare Service Flow</a:t>
            </a:r>
            <a:endParaRPr sz="12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8" name="Google Shape;538;p93"/>
          <p:cNvSpPr txBox="1"/>
          <p:nvPr/>
        </p:nvSpPr>
        <p:spPr>
          <a:xfrm rot="-394">
            <a:off x="5169250" y="877981"/>
            <a:ext cx="2620200" cy="3249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Innovation on Health Service System</a:t>
            </a:r>
            <a:endParaRPr sz="1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9" name="Google Shape;539;p93"/>
          <p:cNvSpPr txBox="1"/>
          <p:nvPr/>
        </p:nvSpPr>
        <p:spPr>
          <a:xfrm rot="-613">
            <a:off x="901500" y="128987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Improving Patient Flow</a:t>
            </a:r>
            <a:endParaRPr sz="11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0" name="Google Shape;540;p93"/>
          <p:cNvSpPr/>
          <p:nvPr/>
        </p:nvSpPr>
        <p:spPr>
          <a:xfrm>
            <a:off x="751350" y="2602810"/>
            <a:ext cx="1982100" cy="400800"/>
          </a:xfrm>
          <a:prstGeom prst="ellipse">
            <a:avLst/>
          </a:prstGeom>
          <a:solidFill>
            <a:srgbClr val="FC8586">
              <a:alpha val="27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  <p:sp>
        <p:nvSpPr>
          <p:cNvPr id="541" name="Google Shape;541;p93"/>
          <p:cNvSpPr txBox="1"/>
          <p:nvPr/>
        </p:nvSpPr>
        <p:spPr>
          <a:xfrm rot="-613">
            <a:off x="901500" y="261817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Screening</a:t>
            </a:r>
            <a:endParaRPr sz="11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2" name="Google Shape;542;p93"/>
          <p:cNvSpPr/>
          <p:nvPr/>
        </p:nvSpPr>
        <p:spPr>
          <a:xfrm>
            <a:off x="751350" y="3926396"/>
            <a:ext cx="1982100" cy="400800"/>
          </a:xfrm>
          <a:prstGeom prst="ellipse">
            <a:avLst/>
          </a:prstGeom>
          <a:solidFill>
            <a:srgbClr val="FC8586">
              <a:alpha val="27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  <p:sp>
        <p:nvSpPr>
          <p:cNvPr id="543" name="Google Shape;543;p93"/>
          <p:cNvSpPr txBox="1"/>
          <p:nvPr/>
        </p:nvSpPr>
        <p:spPr>
          <a:xfrm rot="-613">
            <a:off x="901500" y="395687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Triage</a:t>
            </a:r>
            <a:endParaRPr sz="11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4" name="Google Shape;544;p93"/>
          <p:cNvSpPr txBox="1"/>
          <p:nvPr/>
        </p:nvSpPr>
        <p:spPr>
          <a:xfrm rot="-613">
            <a:off x="6014400" y="203232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5" name="Google Shape;54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775" y="1355425"/>
            <a:ext cx="572850" cy="572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93"/>
          <p:cNvGrpSpPr/>
          <p:nvPr/>
        </p:nvGrpSpPr>
        <p:grpSpPr>
          <a:xfrm>
            <a:off x="3854600" y="1952575"/>
            <a:ext cx="1681800" cy="400800"/>
            <a:chOff x="4159400" y="1952575"/>
            <a:chExt cx="1681800" cy="400800"/>
          </a:xfrm>
        </p:grpSpPr>
        <p:sp>
          <p:nvSpPr>
            <p:cNvPr id="547" name="Google Shape;547;p93"/>
            <p:cNvSpPr/>
            <p:nvPr/>
          </p:nvSpPr>
          <p:spPr>
            <a:xfrm>
              <a:off x="4305500" y="1952575"/>
              <a:ext cx="1366500" cy="400800"/>
            </a:xfrm>
            <a:prstGeom prst="ellipse">
              <a:avLst/>
            </a:prstGeom>
            <a:solidFill>
              <a:srgbClr val="FC8586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548" name="Google Shape;548;p93"/>
            <p:cNvSpPr txBox="1"/>
            <p:nvPr/>
          </p:nvSpPr>
          <p:spPr>
            <a:xfrm rot="-613">
              <a:off x="4159400" y="1966228"/>
              <a:ext cx="16818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200" tIns="30600" rIns="61200" bIns="30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Online Registration</a:t>
              </a:r>
              <a:endParaRPr sz="1100" b="1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49" name="Google Shape;54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5009" y="1372859"/>
            <a:ext cx="525000" cy="5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8210" y="1372860"/>
            <a:ext cx="525000" cy="5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4009" y="1372859"/>
            <a:ext cx="525000" cy="5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93"/>
          <p:cNvSpPr txBox="1"/>
          <p:nvPr/>
        </p:nvSpPr>
        <p:spPr>
          <a:xfrm rot="-613">
            <a:off x="1174800" y="167202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Online Registration</a:t>
            </a:r>
            <a:endParaRPr sz="100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3" name="Google Shape;553;p93"/>
          <p:cNvSpPr txBox="1"/>
          <p:nvPr/>
        </p:nvSpPr>
        <p:spPr>
          <a:xfrm rot="-1041">
            <a:off x="1098600" y="2129068"/>
            <a:ext cx="19821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Patient Referral from Primary Level Healthcare Facilities (FKTP/FKRTL)</a:t>
            </a:r>
            <a:endParaRPr sz="100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4" name="Google Shape;554;p93"/>
          <p:cNvPicPr preferRelativeResize="0"/>
          <p:nvPr/>
        </p:nvPicPr>
        <p:blipFill rotWithShape="1">
          <a:blip r:embed="rId7">
            <a:alphaModFix/>
          </a:blip>
          <a:srcRect l="14566" t="64323" r="71816" b="10539"/>
          <a:stretch/>
        </p:blipFill>
        <p:spPr>
          <a:xfrm>
            <a:off x="793800" y="3013873"/>
            <a:ext cx="442584" cy="41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93"/>
          <p:cNvPicPr preferRelativeResize="0"/>
          <p:nvPr/>
        </p:nvPicPr>
        <p:blipFill rotWithShape="1">
          <a:blip r:embed="rId7">
            <a:alphaModFix/>
          </a:blip>
          <a:srcRect l="42859" t="65520" r="43522" b="12301"/>
          <a:stretch/>
        </p:blipFill>
        <p:spPr>
          <a:xfrm>
            <a:off x="1657947" y="3038343"/>
            <a:ext cx="442584" cy="36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93"/>
          <p:cNvPicPr preferRelativeResize="0"/>
          <p:nvPr/>
        </p:nvPicPr>
        <p:blipFill rotWithShape="1">
          <a:blip r:embed="rId7">
            <a:alphaModFix/>
          </a:blip>
          <a:srcRect l="69662" t="64185" r="19087" b="10677"/>
          <a:stretch/>
        </p:blipFill>
        <p:spPr>
          <a:xfrm>
            <a:off x="2160701" y="3035617"/>
            <a:ext cx="327372" cy="37229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93"/>
          <p:cNvSpPr txBox="1"/>
          <p:nvPr/>
        </p:nvSpPr>
        <p:spPr>
          <a:xfrm rot="-870">
            <a:off x="677100" y="3500631"/>
            <a:ext cx="23715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COVID-19 quick assessment to define whether the patient is a COVID-19 suspect or not</a:t>
            </a:r>
            <a:endParaRPr sz="100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8" name="Google Shape;558;p93"/>
          <p:cNvSpPr txBox="1"/>
          <p:nvPr/>
        </p:nvSpPr>
        <p:spPr>
          <a:xfrm rot="-487">
            <a:off x="717600" y="4339046"/>
            <a:ext cx="21162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Identifying COVID-19 risk degree on a patient</a:t>
            </a:r>
            <a:endParaRPr sz="110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9" name="Google Shape;559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3811" y="2108873"/>
            <a:ext cx="442575" cy="4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9623" y="1664896"/>
            <a:ext cx="377400" cy="3773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1" name="Google Shape;561;p93"/>
          <p:cNvCxnSpPr>
            <a:stCxn id="537" idx="1"/>
            <a:endCxn id="534" idx="2"/>
          </p:cNvCxnSpPr>
          <p:nvPr/>
        </p:nvCxnSpPr>
        <p:spPr>
          <a:xfrm>
            <a:off x="453175" y="1040575"/>
            <a:ext cx="298200" cy="438900"/>
          </a:xfrm>
          <a:prstGeom prst="bentConnector3">
            <a:avLst>
              <a:gd name="adj1" fmla="val -7985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62" name="Google Shape;562;p93"/>
          <p:cNvCxnSpPr>
            <a:stCxn id="537" idx="1"/>
            <a:endCxn id="540" idx="2"/>
          </p:cNvCxnSpPr>
          <p:nvPr/>
        </p:nvCxnSpPr>
        <p:spPr>
          <a:xfrm>
            <a:off x="453175" y="1040575"/>
            <a:ext cx="298200" cy="1762500"/>
          </a:xfrm>
          <a:prstGeom prst="bentConnector3">
            <a:avLst>
              <a:gd name="adj1" fmla="val -7985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63" name="Google Shape;563;p93"/>
          <p:cNvCxnSpPr>
            <a:stCxn id="537" idx="1"/>
            <a:endCxn id="543" idx="1"/>
          </p:cNvCxnSpPr>
          <p:nvPr/>
        </p:nvCxnSpPr>
        <p:spPr>
          <a:xfrm>
            <a:off x="453175" y="1040575"/>
            <a:ext cx="448200" cy="3078900"/>
          </a:xfrm>
          <a:prstGeom prst="bentConnector3">
            <a:avLst>
              <a:gd name="adj1" fmla="val -5312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564" name="Google Shape;564;p93"/>
          <p:cNvGrpSpPr/>
          <p:nvPr/>
        </p:nvGrpSpPr>
        <p:grpSpPr>
          <a:xfrm>
            <a:off x="5242761" y="1952575"/>
            <a:ext cx="1417085" cy="400800"/>
            <a:chOff x="4159400" y="1952575"/>
            <a:chExt cx="1681800" cy="400800"/>
          </a:xfrm>
        </p:grpSpPr>
        <p:sp>
          <p:nvSpPr>
            <p:cNvPr id="565" name="Google Shape;565;p93"/>
            <p:cNvSpPr/>
            <p:nvPr/>
          </p:nvSpPr>
          <p:spPr>
            <a:xfrm>
              <a:off x="4305500" y="1952575"/>
              <a:ext cx="1366500" cy="400800"/>
            </a:xfrm>
            <a:prstGeom prst="ellipse">
              <a:avLst/>
            </a:prstGeom>
            <a:solidFill>
              <a:srgbClr val="FC8586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566" name="Google Shape;566;p93"/>
            <p:cNvSpPr txBox="1"/>
            <p:nvPr/>
          </p:nvSpPr>
          <p:spPr>
            <a:xfrm rot="-613">
              <a:off x="4159400" y="1966228"/>
              <a:ext cx="16818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200" tIns="30600" rIns="61200" bIns="30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Telemedicine</a:t>
              </a:r>
              <a:endParaRPr sz="1100" b="1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67" name="Google Shape;567;p93"/>
          <p:cNvGrpSpPr/>
          <p:nvPr/>
        </p:nvGrpSpPr>
        <p:grpSpPr>
          <a:xfrm>
            <a:off x="6366200" y="1952575"/>
            <a:ext cx="1681800" cy="400800"/>
            <a:chOff x="4159400" y="1952575"/>
            <a:chExt cx="1681800" cy="400800"/>
          </a:xfrm>
        </p:grpSpPr>
        <p:sp>
          <p:nvSpPr>
            <p:cNvPr id="568" name="Google Shape;568;p93"/>
            <p:cNvSpPr/>
            <p:nvPr/>
          </p:nvSpPr>
          <p:spPr>
            <a:xfrm>
              <a:off x="4305500" y="1952575"/>
              <a:ext cx="1366500" cy="400800"/>
            </a:xfrm>
            <a:prstGeom prst="ellipse">
              <a:avLst/>
            </a:prstGeom>
            <a:solidFill>
              <a:srgbClr val="FC8586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569" name="Google Shape;569;p93"/>
            <p:cNvSpPr txBox="1"/>
            <p:nvPr/>
          </p:nvSpPr>
          <p:spPr>
            <a:xfrm rot="-613">
              <a:off x="4159400" y="1966228"/>
              <a:ext cx="16818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200" tIns="30600" rIns="61200" bIns="30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Electronic Meds Prescription</a:t>
              </a:r>
              <a:endParaRPr sz="1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0" name="Google Shape;570;p93"/>
          <p:cNvGrpSpPr/>
          <p:nvPr/>
        </p:nvGrpSpPr>
        <p:grpSpPr>
          <a:xfrm>
            <a:off x="7753390" y="1952575"/>
            <a:ext cx="1363435" cy="400800"/>
            <a:chOff x="4159400" y="1952575"/>
            <a:chExt cx="1681800" cy="400800"/>
          </a:xfrm>
        </p:grpSpPr>
        <p:sp>
          <p:nvSpPr>
            <p:cNvPr id="571" name="Google Shape;571;p93"/>
            <p:cNvSpPr/>
            <p:nvPr/>
          </p:nvSpPr>
          <p:spPr>
            <a:xfrm>
              <a:off x="4305500" y="1952575"/>
              <a:ext cx="1366500" cy="400800"/>
            </a:xfrm>
            <a:prstGeom prst="ellipse">
              <a:avLst/>
            </a:prstGeom>
            <a:solidFill>
              <a:srgbClr val="FC8586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572" name="Google Shape;572;p93"/>
            <p:cNvSpPr txBox="1"/>
            <p:nvPr/>
          </p:nvSpPr>
          <p:spPr>
            <a:xfrm rot="-613">
              <a:off x="4159400" y="1966228"/>
              <a:ext cx="16818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200" tIns="30600" rIns="61200" bIns="30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Meds Delivery</a:t>
              </a:r>
              <a:endParaRPr sz="1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73" name="Google Shape;573;p93"/>
          <p:cNvSpPr txBox="1"/>
          <p:nvPr/>
        </p:nvSpPr>
        <p:spPr>
          <a:xfrm rot="-587">
            <a:off x="4788250" y="2554246"/>
            <a:ext cx="3516000" cy="3249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Zonation of COVID-19 Transmission Risk Area</a:t>
            </a:r>
            <a:endParaRPr sz="12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4" name="Google Shape;574;p93"/>
          <p:cNvSpPr/>
          <p:nvPr/>
        </p:nvSpPr>
        <p:spPr>
          <a:xfrm>
            <a:off x="4434275" y="3156225"/>
            <a:ext cx="1366500" cy="4008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575" name="Google Shape;575;p93"/>
          <p:cNvSpPr txBox="1"/>
          <p:nvPr/>
        </p:nvSpPr>
        <p:spPr>
          <a:xfrm rot="-613">
            <a:off x="4288175" y="316987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COVID-19</a:t>
            </a:r>
            <a:endParaRPr sz="11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Zone</a:t>
            </a:r>
            <a:endParaRPr sz="11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6" name="Google Shape;576;p93"/>
          <p:cNvSpPr/>
          <p:nvPr/>
        </p:nvSpPr>
        <p:spPr>
          <a:xfrm>
            <a:off x="4434275" y="4375425"/>
            <a:ext cx="1366500" cy="400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577" name="Google Shape;577;p93"/>
          <p:cNvSpPr txBox="1"/>
          <p:nvPr/>
        </p:nvSpPr>
        <p:spPr>
          <a:xfrm rot="-613">
            <a:off x="4276625" y="441337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Non COVID-19</a:t>
            </a:r>
            <a:endParaRPr sz="11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Zone</a:t>
            </a:r>
            <a:endParaRPr sz="11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8" name="Google Shape;578;p93"/>
          <p:cNvSpPr/>
          <p:nvPr/>
        </p:nvSpPr>
        <p:spPr>
          <a:xfrm>
            <a:off x="3658650" y="2996200"/>
            <a:ext cx="377400" cy="199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Bebas Neue"/>
                <a:ea typeface="Bebas Neue"/>
                <a:cs typeface="Bebas Neue"/>
                <a:sym typeface="Bebas Neue"/>
              </a:rPr>
              <a:t>S</a:t>
            </a:r>
            <a:endParaRPr sz="1300" b="1"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Bebas Neue"/>
                <a:ea typeface="Bebas Neue"/>
                <a:cs typeface="Bebas Neue"/>
                <a:sym typeface="Bebas Neue"/>
              </a:rPr>
              <a:t>C</a:t>
            </a:r>
            <a:endParaRPr sz="1300" b="1"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Bebas Neue"/>
                <a:ea typeface="Bebas Neue"/>
                <a:cs typeface="Bebas Neue"/>
                <a:sym typeface="Bebas Neue"/>
              </a:rPr>
              <a:t>R</a:t>
            </a:r>
            <a:endParaRPr sz="1300" b="1"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Bebas Neue"/>
                <a:ea typeface="Bebas Neue"/>
                <a:cs typeface="Bebas Neue"/>
                <a:sym typeface="Bebas Neue"/>
              </a:rPr>
              <a:t>E</a:t>
            </a:r>
            <a:endParaRPr sz="1300" b="1"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Bebas Neue"/>
                <a:ea typeface="Bebas Neue"/>
                <a:cs typeface="Bebas Neue"/>
                <a:sym typeface="Bebas Neue"/>
              </a:rPr>
              <a:t>E</a:t>
            </a:r>
            <a:endParaRPr sz="1300" b="1"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Bebas Neue"/>
                <a:ea typeface="Bebas Neue"/>
                <a:cs typeface="Bebas Neue"/>
                <a:sym typeface="Bebas Neue"/>
              </a:rPr>
              <a:t>N</a:t>
            </a:r>
            <a:endParaRPr sz="1300" b="1"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Bebas Neue"/>
                <a:ea typeface="Bebas Neue"/>
                <a:cs typeface="Bebas Neue"/>
                <a:sym typeface="Bebas Neue"/>
              </a:rPr>
              <a:t>I</a:t>
            </a:r>
            <a:endParaRPr sz="1300" b="1"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Bebas Neue"/>
                <a:ea typeface="Bebas Neue"/>
                <a:cs typeface="Bebas Neue"/>
                <a:sym typeface="Bebas Neue"/>
              </a:rPr>
              <a:t>N</a:t>
            </a:r>
            <a:endParaRPr sz="1300" b="1"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Bebas Neue"/>
                <a:ea typeface="Bebas Neue"/>
                <a:cs typeface="Bebas Neue"/>
                <a:sym typeface="Bebas Neue"/>
              </a:rPr>
              <a:t>G</a:t>
            </a:r>
            <a:endParaRPr sz="1300" b="1"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79" name="Google Shape;579;p93"/>
          <p:cNvSpPr/>
          <p:nvPr/>
        </p:nvSpPr>
        <p:spPr>
          <a:xfrm>
            <a:off x="312600" y="779025"/>
            <a:ext cx="267300" cy="26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/>
              <a:t>1</a:t>
            </a:r>
            <a:endParaRPr sz="1300" b="1"/>
          </a:p>
        </p:txBody>
      </p:sp>
      <p:sp>
        <p:nvSpPr>
          <p:cNvPr id="580" name="Google Shape;580;p93"/>
          <p:cNvSpPr/>
          <p:nvPr/>
        </p:nvSpPr>
        <p:spPr>
          <a:xfrm>
            <a:off x="4995425" y="779025"/>
            <a:ext cx="267300" cy="26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/>
              <a:t>2</a:t>
            </a:r>
            <a:endParaRPr sz="1300" b="1"/>
          </a:p>
        </p:txBody>
      </p:sp>
      <p:sp>
        <p:nvSpPr>
          <p:cNvPr id="581" name="Google Shape;581;p93"/>
          <p:cNvSpPr/>
          <p:nvPr/>
        </p:nvSpPr>
        <p:spPr>
          <a:xfrm>
            <a:off x="4654775" y="2497425"/>
            <a:ext cx="267300" cy="26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/>
              <a:t>3</a:t>
            </a:r>
            <a:endParaRPr sz="1300" b="1"/>
          </a:p>
        </p:txBody>
      </p:sp>
      <p:cxnSp>
        <p:nvCxnSpPr>
          <p:cNvPr id="582" name="Google Shape;582;p93"/>
          <p:cNvCxnSpPr>
            <a:stCxn id="578" idx="3"/>
          </p:cNvCxnSpPr>
          <p:nvPr/>
        </p:nvCxnSpPr>
        <p:spPr>
          <a:xfrm rot="10800000" flipH="1">
            <a:off x="4036050" y="3420400"/>
            <a:ext cx="424500" cy="57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3" name="Google Shape;583;p93"/>
          <p:cNvCxnSpPr>
            <a:stCxn id="578" idx="3"/>
          </p:cNvCxnSpPr>
          <p:nvPr/>
        </p:nvCxnSpPr>
        <p:spPr>
          <a:xfrm>
            <a:off x="4036050" y="3993700"/>
            <a:ext cx="443100" cy="47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4" name="Google Shape;584;p93"/>
          <p:cNvSpPr txBox="1"/>
          <p:nvPr/>
        </p:nvSpPr>
        <p:spPr>
          <a:xfrm rot="-613">
            <a:off x="5495975" y="365137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Emergency Area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5" name="Google Shape;585;p93"/>
          <p:cNvSpPr txBox="1"/>
          <p:nvPr/>
        </p:nvSpPr>
        <p:spPr>
          <a:xfrm rot="-613">
            <a:off x="6562625" y="3794353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Waste Management Area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6" name="Google Shape;586;p93"/>
          <p:cNvSpPr txBox="1"/>
          <p:nvPr/>
        </p:nvSpPr>
        <p:spPr>
          <a:xfrm rot="-613">
            <a:off x="6562625" y="296557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Emergency Outpatient Area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7" name="Google Shape;587;p93"/>
          <p:cNvSpPr txBox="1"/>
          <p:nvPr/>
        </p:nvSpPr>
        <p:spPr>
          <a:xfrm rot="-613">
            <a:off x="6562625" y="334657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Emergency Inpatient Area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8" name="Google Shape;588;p93"/>
          <p:cNvSpPr txBox="1"/>
          <p:nvPr/>
        </p:nvSpPr>
        <p:spPr>
          <a:xfrm rot="-1054">
            <a:off x="7987800" y="3156012"/>
            <a:ext cx="9783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Mortuary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9" name="Google Shape;589;p93"/>
          <p:cNvSpPr txBox="1"/>
          <p:nvPr/>
        </p:nvSpPr>
        <p:spPr>
          <a:xfrm rot="-613">
            <a:off x="5495825" y="4501090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Emergency Area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0" name="Google Shape;590;p93"/>
          <p:cNvSpPr txBox="1"/>
          <p:nvPr/>
        </p:nvSpPr>
        <p:spPr>
          <a:xfrm rot="-613">
            <a:off x="5495825" y="487057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Outpatient Area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1" name="Google Shape;591;p93"/>
          <p:cNvSpPr txBox="1"/>
          <p:nvPr/>
        </p:nvSpPr>
        <p:spPr>
          <a:xfrm rot="-613">
            <a:off x="6332175" y="4332465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Inpatient Area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2" name="Google Shape;592;p93"/>
          <p:cNvSpPr txBox="1"/>
          <p:nvPr/>
        </p:nvSpPr>
        <p:spPr>
          <a:xfrm rot="-728">
            <a:off x="6507450" y="4675369"/>
            <a:ext cx="14172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Administration &amp; Management Area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3" name="Google Shape;593;p93"/>
          <p:cNvSpPr txBox="1"/>
          <p:nvPr/>
        </p:nvSpPr>
        <p:spPr>
          <a:xfrm rot="-755">
            <a:off x="7613825" y="4138744"/>
            <a:ext cx="13665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Operational Support Area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4" name="Google Shape;594;p93"/>
          <p:cNvSpPr txBox="1"/>
          <p:nvPr/>
        </p:nvSpPr>
        <p:spPr>
          <a:xfrm rot="-613">
            <a:off x="5495825" y="3194178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COVID-19 Triage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5" name="Google Shape;595;p93"/>
          <p:cNvSpPr txBox="1"/>
          <p:nvPr/>
        </p:nvSpPr>
        <p:spPr>
          <a:xfrm rot="-613">
            <a:off x="5495825" y="4131590"/>
            <a:ext cx="1681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Non-COVID-19 Triage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6" name="Google Shape;596;p93"/>
          <p:cNvSpPr txBox="1"/>
          <p:nvPr/>
        </p:nvSpPr>
        <p:spPr>
          <a:xfrm>
            <a:off x="7789450" y="4794380"/>
            <a:ext cx="7620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Laundry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7" name="Google Shape;597;p93"/>
          <p:cNvSpPr txBox="1"/>
          <p:nvPr/>
        </p:nvSpPr>
        <p:spPr>
          <a:xfrm rot="-672">
            <a:off x="7520900" y="4437399"/>
            <a:ext cx="15348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Healthofficer changing rooms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8" name="Google Shape;598;p93"/>
          <p:cNvSpPr txBox="1"/>
          <p:nvPr/>
        </p:nvSpPr>
        <p:spPr>
          <a:xfrm rot="-1054">
            <a:off x="8028100" y="3651250"/>
            <a:ext cx="9783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Donning/Doffing Area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9" name="Google Shape;599;p93"/>
          <p:cNvSpPr/>
          <p:nvPr/>
        </p:nvSpPr>
        <p:spPr>
          <a:xfrm>
            <a:off x="5695775" y="4181350"/>
            <a:ext cx="3360000" cy="937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5"/>
          <p:cNvSpPr/>
          <p:nvPr/>
        </p:nvSpPr>
        <p:spPr>
          <a:xfrm>
            <a:off x="0" y="4435500"/>
            <a:ext cx="9144000" cy="70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95"/>
          <p:cNvSpPr txBox="1"/>
          <p:nvPr/>
        </p:nvSpPr>
        <p:spPr>
          <a:xfrm>
            <a:off x="175025" y="76200"/>
            <a:ext cx="8841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Referral Hospital, Field Hospital, and Regional Public Hospital Development 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in Indonesia’s COVID-19 Mitigation Acceleration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75" name="Google Shape;675;p95"/>
          <p:cNvGrpSpPr/>
          <p:nvPr/>
        </p:nvGrpSpPr>
        <p:grpSpPr>
          <a:xfrm>
            <a:off x="89033" y="-357650"/>
            <a:ext cx="743100" cy="1097700"/>
            <a:chOff x="89033" y="-281450"/>
            <a:chExt cx="743100" cy="1097700"/>
          </a:xfrm>
        </p:grpSpPr>
        <p:sp>
          <p:nvSpPr>
            <p:cNvPr id="676" name="Google Shape;676;p95"/>
            <p:cNvSpPr/>
            <p:nvPr/>
          </p:nvSpPr>
          <p:spPr>
            <a:xfrm>
              <a:off x="89033" y="-281450"/>
              <a:ext cx="743100" cy="10977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46670"/>
                </a:srgbClr>
              </a:outerShdw>
            </a:effectLst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7" name="Google Shape;677;p9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9350" y="135950"/>
              <a:ext cx="602450" cy="588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8" name="Google Shape;678;p95"/>
          <p:cNvPicPr preferRelativeResize="0"/>
          <p:nvPr/>
        </p:nvPicPr>
        <p:blipFill rotWithShape="1">
          <a:blip r:embed="rId4">
            <a:alphaModFix/>
          </a:blip>
          <a:srcRect t="7338"/>
          <a:stretch/>
        </p:blipFill>
        <p:spPr>
          <a:xfrm>
            <a:off x="0" y="1093200"/>
            <a:ext cx="9144000" cy="350275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95"/>
          <p:cNvSpPr txBox="1"/>
          <p:nvPr/>
        </p:nvSpPr>
        <p:spPr>
          <a:xfrm>
            <a:off x="6394001" y="4627463"/>
            <a:ext cx="15003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&gt;12,250</a:t>
            </a:r>
            <a:endParaRPr sz="1800" b="1">
              <a:highlight>
                <a:schemeClr val="accent6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b="1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latin typeface="Lato"/>
                <a:ea typeface="Lato"/>
                <a:cs typeface="Lato"/>
                <a:sym typeface="Lato"/>
              </a:rPr>
              <a:t>ICU, HCU</a:t>
            </a:r>
            <a:r>
              <a:rPr lang="en-GB" sz="800">
                <a:latin typeface="Lato"/>
                <a:ea typeface="Lato"/>
                <a:cs typeface="Lato"/>
                <a:sym typeface="Lato"/>
              </a:rPr>
              <a:t>, and</a:t>
            </a:r>
            <a:r>
              <a:rPr lang="en-GB" sz="800" b="1">
                <a:latin typeface="Lato"/>
                <a:ea typeface="Lato"/>
                <a:cs typeface="Lato"/>
                <a:sym typeface="Lato"/>
              </a:rPr>
              <a:t> Isolation Beds</a:t>
            </a:r>
            <a:endParaRPr sz="800" b="1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80" name="Google Shape;680;p95"/>
          <p:cNvGrpSpPr/>
          <p:nvPr/>
        </p:nvGrpSpPr>
        <p:grpSpPr>
          <a:xfrm rot="-5400000">
            <a:off x="7606072" y="3595722"/>
            <a:ext cx="323159" cy="1678422"/>
            <a:chOff x="7202125" y="3478750"/>
            <a:chExt cx="332400" cy="1140000"/>
          </a:xfrm>
        </p:grpSpPr>
        <p:sp>
          <p:nvSpPr>
            <p:cNvPr id="681" name="Google Shape;681;p95"/>
            <p:cNvSpPr/>
            <p:nvPr/>
          </p:nvSpPr>
          <p:spPr>
            <a:xfrm rot="5400000">
              <a:off x="6846475" y="3926950"/>
              <a:ext cx="1053000" cy="243600"/>
            </a:xfrm>
            <a:prstGeom prst="roundRect">
              <a:avLst>
                <a:gd name="adj" fmla="val 50000"/>
              </a:avLst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900">
                <a:solidFill>
                  <a:srgbClr val="FFFFFF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682" name="Google Shape;682;p95"/>
            <p:cNvSpPr txBox="1"/>
            <p:nvPr/>
          </p:nvSpPr>
          <p:spPr>
            <a:xfrm rot="5400000">
              <a:off x="6798325" y="3882550"/>
              <a:ext cx="1140000" cy="3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latin typeface="Alfa Slab One"/>
                  <a:ea typeface="Alfa Slab One"/>
                  <a:cs typeface="Alfa Slab One"/>
                  <a:sym typeface="Alfa Slab One"/>
                </a:rPr>
                <a:t>         TOTAL</a:t>
              </a:r>
              <a:endParaRPr sz="1500"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</p:grpSp>
      <p:sp>
        <p:nvSpPr>
          <p:cNvPr id="683" name="Google Shape;683;p95"/>
          <p:cNvSpPr txBox="1"/>
          <p:nvPr/>
        </p:nvSpPr>
        <p:spPr>
          <a:xfrm>
            <a:off x="7743451" y="4628313"/>
            <a:ext cx="15003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&gt;10,964</a:t>
            </a:r>
            <a:endParaRPr sz="1800" b="1">
              <a:highlight>
                <a:schemeClr val="accent6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b="1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latin typeface="Lato"/>
                <a:ea typeface="Lato"/>
                <a:cs typeface="Lato"/>
                <a:sym typeface="Lato"/>
              </a:rPr>
              <a:t>Hotel Rooms</a:t>
            </a:r>
            <a:r>
              <a:rPr lang="en-GB" sz="8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lang="en-GB"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Isolation</a:t>
            </a:r>
            <a:endParaRPr sz="8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84" name="Google Shape;684;p95" descr="http://www.clker.com/cliparts/f/V/K/L/e/E/hospital-bed-m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5550" y="4287825"/>
            <a:ext cx="459300" cy="2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95"/>
          <p:cNvPicPr preferRelativeResize="0"/>
          <p:nvPr/>
        </p:nvPicPr>
        <p:blipFill rotWithShape="1">
          <a:blip r:embed="rId6">
            <a:alphaModFix/>
          </a:blip>
          <a:srcRect b="4961"/>
          <a:stretch/>
        </p:blipFill>
        <p:spPr>
          <a:xfrm>
            <a:off x="2352473" y="4279200"/>
            <a:ext cx="1332000" cy="654000"/>
          </a:xfrm>
          <a:prstGeom prst="ellipse">
            <a:avLst/>
          </a:prstGeom>
          <a:noFill/>
          <a:ln>
            <a:noFill/>
          </a:ln>
          <a:effectLst>
            <a:outerShdw blurRad="57150" dist="19050" algn="bl" rotWithShape="0">
              <a:srgbClr val="000000">
                <a:alpha val="85000"/>
              </a:srgbClr>
            </a:outerShdw>
          </a:effectLst>
        </p:spPr>
      </p:pic>
      <p:sp>
        <p:nvSpPr>
          <p:cNvPr id="686" name="Google Shape;686;p95"/>
          <p:cNvSpPr/>
          <p:nvPr/>
        </p:nvSpPr>
        <p:spPr>
          <a:xfrm>
            <a:off x="2203825" y="4088100"/>
            <a:ext cx="1629300" cy="267300"/>
          </a:xfrm>
          <a:prstGeom prst="roundRect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GADJAH MADA UNIVERSITY ACADEMIC HOSPITAL</a:t>
            </a:r>
            <a:endParaRPr sz="8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87" name="Google Shape;687;p95"/>
          <p:cNvCxnSpPr>
            <a:endCxn id="686" idx="0"/>
          </p:cNvCxnSpPr>
          <p:nvPr/>
        </p:nvCxnSpPr>
        <p:spPr>
          <a:xfrm rot="5400000">
            <a:off x="2975125" y="3915150"/>
            <a:ext cx="216300" cy="129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688" name="Google Shape;688;p9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7024" y="3583616"/>
            <a:ext cx="1332000" cy="6633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689" name="Google Shape;689;p95"/>
          <p:cNvCxnSpPr>
            <a:endCxn id="690" idx="0"/>
          </p:cNvCxnSpPr>
          <p:nvPr/>
        </p:nvCxnSpPr>
        <p:spPr>
          <a:xfrm rot="10800000">
            <a:off x="1233025" y="3386800"/>
            <a:ext cx="1201200" cy="243600"/>
          </a:xfrm>
          <a:prstGeom prst="bentConnector4">
            <a:avLst>
              <a:gd name="adj1" fmla="val -887"/>
              <a:gd name="adj2" fmla="val 159431"/>
            </a:avLst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690" name="Google Shape;690;p95"/>
          <p:cNvSpPr/>
          <p:nvPr/>
        </p:nvSpPr>
        <p:spPr>
          <a:xfrm>
            <a:off x="393775" y="3386800"/>
            <a:ext cx="1678500" cy="243600"/>
          </a:xfrm>
          <a:prstGeom prst="roundRect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WISMA ATLET KEMAYORAN</a:t>
            </a:r>
            <a:endParaRPr sz="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EMERGENCY HOSPITAL</a:t>
            </a:r>
            <a:endParaRPr sz="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91" name="Google Shape;691;p95"/>
          <p:cNvPicPr preferRelativeResize="0"/>
          <p:nvPr/>
        </p:nvPicPr>
        <p:blipFill rotWithShape="1">
          <a:blip r:embed="rId8">
            <a:alphaModFix/>
          </a:blip>
          <a:srcRect l="5790" r="4297" b="14434"/>
          <a:stretch/>
        </p:blipFill>
        <p:spPr>
          <a:xfrm>
            <a:off x="3772546" y="4462488"/>
            <a:ext cx="1359600" cy="6540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2" name="Google Shape;692;p95"/>
          <p:cNvSpPr/>
          <p:nvPr/>
        </p:nvSpPr>
        <p:spPr>
          <a:xfrm>
            <a:off x="3846500" y="4295488"/>
            <a:ext cx="1211700" cy="243600"/>
          </a:xfrm>
          <a:prstGeom prst="roundRect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dr. SOEGIRI HOSPITAL</a:t>
            </a:r>
            <a:endParaRPr sz="8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93" name="Google Shape;693;p95"/>
          <p:cNvCxnSpPr>
            <a:endCxn id="694" idx="1"/>
          </p:cNvCxnSpPr>
          <p:nvPr/>
        </p:nvCxnSpPr>
        <p:spPr>
          <a:xfrm rot="-5400000">
            <a:off x="3294975" y="3141700"/>
            <a:ext cx="792900" cy="499200"/>
          </a:xfrm>
          <a:prstGeom prst="bentConnector2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695" name="Google Shape;695;p95" descr="Screen Clipp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81225" y="1670244"/>
            <a:ext cx="1332000" cy="6729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6" name="Google Shape;696;p95"/>
          <p:cNvSpPr/>
          <p:nvPr/>
        </p:nvSpPr>
        <p:spPr>
          <a:xfrm>
            <a:off x="7432575" y="1552525"/>
            <a:ext cx="1629300" cy="247200"/>
          </a:xfrm>
          <a:prstGeom prst="roundRect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BIAK REGIONAL PUBLIC HOSPITAL</a:t>
            </a:r>
            <a:endParaRPr sz="8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97" name="Google Shape;697;p9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4129" y="3013149"/>
            <a:ext cx="1332000" cy="649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4" name="Google Shape;694;p95"/>
          <p:cNvSpPr/>
          <p:nvPr/>
        </p:nvSpPr>
        <p:spPr>
          <a:xfrm>
            <a:off x="3941025" y="2871250"/>
            <a:ext cx="1318200" cy="247200"/>
          </a:xfrm>
          <a:prstGeom prst="roundRect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INDRAPURA </a:t>
            </a:r>
            <a:endParaRPr sz="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FIELD HOSPITAL</a:t>
            </a:r>
            <a:endParaRPr sz="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98" name="Google Shape;698;p95"/>
          <p:cNvPicPr preferRelativeResize="0"/>
          <p:nvPr/>
        </p:nvPicPr>
        <p:blipFill rotWithShape="1">
          <a:blip r:embed="rId11">
            <a:alphaModFix/>
          </a:blip>
          <a:srcRect l="13596" t="60157" r="8040" b="19606"/>
          <a:stretch/>
        </p:blipFill>
        <p:spPr>
          <a:xfrm>
            <a:off x="2087346" y="1428623"/>
            <a:ext cx="1332000" cy="6699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9" name="Google Shape;699;p95"/>
          <p:cNvSpPr/>
          <p:nvPr/>
        </p:nvSpPr>
        <p:spPr>
          <a:xfrm>
            <a:off x="1975575" y="1270650"/>
            <a:ext cx="1629300" cy="247200"/>
          </a:xfrm>
          <a:prstGeom prst="roundRect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EMERGENCY HOSPITAL</a:t>
            </a: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GALANG ISLAND</a:t>
            </a:r>
            <a:endParaRPr sz="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0" name="Google Shape;700;p95"/>
          <p:cNvPicPr preferRelativeResize="0"/>
          <p:nvPr/>
        </p:nvPicPr>
        <p:blipFill rotWithShape="1">
          <a:blip r:embed="rId12">
            <a:alphaModFix/>
          </a:blip>
          <a:srcRect l="24947" t="26079" r="28369" b="23930"/>
          <a:stretch/>
        </p:blipFill>
        <p:spPr>
          <a:xfrm>
            <a:off x="469975" y="1093205"/>
            <a:ext cx="1332000" cy="6360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01" name="Google Shape;701;p95"/>
          <p:cNvSpPr/>
          <p:nvPr/>
        </p:nvSpPr>
        <p:spPr>
          <a:xfrm>
            <a:off x="306200" y="887350"/>
            <a:ext cx="1629300" cy="243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ZAINOEL ABIDIN HOSPITAL</a:t>
            </a:r>
            <a:endParaRPr sz="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2" name="Google Shape;702;p95"/>
          <p:cNvPicPr preferRelativeResize="0"/>
          <p:nvPr/>
        </p:nvPicPr>
        <p:blipFill rotWithShape="1">
          <a:blip r:embed="rId13">
            <a:alphaModFix/>
          </a:blip>
          <a:srcRect l="19378" t="36798" r="44258" b="26683"/>
          <a:stretch/>
        </p:blipFill>
        <p:spPr>
          <a:xfrm>
            <a:off x="2461101" y="2399766"/>
            <a:ext cx="1332000" cy="5967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03" name="Google Shape;703;p95"/>
          <p:cNvSpPr/>
          <p:nvPr/>
        </p:nvSpPr>
        <p:spPr>
          <a:xfrm>
            <a:off x="2403800" y="2239513"/>
            <a:ext cx="1446600" cy="247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Ir. SOEKARNO HOSPITAL</a:t>
            </a:r>
            <a:endParaRPr sz="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4" name="Google Shape;704;p9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2125" y="1906875"/>
            <a:ext cx="334801" cy="33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5" name="Google Shape;705;p95"/>
          <p:cNvCxnSpPr>
            <a:endCxn id="696" idx="1"/>
          </p:cNvCxnSpPr>
          <p:nvPr/>
        </p:nvCxnSpPr>
        <p:spPr>
          <a:xfrm rot="5400000" flipH="1">
            <a:off x="7267575" y="1841125"/>
            <a:ext cx="940800" cy="610800"/>
          </a:xfrm>
          <a:prstGeom prst="bentConnector4">
            <a:avLst>
              <a:gd name="adj1" fmla="val 27054"/>
              <a:gd name="adj2" fmla="val 129306"/>
            </a:avLst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706" name="Google Shape;706;p95"/>
          <p:cNvCxnSpPr/>
          <p:nvPr/>
        </p:nvCxnSpPr>
        <p:spPr>
          <a:xfrm>
            <a:off x="3365750" y="3711688"/>
            <a:ext cx="1010400" cy="507600"/>
          </a:xfrm>
          <a:prstGeom prst="bentConnector2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707" name="Google Shape;707;p95"/>
          <p:cNvCxnSpPr>
            <a:endCxn id="699" idx="1"/>
          </p:cNvCxnSpPr>
          <p:nvPr/>
        </p:nvCxnSpPr>
        <p:spPr>
          <a:xfrm rot="-5400000">
            <a:off x="1370475" y="1846050"/>
            <a:ext cx="1056900" cy="153300"/>
          </a:xfrm>
          <a:prstGeom prst="bentConnector2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708" name="Google Shape;708;p95"/>
          <p:cNvCxnSpPr>
            <a:endCxn id="701" idx="1"/>
          </p:cNvCxnSpPr>
          <p:nvPr/>
        </p:nvCxnSpPr>
        <p:spPr>
          <a:xfrm rot="-5400000">
            <a:off x="73250" y="1111000"/>
            <a:ext cx="334800" cy="131100"/>
          </a:xfrm>
          <a:prstGeom prst="bentConnector2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709" name="Google Shape;709;p95"/>
          <p:cNvCxnSpPr>
            <a:endCxn id="703" idx="1"/>
          </p:cNvCxnSpPr>
          <p:nvPr/>
        </p:nvCxnSpPr>
        <p:spPr>
          <a:xfrm rot="-5400000">
            <a:off x="2108300" y="2463313"/>
            <a:ext cx="395700" cy="195300"/>
          </a:xfrm>
          <a:prstGeom prst="bentConnector2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710" name="Google Shape;710;p95"/>
          <p:cNvCxnSpPr>
            <a:endCxn id="704" idx="3"/>
          </p:cNvCxnSpPr>
          <p:nvPr/>
        </p:nvCxnSpPr>
        <p:spPr>
          <a:xfrm rot="10800000">
            <a:off x="1166926" y="2074275"/>
            <a:ext cx="255000" cy="162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31859B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711" name="Google Shape;711;p9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2525" y="1602075"/>
            <a:ext cx="334801" cy="33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2" name="Google Shape;712;p95"/>
          <p:cNvCxnSpPr>
            <a:endCxn id="711" idx="2"/>
          </p:cNvCxnSpPr>
          <p:nvPr/>
        </p:nvCxnSpPr>
        <p:spPr>
          <a:xfrm flipH="1">
            <a:off x="389925" y="1855574"/>
            <a:ext cx="574800" cy="81300"/>
          </a:xfrm>
          <a:prstGeom prst="bentConnector4">
            <a:avLst>
              <a:gd name="adj1" fmla="val 35438"/>
              <a:gd name="adj2" fmla="val 392897"/>
            </a:avLst>
          </a:prstGeom>
          <a:noFill/>
          <a:ln w="19050" cap="flat" cmpd="sng">
            <a:solidFill>
              <a:srgbClr val="31859B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713" name="Google Shape;713;p9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03150" y="2124112"/>
            <a:ext cx="334801" cy="33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4" name="Google Shape;714;p95"/>
          <p:cNvCxnSpPr>
            <a:endCxn id="713" idx="2"/>
          </p:cNvCxnSpPr>
          <p:nvPr/>
        </p:nvCxnSpPr>
        <p:spPr>
          <a:xfrm rot="10800000">
            <a:off x="6970550" y="2458912"/>
            <a:ext cx="688500" cy="103800"/>
          </a:xfrm>
          <a:prstGeom prst="bentConnector2">
            <a:avLst/>
          </a:prstGeom>
          <a:noFill/>
          <a:ln w="19050" cap="flat" cmpd="sng">
            <a:solidFill>
              <a:srgbClr val="31859B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715" name="Google Shape;715;p9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27325" y="2440275"/>
            <a:ext cx="334801" cy="33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6" name="Google Shape;716;p95"/>
          <p:cNvCxnSpPr>
            <a:endCxn id="715" idx="3"/>
          </p:cNvCxnSpPr>
          <p:nvPr/>
        </p:nvCxnSpPr>
        <p:spPr>
          <a:xfrm flipH="1">
            <a:off x="862126" y="2399175"/>
            <a:ext cx="261600" cy="2085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31859B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717" name="Google Shape;717;p9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75950" y="3113412"/>
            <a:ext cx="334801" cy="33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8" name="Google Shape;718;p95"/>
          <p:cNvCxnSpPr/>
          <p:nvPr/>
        </p:nvCxnSpPr>
        <p:spPr>
          <a:xfrm rot="5400000" flipH="1">
            <a:off x="2803251" y="3578900"/>
            <a:ext cx="399900" cy="1179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31859B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719" name="Google Shape;719;p9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13950" y="3723012"/>
            <a:ext cx="334801" cy="33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0" name="Google Shape;720;p95"/>
          <p:cNvCxnSpPr>
            <a:endCxn id="719" idx="3"/>
          </p:cNvCxnSpPr>
          <p:nvPr/>
        </p:nvCxnSpPr>
        <p:spPr>
          <a:xfrm flipH="1">
            <a:off x="2348751" y="3761712"/>
            <a:ext cx="180000" cy="128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31859B"/>
            </a:solidFill>
            <a:prstDash val="solid"/>
            <a:round/>
            <a:headEnd type="oval" w="med" len="med"/>
            <a:tailEnd type="stealth" w="med" len="med"/>
          </a:ln>
        </p:spPr>
      </p:cxnSp>
      <p:pic>
        <p:nvPicPr>
          <p:cNvPr id="721" name="Google Shape;721;p95"/>
          <p:cNvPicPr preferRelativeResize="0"/>
          <p:nvPr/>
        </p:nvPicPr>
        <p:blipFill rotWithShape="1">
          <a:blip r:embed="rId15">
            <a:alphaModFix/>
          </a:blip>
          <a:srcRect l="22321" t="33319" r="61277" b="49526"/>
          <a:stretch/>
        </p:blipFill>
        <p:spPr>
          <a:xfrm>
            <a:off x="4800472" y="1406348"/>
            <a:ext cx="1318200" cy="6066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22" name="Google Shape;722;p95"/>
          <p:cNvSpPr/>
          <p:nvPr/>
        </p:nvSpPr>
        <p:spPr>
          <a:xfrm>
            <a:off x="4683650" y="1268500"/>
            <a:ext cx="1554900" cy="247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EMERGENCY HOSPITAL</a:t>
            </a: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KITAWAYA MANADO</a:t>
            </a:r>
            <a:endParaRPr sz="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23" name="Google Shape;723;p95"/>
          <p:cNvCxnSpPr>
            <a:endCxn id="722" idx="3"/>
          </p:cNvCxnSpPr>
          <p:nvPr/>
        </p:nvCxnSpPr>
        <p:spPr>
          <a:xfrm rot="-5400000">
            <a:off x="5661650" y="1610800"/>
            <a:ext cx="795600" cy="358200"/>
          </a:xfrm>
          <a:prstGeom prst="bentConnector4">
            <a:avLst>
              <a:gd name="adj1" fmla="val 21848"/>
              <a:gd name="adj2" fmla="val 166478"/>
            </a:avLst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oval" w="med" len="med"/>
            <a:tailEnd type="stealth" w="med" len="med"/>
          </a:ln>
        </p:spPr>
      </p:cxnSp>
      <p:grpSp>
        <p:nvGrpSpPr>
          <p:cNvPr id="724" name="Google Shape;724;p95"/>
          <p:cNvGrpSpPr/>
          <p:nvPr/>
        </p:nvGrpSpPr>
        <p:grpSpPr>
          <a:xfrm>
            <a:off x="172129" y="4705444"/>
            <a:ext cx="1773633" cy="431100"/>
            <a:chOff x="7511575" y="813125"/>
            <a:chExt cx="1853900" cy="431100"/>
          </a:xfrm>
        </p:grpSpPr>
        <p:pic>
          <p:nvPicPr>
            <p:cNvPr id="725" name="Google Shape;725;p9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7511575" y="889325"/>
              <a:ext cx="261600" cy="26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6" name="Google Shape;726;p95"/>
            <p:cNvSpPr txBox="1"/>
            <p:nvPr/>
          </p:nvSpPr>
          <p:spPr>
            <a:xfrm>
              <a:off x="7584975" y="813125"/>
              <a:ext cx="1780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latin typeface="Lato"/>
                  <a:ea typeface="Lato"/>
                  <a:cs typeface="Lato"/>
                  <a:sym typeface="Lato"/>
                </a:rPr>
                <a:t>Hospital Development into COVID-19 Referral Hospital 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727" name="Google Shape;727;p95"/>
          <p:cNvSpPr/>
          <p:nvPr/>
        </p:nvSpPr>
        <p:spPr>
          <a:xfrm>
            <a:off x="6375400" y="4164575"/>
            <a:ext cx="2768700" cy="986100"/>
          </a:xfrm>
          <a:prstGeom prst="roundRect">
            <a:avLst>
              <a:gd name="adj" fmla="val 16667"/>
            </a:avLst>
          </a:prstGeom>
          <a:solidFill>
            <a:srgbClr val="FC8586">
              <a:alpha val="10060"/>
            </a:srgbClr>
          </a:solidFill>
          <a:ln w="28575" cap="flat" cmpd="sng">
            <a:solidFill>
              <a:srgbClr val="BF9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95"/>
          <p:cNvSpPr txBox="1"/>
          <p:nvPr/>
        </p:nvSpPr>
        <p:spPr>
          <a:xfrm rot="-394">
            <a:off x="6540850" y="801781"/>
            <a:ext cx="2620200" cy="3249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Strengthening Referral System</a:t>
            </a:r>
            <a:endParaRPr sz="1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9" name="Google Shape;729;p95"/>
          <p:cNvSpPr/>
          <p:nvPr/>
        </p:nvSpPr>
        <p:spPr>
          <a:xfrm>
            <a:off x="6367025" y="702825"/>
            <a:ext cx="267300" cy="26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/>
              <a:t>4</a:t>
            </a:r>
            <a:endParaRPr sz="1300" b="1"/>
          </a:p>
        </p:txBody>
      </p:sp>
      <p:sp>
        <p:nvSpPr>
          <p:cNvPr id="730" name="Google Shape;730;p95"/>
          <p:cNvSpPr txBox="1"/>
          <p:nvPr/>
        </p:nvSpPr>
        <p:spPr>
          <a:xfrm>
            <a:off x="26206" y="4553044"/>
            <a:ext cx="59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Note :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6"/>
          <p:cNvSpPr txBox="1"/>
          <p:nvPr/>
        </p:nvSpPr>
        <p:spPr>
          <a:xfrm>
            <a:off x="175025" y="152400"/>
            <a:ext cx="8841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WISMA ATLET KEMAYORAN EMERGENCY HOSPITAL 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BED OCCUPANCY RATIO UPDATE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6" name="Google Shape;736;p96"/>
          <p:cNvSpPr txBox="1"/>
          <p:nvPr/>
        </p:nvSpPr>
        <p:spPr>
          <a:xfrm rot="-5400000">
            <a:off x="-383725" y="3568925"/>
            <a:ext cx="1647300" cy="37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37" name="Google Shape;737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5591"/>
            <a:ext cx="9144000" cy="3464719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6"/>
          <p:cNvSpPr txBox="1"/>
          <p:nvPr/>
        </p:nvSpPr>
        <p:spPr>
          <a:xfrm rot="-802">
            <a:off x="6270825" y="783250"/>
            <a:ext cx="1285800" cy="324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 March 2021</a:t>
            </a:r>
            <a:endParaRPr sz="12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9" name="Google Shape;739;p96"/>
          <p:cNvSpPr txBox="1"/>
          <p:nvPr/>
        </p:nvSpPr>
        <p:spPr>
          <a:xfrm rot="-802">
            <a:off x="7667395" y="783250"/>
            <a:ext cx="1285800" cy="324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 April 2021</a:t>
            </a:r>
            <a:endParaRPr sz="12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0" name="Google Shape;740;p96"/>
          <p:cNvSpPr txBox="1"/>
          <p:nvPr/>
        </p:nvSpPr>
        <p:spPr>
          <a:xfrm rot="-668">
            <a:off x="6270825" y="1581792"/>
            <a:ext cx="1543500" cy="32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Lato"/>
                <a:ea typeface="Lato"/>
                <a:cs typeface="Lato"/>
                <a:sym typeface="Lato"/>
              </a:rPr>
              <a:t>BOR Difference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Lato"/>
                <a:ea typeface="Lato"/>
                <a:cs typeface="Lato"/>
                <a:sym typeface="Lato"/>
              </a:rPr>
              <a:t>in the last 1 month</a:t>
            </a:r>
            <a:endParaRPr sz="1100" i="0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1" name="Google Shape;741;p96"/>
          <p:cNvSpPr txBox="1"/>
          <p:nvPr/>
        </p:nvSpPr>
        <p:spPr>
          <a:xfrm rot="-787">
            <a:off x="6270825" y="1581965"/>
            <a:ext cx="2619300" cy="3249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latin typeface="Lato"/>
                <a:ea typeface="Lato"/>
                <a:cs typeface="Lato"/>
                <a:sym typeface="Lato"/>
              </a:rPr>
              <a:t>  -45.36%   </a:t>
            </a:r>
            <a:endParaRPr sz="2000" b="1" i="0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2" name="Google Shape;742;p96"/>
          <p:cNvSpPr txBox="1"/>
          <p:nvPr/>
        </p:nvSpPr>
        <p:spPr>
          <a:xfrm rot="-838">
            <a:off x="131100" y="4131152"/>
            <a:ext cx="36900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i="1">
                <a:latin typeface="Lato"/>
                <a:ea typeface="Lato"/>
                <a:cs typeface="Lato"/>
                <a:sym typeface="Lato"/>
              </a:rPr>
              <a:t>Note : Data shown are BOR from Tower 4,5,6, and 7 </a:t>
            </a:r>
            <a:endParaRPr sz="1000" i="1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3" name="Google Shape;743;p96"/>
          <p:cNvSpPr txBox="1"/>
          <p:nvPr/>
        </p:nvSpPr>
        <p:spPr>
          <a:xfrm rot="-5400945">
            <a:off x="-413424" y="2294250"/>
            <a:ext cx="10908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latin typeface="Lato"/>
                <a:ea typeface="Lato"/>
                <a:cs typeface="Lato"/>
                <a:sym typeface="Lato"/>
              </a:rPr>
              <a:t>BOR (%)</a:t>
            </a:r>
            <a:endParaRPr sz="1000" b="1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4" name="Google Shape;744;p96"/>
          <p:cNvSpPr txBox="1"/>
          <p:nvPr/>
        </p:nvSpPr>
        <p:spPr>
          <a:xfrm rot="-767">
            <a:off x="6233875" y="1106325"/>
            <a:ext cx="1344600" cy="3249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latin typeface="Lato"/>
                <a:ea typeface="Lato"/>
                <a:cs typeface="Lato"/>
                <a:sym typeface="Lato"/>
              </a:rPr>
              <a:t>69.42%</a:t>
            </a:r>
            <a:endParaRPr sz="1600" b="1" i="0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5" name="Google Shape;745;p96"/>
          <p:cNvSpPr txBox="1"/>
          <p:nvPr/>
        </p:nvSpPr>
        <p:spPr>
          <a:xfrm rot="-767">
            <a:off x="7647517" y="1106325"/>
            <a:ext cx="1344600" cy="3249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latin typeface="Lato"/>
                <a:ea typeface="Lato"/>
                <a:cs typeface="Lato"/>
                <a:sym typeface="Lato"/>
              </a:rPr>
              <a:t>24.06%</a:t>
            </a:r>
            <a:endParaRPr sz="1600" b="1" i="0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6" name="Google Shape;746;p96"/>
          <p:cNvSpPr txBox="1"/>
          <p:nvPr/>
        </p:nvSpPr>
        <p:spPr>
          <a:xfrm rot="-379">
            <a:off x="3200650" y="877892"/>
            <a:ext cx="2724000" cy="32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97"/>
          <p:cNvSpPr txBox="1"/>
          <p:nvPr/>
        </p:nvSpPr>
        <p:spPr>
          <a:xfrm>
            <a:off x="175025" y="152400"/>
            <a:ext cx="8841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BED OCCUPANCY RATIO OF COVID-19 REFERRAL HOSPITAL 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IN DKI JAKARTA</a:t>
            </a:r>
            <a:endParaRPr sz="1700"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2" name="Google Shape;752;p97"/>
          <p:cNvSpPr txBox="1"/>
          <p:nvPr/>
        </p:nvSpPr>
        <p:spPr>
          <a:xfrm rot="-5400000">
            <a:off x="-383725" y="3568925"/>
            <a:ext cx="1647300" cy="37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3" name="Google Shape;753;p97"/>
          <p:cNvSpPr txBox="1"/>
          <p:nvPr/>
        </p:nvSpPr>
        <p:spPr>
          <a:xfrm rot="-379">
            <a:off x="3200650" y="877892"/>
            <a:ext cx="2724000" cy="32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4" name="Google Shape;754;p97"/>
          <p:cNvSpPr/>
          <p:nvPr/>
        </p:nvSpPr>
        <p:spPr>
          <a:xfrm>
            <a:off x="645100" y="4141151"/>
            <a:ext cx="1505100" cy="2538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/>
              <a:t>Availability </a:t>
            </a: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7.398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97"/>
          <p:cNvSpPr/>
          <p:nvPr/>
        </p:nvSpPr>
        <p:spPr>
          <a:xfrm>
            <a:off x="2314634" y="4135463"/>
            <a:ext cx="1505100" cy="2538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/>
              <a:t>Occupied </a:t>
            </a: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3.197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97"/>
          <p:cNvSpPr/>
          <p:nvPr/>
        </p:nvSpPr>
        <p:spPr>
          <a:xfrm>
            <a:off x="645100" y="4442961"/>
            <a:ext cx="3174600" cy="253800"/>
          </a:xfrm>
          <a:prstGeom prst="rect">
            <a:avLst/>
          </a:prstGeom>
          <a:solidFill>
            <a:srgbClr val="C4E0B2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BOR: </a:t>
            </a:r>
            <a:r>
              <a:rPr lang="en-GB" sz="1200" b="1">
                <a:solidFill>
                  <a:srgbClr val="000000"/>
                </a:solidFill>
              </a:rPr>
              <a:t>43,21%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757" name="Google Shape;757;p97"/>
          <p:cNvSpPr/>
          <p:nvPr/>
        </p:nvSpPr>
        <p:spPr>
          <a:xfrm>
            <a:off x="5265905" y="4144844"/>
            <a:ext cx="1505100" cy="2538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Availability </a:t>
            </a: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1.028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97"/>
          <p:cNvSpPr/>
          <p:nvPr/>
        </p:nvSpPr>
        <p:spPr>
          <a:xfrm>
            <a:off x="6935439" y="4139155"/>
            <a:ext cx="1505100" cy="2538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/>
              <a:t>Occupied </a:t>
            </a: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565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97"/>
          <p:cNvSpPr/>
          <p:nvPr/>
        </p:nvSpPr>
        <p:spPr>
          <a:xfrm>
            <a:off x="5265905" y="4446654"/>
            <a:ext cx="3174600" cy="253800"/>
          </a:xfrm>
          <a:prstGeom prst="rect">
            <a:avLst/>
          </a:prstGeom>
          <a:solidFill>
            <a:srgbClr val="C4E0B2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BOR: </a:t>
            </a:r>
            <a:r>
              <a:rPr lang="en-GB" sz="1200" b="1">
                <a:solidFill>
                  <a:srgbClr val="000000"/>
                </a:solidFill>
              </a:rPr>
              <a:t>54,96%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760" name="Google Shape;760;p97"/>
          <p:cNvSpPr/>
          <p:nvPr/>
        </p:nvSpPr>
        <p:spPr>
          <a:xfrm>
            <a:off x="645100" y="3831657"/>
            <a:ext cx="3174600" cy="253800"/>
          </a:xfrm>
          <a:prstGeom prst="rect">
            <a:avLst/>
          </a:prstGeom>
          <a:solidFill>
            <a:srgbClr val="C4E0B2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/>
              <a:t>Isolation </a:t>
            </a:r>
            <a:r>
              <a:rPr lang="en-GB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BOR 13 April 2021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97"/>
          <p:cNvSpPr/>
          <p:nvPr/>
        </p:nvSpPr>
        <p:spPr>
          <a:xfrm>
            <a:off x="5265905" y="3831657"/>
            <a:ext cx="3174600" cy="253800"/>
          </a:xfrm>
          <a:prstGeom prst="rect">
            <a:avLst/>
          </a:prstGeom>
          <a:solidFill>
            <a:srgbClr val="C4E0B2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>
                <a:solidFill>
                  <a:schemeClr val="dk1"/>
                </a:solidFill>
              </a:rPr>
              <a:t>ICU </a:t>
            </a:r>
            <a:r>
              <a:rPr lang="en-GB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BOR 13 April 2021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2" name="Google Shape;762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657" y="831920"/>
            <a:ext cx="4416234" cy="294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0880" y="831920"/>
            <a:ext cx="4404534" cy="2936356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97"/>
          <p:cNvSpPr txBox="1"/>
          <p:nvPr/>
        </p:nvSpPr>
        <p:spPr>
          <a:xfrm rot="-509">
            <a:off x="1337650" y="778223"/>
            <a:ext cx="2026500" cy="32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COVID-19 Isolation BOR</a:t>
            </a:r>
            <a:endParaRPr sz="1200" b="1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5" name="Google Shape;765;p97"/>
          <p:cNvSpPr txBox="1"/>
          <p:nvPr/>
        </p:nvSpPr>
        <p:spPr>
          <a:xfrm rot="-590">
            <a:off x="5960200" y="778176"/>
            <a:ext cx="1747200" cy="32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1200" tIns="30600" rIns="61200" bIns="30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Lato"/>
                <a:ea typeface="Lato"/>
                <a:cs typeface="Lato"/>
                <a:sym typeface="Lato"/>
              </a:rPr>
              <a:t>COVID-19 ICU BOR</a:t>
            </a:r>
            <a:endParaRPr sz="1200" b="1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66" name="Google Shape;766;p97"/>
          <p:cNvCxnSpPr/>
          <p:nvPr/>
        </p:nvCxnSpPr>
        <p:spPr>
          <a:xfrm>
            <a:off x="2801775" y="1621925"/>
            <a:ext cx="902700" cy="6297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7" name="Google Shape;767;p97"/>
          <p:cNvCxnSpPr/>
          <p:nvPr/>
        </p:nvCxnSpPr>
        <p:spPr>
          <a:xfrm>
            <a:off x="7373775" y="1469525"/>
            <a:ext cx="902700" cy="6297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lue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C2683DAF9F3F49B6B8F22750805A58" ma:contentTypeVersion="11" ma:contentTypeDescription="Create a new document." ma:contentTypeScope="" ma:versionID="0ceb439e6288068f9aa22054a5ca7fb7">
  <xsd:schema xmlns:xsd="http://www.w3.org/2001/XMLSchema" xmlns:xs="http://www.w3.org/2001/XMLSchema" xmlns:p="http://schemas.microsoft.com/office/2006/metadata/properties" xmlns:ns2="f421eba8-d7d7-42c9-baae-5490a769a881" xmlns:ns3="e9a5a25c-61fc-4829-a1f1-14f02150d988" targetNamespace="http://schemas.microsoft.com/office/2006/metadata/properties" ma:root="true" ma:fieldsID="212e70f28cb7355f66c6ece38347b69e" ns2:_="" ns3:_="">
    <xsd:import namespace="f421eba8-d7d7-42c9-baae-5490a769a881"/>
    <xsd:import namespace="e9a5a25c-61fc-4829-a1f1-14f02150d9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1eba8-d7d7-42c9-baae-5490a769a8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5a25c-61fc-4829-a1f1-14f02150d98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04C110-07EA-4BE2-8189-41D04270BDE9}"/>
</file>

<file path=customXml/itemProps2.xml><?xml version="1.0" encoding="utf-8"?>
<ds:datastoreItem xmlns:ds="http://schemas.openxmlformats.org/officeDocument/2006/customXml" ds:itemID="{557F8E42-672B-4751-8D9E-B31FE42342FA}"/>
</file>

<file path=customXml/itemProps3.xml><?xml version="1.0" encoding="utf-8"?>
<ds:datastoreItem xmlns:ds="http://schemas.openxmlformats.org/officeDocument/2006/customXml" ds:itemID="{6E04E6E6-8E5E-4A64-A144-15E2CCDF825E}"/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931</Words>
  <Application>Microsoft Macintosh PowerPoint</Application>
  <PresentationFormat>On-screen Show (16:9)</PresentationFormat>
  <Paragraphs>269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Roboto Black</vt:lpstr>
      <vt:lpstr>Calibri</vt:lpstr>
      <vt:lpstr>Helvetica Neue</vt:lpstr>
      <vt:lpstr>Caveat</vt:lpstr>
      <vt:lpstr>Playfair Display</vt:lpstr>
      <vt:lpstr>Bebas Neue</vt:lpstr>
      <vt:lpstr>Arial</vt:lpstr>
      <vt:lpstr>Avenir</vt:lpstr>
      <vt:lpstr>Lato</vt:lpstr>
      <vt:lpstr>Alfa Slab One</vt:lpstr>
      <vt:lpstr>Lato Black</vt:lpstr>
      <vt:lpstr>Source Sans Pro Light</vt:lpstr>
      <vt:lpstr>Simple Light</vt:lpstr>
      <vt:lpstr>Office Theme</vt:lpstr>
      <vt:lpstr>Simple Light</vt:lpstr>
      <vt:lpstr>PowerPoint Presentation</vt:lpstr>
      <vt:lpstr>PowerPoint Presentation</vt:lpstr>
      <vt:lpstr>PowerPoint Presentation</vt:lpstr>
      <vt:lpstr>Lesson Learned: Trend after Long Holidays</vt:lpstr>
      <vt:lpstr>INDONESIA’S COVID-19 MITIGATION FOCUS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Wiku Bakti Bawono Adisasmito</cp:lastModifiedBy>
  <cp:revision>3</cp:revision>
  <dcterms:modified xsi:type="dcterms:W3CDTF">2021-04-15T12:18:39Z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0x01010055C2683DAF9F3F49B6B8F22750805A58</vt:lpwstr>
  </property>
</Properties>
</file>