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56" r:id="rId2"/>
    <p:sldId id="258" r:id="rId3"/>
    <p:sldId id="275" r:id="rId4"/>
    <p:sldId id="304" r:id="rId5"/>
    <p:sldId id="267" r:id="rId6"/>
    <p:sldId id="302" r:id="rId7"/>
    <p:sldId id="282" r:id="rId8"/>
    <p:sldId id="300" r:id="rId9"/>
    <p:sldId id="259" r:id="rId10"/>
    <p:sldId id="303" r:id="rId11"/>
    <p:sldId id="263" r:id="rId12"/>
    <p:sldId id="305" r:id="rId13"/>
    <p:sldId id="261" r:id="rId14"/>
    <p:sldId id="306" r:id="rId15"/>
    <p:sldId id="265" r:id="rId16"/>
    <p:sldId id="307" r:id="rId17"/>
    <p:sldId id="277" r:id="rId18"/>
    <p:sldId id="308" r:id="rId19"/>
    <p:sldId id="281" r:id="rId20"/>
    <p:sldId id="310" r:id="rId21"/>
    <p:sldId id="284" r:id="rId22"/>
    <p:sldId id="286" r:id="rId23"/>
    <p:sldId id="280" r:id="rId24"/>
    <p:sldId id="287" r:id="rId25"/>
    <p:sldId id="278" r:id="rId26"/>
    <p:sldId id="309" r:id="rId27"/>
    <p:sldId id="289" r:id="rId28"/>
    <p:sldId id="290" r:id="rId29"/>
    <p:sldId id="291" r:id="rId30"/>
    <p:sldId id="292" r:id="rId31"/>
    <p:sldId id="311" r:id="rId32"/>
    <p:sldId id="293" r:id="rId33"/>
    <p:sldId id="294" r:id="rId34"/>
    <p:sldId id="295" r:id="rId35"/>
    <p:sldId id="299" r:id="rId36"/>
    <p:sldId id="296" r:id="rId37"/>
    <p:sldId id="297" r:id="rId38"/>
    <p:sldId id="312" r:id="rId39"/>
  </p:sldIdLst>
  <p:sldSz cx="13004800" cy="9753600"/>
  <p:notesSz cx="6858000" cy="9144000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49" d="100"/>
          <a:sy n="49" d="100"/>
        </p:scale>
        <p:origin x="-522" y="-90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148403711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30269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</a:p>
          <a:p>
            <a:pPr lvl="1">
              <a:defRPr sz="1800"/>
            </a:pPr>
            <a:r>
              <a:rPr sz="2800"/>
              <a:t>Body Level Two</a:t>
            </a:r>
          </a:p>
          <a:p>
            <a:pPr lvl="2">
              <a:defRPr sz="1800"/>
            </a:pPr>
            <a:r>
              <a:rPr sz="2800"/>
              <a:t>Body Level Three</a:t>
            </a:r>
          </a:p>
          <a:p>
            <a:pPr lvl="3">
              <a:defRPr sz="1800"/>
            </a:pPr>
            <a:r>
              <a:rPr sz="2800"/>
              <a:t>Body Level Four</a:t>
            </a:r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www.dropbox.com/s/9hwam3xlwwgzb65/Mapping%20-%20Flood%20-%20MI.VOB?dl=0" TargetMode="Externa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www.dropbox.com/s/j4zscp6io4zykev/STEP%20Song%20Final.mp4?dl=0" TargetMode="Externa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www.youtube.com/watch?v=4XKFtRiVd_c&amp;feature=relmfu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www.dropbox.com/s/rzb78ak5p49l968/CBM%204_tarakorn.avi?dl=0" TargetMode="Externa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ww.dropbox.com/s/c93iyc7ppfynog5/EN_TL_Disaster_Risk_Management_2page.pdf?dl=0" TargetMode="Externa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www.dropbox.com/s/5x910xhj7rrspg6/Case_Study_10_Disability_inclusive_flood_action_plan.pdf?dl=0" TargetMode="Externa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www.dropbox.com/s/74mfjkw4vq4sm8o/Disability_Inclusive_Disaster_Risk_Management.pdf?dl=0" TargetMode="Externa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www.dropbox.com/s/ro1cct4om9ztf8w/Post-2015-DRR-framework-Policy-Brief-CBM.pdf?dl=0" TargetMode="Externa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www.dropbox.com/s/on6m7dmr2euwssc/HI_DRR_good_practices_2014.pdf?dl=0" TargetMode="Externa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opbox.com/s/961o6sb1cpsv02u/MSC%20story%20book.pdf?dl=0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1686083" y="1053492"/>
            <a:ext cx="10048743" cy="1105694"/>
          </a:xfrm>
          <a:prstGeom prst="rect">
            <a:avLst/>
          </a:prstGeom>
        </p:spPr>
        <p:txBody>
          <a:bodyPr/>
          <a:lstStyle>
            <a:lvl1pPr defTabSz="443991">
              <a:defRPr sz="6080" b="1"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 b="0"/>
            </a:pPr>
            <a:r>
              <a:rPr sz="6080" b="1" dirty="0">
                <a:latin typeface="Arial" pitchFamily="34" charset="0"/>
                <a:cs typeface="Arial" pitchFamily="34" charset="0"/>
              </a:rPr>
              <a:t>The </a:t>
            </a:r>
            <a:r>
              <a:rPr sz="6080" b="1" dirty="0" err="1">
                <a:latin typeface="Arial" pitchFamily="34" charset="0"/>
                <a:cs typeface="Arial" pitchFamily="34" charset="0"/>
              </a:rPr>
              <a:t>Sasakawa</a:t>
            </a:r>
            <a:r>
              <a:rPr sz="6080" b="1" dirty="0">
                <a:latin typeface="Arial" pitchFamily="34" charset="0"/>
                <a:cs typeface="Arial" pitchFamily="34" charset="0"/>
              </a:rPr>
              <a:t> Award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2199506" y="6804125"/>
            <a:ext cx="9021896" cy="673762"/>
          </a:xfrm>
          <a:prstGeom prst="rect">
            <a:avLst/>
          </a:prstGeom>
        </p:spPr>
        <p:txBody>
          <a:bodyPr/>
          <a:lstStyle>
            <a:lvl1pPr defTabSz="251206">
              <a:defRPr sz="3440" b="1"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 b="0"/>
            </a:pPr>
            <a:r>
              <a:rPr sz="3440" b="1" dirty="0">
                <a:latin typeface="Arial" pitchFamily="34" charset="0"/>
                <a:cs typeface="Arial" pitchFamily="34" charset="0"/>
              </a:rPr>
              <a:t>Supporting Documents </a:t>
            </a:r>
          </a:p>
        </p:txBody>
      </p:sp>
      <p:pic>
        <p:nvPicPr>
          <p:cNvPr id="35" name="DiDRRN Hi-res.jp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098883" y="2548519"/>
            <a:ext cx="3223142" cy="36995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asb_logo.png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33080" y="8500084"/>
            <a:ext cx="1843034" cy="867364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hi.jp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677643" y="8560630"/>
            <a:ext cx="2065625" cy="751013"/>
          </a:xfrm>
          <a:prstGeom prst="rect">
            <a:avLst/>
          </a:prstGeom>
          <a:ln w="12700">
            <a:miter lim="400000"/>
          </a:ln>
        </p:spPr>
      </p:pic>
      <p:pic>
        <p:nvPicPr>
          <p:cNvPr id="40" name="Logo CBM.jpg"/>
          <p:cNvPicPr/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2208093" y="8377223"/>
            <a:ext cx="1593414" cy="990827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Malteser-International-Logo.jpg"/>
          <p:cNvPicPr/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7841992" y="8593931"/>
            <a:ext cx="2160014" cy="724562"/>
          </a:xfrm>
          <a:prstGeom prst="rect">
            <a:avLst/>
          </a:prstGeom>
          <a:ln w="12700">
            <a:miter lim="400000"/>
          </a:ln>
        </p:spPr>
      </p:pic>
      <p:pic>
        <p:nvPicPr>
          <p:cNvPr id="42" name="pdf.jpg"/>
          <p:cNvPicPr/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9984016" y="8415323"/>
            <a:ext cx="1000470" cy="990827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sadf.jpg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0977390" y="8695164"/>
            <a:ext cx="1843033" cy="572895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cdd.jpg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901744" y="8547930"/>
            <a:ext cx="1738918" cy="8673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4683802" y="4884311"/>
            <a:ext cx="7920948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>
              <a:defRPr sz="1800"/>
            </a:pPr>
            <a:r>
              <a:rPr lang="en-GB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Household s</a:t>
            </a:r>
            <a:r>
              <a:rPr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u</a:t>
            </a:r>
            <a:r>
              <a:rPr lang="en-GB"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r</a:t>
            </a:r>
            <a:r>
              <a:rPr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vey</a:t>
            </a:r>
            <a:r>
              <a:rPr lang="en-GB"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on</a:t>
            </a:r>
            <a:r>
              <a:rPr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sz="23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disability and </a:t>
            </a:r>
            <a:r>
              <a:rPr lang="en-GB"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disasters, Indonesia. </a:t>
            </a:r>
            <a:r>
              <a:rPr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ASB</a:t>
            </a:r>
            <a:r>
              <a:rPr lang="en-GB" sz="23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GB"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&amp; University of Sydney,</a:t>
            </a:r>
            <a:r>
              <a:rPr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sz="23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2014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63377" y="3433306"/>
            <a:ext cx="10134600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63% of persons with disabilities reported needing assistance evacuating.</a:t>
            </a:r>
            <a:endParaRPr kumimoji="0" lang="en-GB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1659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/>
          </p:cNvSpPr>
          <p:nvPr>
            <p:ph type="body" idx="1"/>
          </p:nvPr>
        </p:nvSpPr>
        <p:spPr>
          <a:xfrm>
            <a:off x="1386912" y="8081522"/>
            <a:ext cx="10464801" cy="927366"/>
          </a:xfrm>
          <a:prstGeom prst="rect">
            <a:avLst/>
          </a:prstGeom>
          <a:noFill/>
        </p:spPr>
        <p:txBody>
          <a:bodyPr/>
          <a:lstStyle>
            <a:lvl1pPr algn="r">
              <a:defRPr sz="2500"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/>
            </a:pPr>
            <a:r>
              <a:rPr lang="en-GB" sz="2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</a:t>
            </a:r>
            <a:r>
              <a:rPr sz="2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rson</a:t>
            </a:r>
            <a:r>
              <a:rPr lang="en-GB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dirty="0">
                <a:latin typeface="Arial" panose="020B0604020202020204" pitchFamily="34" charset="0"/>
                <a:cs typeface="Arial" panose="020B0604020202020204" pitchFamily="34" charset="0"/>
              </a:rPr>
              <a:t>with disabilities </a:t>
            </a:r>
            <a:r>
              <a:rPr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join </a:t>
            </a:r>
            <a:r>
              <a:rPr sz="2500" dirty="0">
                <a:latin typeface="Arial" panose="020B0604020202020204" pitchFamily="34" charset="0"/>
                <a:cs typeface="Arial" panose="020B0604020202020204" pitchFamily="34" charset="0"/>
              </a:rPr>
              <a:t>as </a:t>
            </a:r>
            <a:r>
              <a:rPr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volunteer</a:t>
            </a:r>
            <a:r>
              <a:rPr lang="en-GB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s in disaster simulation exercise, Thailand</a:t>
            </a:r>
            <a:r>
              <a:rPr lang="en-GB" sz="2500" dirty="0" smtClean="0"/>
              <a:t>.</a:t>
            </a:r>
            <a:endParaRPr sz="2500" dirty="0"/>
          </a:p>
        </p:txBody>
      </p:sp>
      <p:pic>
        <p:nvPicPr>
          <p:cNvPr id="72" name="DPOs-meet-the-life-savers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61872" y="525294"/>
            <a:ext cx="10275419" cy="68646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4683802" y="5061282"/>
            <a:ext cx="7920948" cy="4565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>
              <a:defRPr sz="1800"/>
            </a:pPr>
            <a:r>
              <a:rPr lang="en-GB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Ms </a:t>
            </a:r>
            <a:r>
              <a:rPr lang="en-GB" sz="2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Krisnawati</a:t>
            </a:r>
            <a:r>
              <a:rPr lang="en-GB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, women with hearing impairment, Indonesia.</a:t>
            </a:r>
            <a:endParaRPr sz="23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63376" y="3156307"/>
            <a:ext cx="10461923" cy="176458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‘I hope people with disability can be active in DRR and that there are regulations ensuring our access and participation.’</a:t>
            </a:r>
            <a:endParaRPr kumimoji="0" lang="en-GB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58053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body" idx="1"/>
          </p:nvPr>
        </p:nvSpPr>
        <p:spPr>
          <a:xfrm>
            <a:off x="1685588" y="8045134"/>
            <a:ext cx="10464801" cy="1130301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r">
              <a:defRPr sz="2500"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/>
            </a:pPr>
            <a:r>
              <a:rPr lang="en-GB" sz="2500" dirty="0" smtClean="0"/>
              <a:t>Disabled People’s Organisation r</a:t>
            </a:r>
            <a:r>
              <a:rPr sz="2500" dirty="0" err="1" smtClean="0"/>
              <a:t>epresentatives</a:t>
            </a:r>
            <a:r>
              <a:rPr sz="2500" dirty="0" smtClean="0"/>
              <a:t> </a:t>
            </a:r>
            <a:r>
              <a:rPr lang="en-GB" sz="2500" dirty="0" smtClean="0"/>
              <a:t>in DRR facilitation capacity building workshop, Indonesia.</a:t>
            </a:r>
            <a:endParaRPr sz="2500" dirty="0"/>
          </a:p>
        </p:txBody>
      </p:sp>
      <p:pic>
        <p:nvPicPr>
          <p:cNvPr id="62" name="Foto Cover depan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25686" y="525293"/>
            <a:ext cx="10851352" cy="70320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4702852" y="5747082"/>
            <a:ext cx="7920948" cy="4565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>
              <a:defRPr sz="1800"/>
            </a:pPr>
            <a:r>
              <a:rPr lang="en-GB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South Asian Disability Forum, 2014.</a:t>
            </a:r>
            <a:endParaRPr sz="23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63376" y="2879309"/>
            <a:ext cx="10521101" cy="2318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‘In Pakistan we have seen the success of disability-inclusive CBDRM with 150 persons with disabilities evacuated by community members during the </a:t>
            </a:r>
            <a:endParaRPr lang="en-GB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recent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floods.’</a:t>
            </a:r>
            <a:endParaRPr kumimoji="0" lang="en-GB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39261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body" idx="1"/>
          </p:nvPr>
        </p:nvSpPr>
        <p:spPr>
          <a:xfrm>
            <a:off x="1398216" y="7965511"/>
            <a:ext cx="10464800" cy="80883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r" defTabSz="411479">
              <a:defRPr sz="2250">
                <a:solidFill>
                  <a:srgbClr val="141923"/>
                </a:solidFill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 dirty="0">
                <a:solidFill>
                  <a:srgbClr val="141923"/>
                </a:solidFill>
              </a:rPr>
              <a:t>Mr. </a:t>
            </a:r>
            <a:r>
              <a:rPr sz="2400" dirty="0" err="1" smtClean="0">
                <a:solidFill>
                  <a:srgbClr val="141923"/>
                </a:solidFill>
              </a:rPr>
              <a:t>Bhuparat</a:t>
            </a:r>
            <a:r>
              <a:rPr sz="2400" dirty="0">
                <a:solidFill>
                  <a:srgbClr val="141923"/>
                </a:solidFill>
              </a:rPr>
              <a:t>, Director of the </a:t>
            </a:r>
            <a:r>
              <a:rPr lang="en-GB" sz="2400" dirty="0" smtClean="0">
                <a:solidFill>
                  <a:srgbClr val="141923"/>
                </a:solidFill>
              </a:rPr>
              <a:t>Thai </a:t>
            </a:r>
            <a:r>
              <a:rPr sz="2400" dirty="0" smtClean="0">
                <a:solidFill>
                  <a:srgbClr val="141923"/>
                </a:solidFill>
              </a:rPr>
              <a:t>Council </a:t>
            </a:r>
            <a:r>
              <a:rPr sz="2400" dirty="0">
                <a:solidFill>
                  <a:srgbClr val="141923"/>
                </a:solidFill>
              </a:rPr>
              <a:t>of Persons with </a:t>
            </a:r>
            <a:r>
              <a:rPr sz="2400" dirty="0" smtClean="0">
                <a:solidFill>
                  <a:srgbClr val="141923"/>
                </a:solidFill>
              </a:rPr>
              <a:t>Disabilities</a:t>
            </a:r>
            <a:r>
              <a:rPr lang="en-GB" sz="2400" dirty="0" smtClean="0">
                <a:solidFill>
                  <a:srgbClr val="141923"/>
                </a:solidFill>
              </a:rPr>
              <a:t>, providing inputs </a:t>
            </a:r>
            <a:r>
              <a:rPr sz="2400" dirty="0" smtClean="0">
                <a:solidFill>
                  <a:srgbClr val="141923"/>
                </a:solidFill>
              </a:rPr>
              <a:t>to </a:t>
            </a:r>
            <a:r>
              <a:rPr sz="2400" dirty="0">
                <a:solidFill>
                  <a:srgbClr val="141923"/>
                </a:solidFill>
              </a:rPr>
              <a:t>the </a:t>
            </a:r>
            <a:r>
              <a:rPr lang="en-GB" sz="2400" dirty="0" smtClean="0">
                <a:solidFill>
                  <a:srgbClr val="141923"/>
                </a:solidFill>
              </a:rPr>
              <a:t>evacuation </a:t>
            </a:r>
            <a:r>
              <a:rPr sz="2400" dirty="0" smtClean="0">
                <a:solidFill>
                  <a:srgbClr val="141923"/>
                </a:solidFill>
              </a:rPr>
              <a:t>Command Unit</a:t>
            </a:r>
            <a:r>
              <a:rPr lang="en-GB" sz="2400" dirty="0" smtClean="0">
                <a:solidFill>
                  <a:srgbClr val="141923"/>
                </a:solidFill>
              </a:rPr>
              <a:t>, Thailand.</a:t>
            </a:r>
            <a:endParaRPr sz="2400" dirty="0">
              <a:solidFill>
                <a:srgbClr val="141923"/>
              </a:solidFill>
            </a:endParaRPr>
          </a:p>
        </p:txBody>
      </p:sp>
      <p:pic>
        <p:nvPicPr>
          <p:cNvPr id="79" name="Inclusive_Disaster_ Thailand_CBM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86775" y="564205"/>
            <a:ext cx="10712738" cy="69962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4319015" y="7181506"/>
            <a:ext cx="7920948" cy="4565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>
              <a:defRPr sz="1800"/>
            </a:pPr>
            <a:r>
              <a:rPr lang="en-GB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Person with disability and self-help group member, Pakistan.</a:t>
            </a:r>
            <a:endParaRPr sz="23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7750" y="2300942"/>
            <a:ext cx="11125200" cy="45345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rtl="0" latinLnBrk="1" hangingPunct="0"/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GB" dirty="0" smtClean="0">
                <a:latin typeface="Arial"/>
                <a:ea typeface="Arial"/>
                <a:cs typeface="Arial"/>
                <a:sym typeface="Arial"/>
              </a:rPr>
              <a:t>Previously 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the local elected representative did not </a:t>
            </a:r>
            <a:r>
              <a:rPr lang="en-GB" dirty="0" smtClean="0">
                <a:latin typeface="Arial"/>
                <a:ea typeface="Arial"/>
                <a:cs typeface="Arial"/>
                <a:sym typeface="Arial"/>
              </a:rPr>
              <a:t>    give 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any importance to our opinions. </a:t>
            </a:r>
            <a:endParaRPr lang="en-GB" dirty="0" smtClean="0">
              <a:latin typeface="Arial"/>
              <a:ea typeface="Arial"/>
              <a:cs typeface="Arial"/>
              <a:sym typeface="Arial"/>
            </a:endParaRPr>
          </a:p>
          <a:p>
            <a:pPr algn="l" rtl="0" latinLnBrk="1" hangingPunct="0"/>
            <a:r>
              <a:rPr lang="en-GB" dirty="0" smtClean="0">
                <a:latin typeface="Arial"/>
                <a:ea typeface="Arial"/>
                <a:cs typeface="Arial"/>
                <a:sym typeface="Arial"/>
              </a:rPr>
              <a:t>They 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did not even consider that we should be </a:t>
            </a:r>
            <a:endParaRPr lang="en-GB" dirty="0" smtClean="0">
              <a:latin typeface="Arial"/>
              <a:ea typeface="Arial"/>
              <a:cs typeface="Arial"/>
              <a:sym typeface="Arial"/>
            </a:endParaRPr>
          </a:p>
          <a:p>
            <a:pPr algn="l" rtl="0" latinLnBrk="1" hangingPunct="0"/>
            <a:r>
              <a:rPr lang="en-GB" dirty="0" smtClean="0">
                <a:latin typeface="Arial"/>
                <a:ea typeface="Arial"/>
                <a:cs typeface="Arial"/>
                <a:sym typeface="Arial"/>
              </a:rPr>
              <a:t>consulted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. </a:t>
            </a:r>
            <a:endParaRPr lang="en-GB" dirty="0" smtClean="0">
              <a:latin typeface="Arial"/>
              <a:ea typeface="Arial"/>
              <a:cs typeface="Arial"/>
              <a:sym typeface="Arial"/>
            </a:endParaRPr>
          </a:p>
          <a:p>
            <a:pPr algn="l" rtl="0" latinLnBrk="1" hangingPunct="0"/>
            <a:r>
              <a:rPr lang="en-GB" dirty="0" smtClean="0">
                <a:latin typeface="Arial"/>
                <a:ea typeface="Arial"/>
                <a:cs typeface="Arial"/>
                <a:sym typeface="Arial"/>
              </a:rPr>
              <a:t>But 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after being active as a self-help group and </a:t>
            </a:r>
            <a:endParaRPr lang="en-GB" dirty="0" smtClean="0">
              <a:latin typeface="Arial"/>
              <a:ea typeface="Arial"/>
              <a:cs typeface="Arial"/>
              <a:sym typeface="Arial"/>
            </a:endParaRPr>
          </a:p>
          <a:p>
            <a:pPr algn="l" rtl="0" latinLnBrk="1" hangingPunct="0"/>
            <a:r>
              <a:rPr lang="en-GB" dirty="0" smtClean="0">
                <a:latin typeface="Arial"/>
                <a:ea typeface="Arial"/>
                <a:cs typeface="Arial"/>
                <a:sym typeface="Arial"/>
              </a:rPr>
              <a:t>becoming 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members of Ward Disaster Management </a:t>
            </a:r>
            <a:endParaRPr lang="en-GB" dirty="0" smtClean="0">
              <a:latin typeface="Arial"/>
              <a:ea typeface="Arial"/>
              <a:cs typeface="Arial"/>
              <a:sym typeface="Arial"/>
            </a:endParaRPr>
          </a:p>
          <a:p>
            <a:pPr algn="l" rtl="0" latinLnBrk="1" hangingPunct="0"/>
            <a:r>
              <a:rPr lang="en-GB" dirty="0" smtClean="0">
                <a:latin typeface="Arial"/>
                <a:ea typeface="Arial"/>
                <a:cs typeface="Arial"/>
                <a:sym typeface="Arial"/>
              </a:rPr>
              <a:t>Committees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, we are now valued and our opinions </a:t>
            </a:r>
            <a:endParaRPr lang="en-GB" dirty="0" smtClean="0">
              <a:latin typeface="Arial"/>
              <a:ea typeface="Arial"/>
              <a:cs typeface="Arial"/>
              <a:sym typeface="Arial"/>
            </a:endParaRPr>
          </a:p>
          <a:p>
            <a:pPr algn="l" rtl="0" latinLnBrk="1" hangingPunct="0"/>
            <a:r>
              <a:rPr lang="en-GB" dirty="0" smtClean="0">
                <a:latin typeface="Arial"/>
                <a:ea typeface="Arial"/>
                <a:cs typeface="Arial"/>
                <a:sym typeface="Arial"/>
              </a:rPr>
              <a:t>sought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dirty="0" smtClean="0">
                <a:latin typeface="Arial"/>
                <a:ea typeface="Arial"/>
                <a:cs typeface="Arial"/>
                <a:sym typeface="Arial"/>
              </a:rPr>
              <a:t>As 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a group we have stronger voice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’.</a:t>
            </a:r>
            <a:endParaRPr kumimoji="0" lang="en-GB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22440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body" idx="1"/>
          </p:nvPr>
        </p:nvSpPr>
        <p:spPr>
          <a:xfrm>
            <a:off x="1501121" y="7895977"/>
            <a:ext cx="10464801" cy="800551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r" defTabSz="384047">
              <a:defRPr sz="2100">
                <a:solidFill>
                  <a:srgbClr val="141923"/>
                </a:solidFill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 dirty="0" err="1">
                <a:solidFill>
                  <a:srgbClr val="141923"/>
                </a:solidFill>
                <a:latin typeface="Arial" pitchFamily="34" charset="0"/>
                <a:cs typeface="Arial" pitchFamily="34" charset="0"/>
              </a:rPr>
              <a:t>Mr</a:t>
            </a:r>
            <a:r>
              <a:rPr sz="2400" dirty="0">
                <a:solidFill>
                  <a:srgbClr val="14192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dirty="0" err="1">
                <a:solidFill>
                  <a:srgbClr val="141923"/>
                </a:solidFill>
                <a:latin typeface="Arial" pitchFamily="34" charset="0"/>
                <a:cs typeface="Arial" pitchFamily="34" charset="0"/>
              </a:rPr>
              <a:t>Nhung</a:t>
            </a:r>
            <a:r>
              <a:rPr sz="2400" dirty="0">
                <a:solidFill>
                  <a:srgbClr val="141923"/>
                </a:solidFill>
                <a:latin typeface="Arial" pitchFamily="34" charset="0"/>
                <a:cs typeface="Arial" pitchFamily="34" charset="0"/>
              </a:rPr>
              <a:t> Dao </a:t>
            </a:r>
            <a:r>
              <a:rPr lang="en-GB" sz="2400" dirty="0" smtClean="0">
                <a:solidFill>
                  <a:srgbClr val="141923"/>
                </a:solidFill>
                <a:latin typeface="Arial" pitchFamily="34" charset="0"/>
                <a:cs typeface="Arial" pitchFamily="34" charset="0"/>
              </a:rPr>
              <a:t>looking on </a:t>
            </a:r>
            <a:r>
              <a:rPr sz="2400" dirty="0" smtClean="0">
                <a:solidFill>
                  <a:srgbClr val="141923"/>
                </a:solidFill>
                <a:latin typeface="Arial" pitchFamily="34" charset="0"/>
                <a:cs typeface="Arial" pitchFamily="34" charset="0"/>
              </a:rPr>
              <a:t>his </a:t>
            </a:r>
            <a:r>
              <a:rPr sz="2400" dirty="0">
                <a:solidFill>
                  <a:srgbClr val="141923"/>
                </a:solidFill>
                <a:latin typeface="Arial" pitchFamily="34" charset="0"/>
                <a:cs typeface="Arial" pitchFamily="34" charset="0"/>
              </a:rPr>
              <a:t>brother Dao is evacuated by a rescue team during a </a:t>
            </a:r>
            <a:r>
              <a:rPr sz="2400" dirty="0" smtClean="0">
                <a:solidFill>
                  <a:srgbClr val="141923"/>
                </a:solidFill>
                <a:latin typeface="Arial" pitchFamily="34" charset="0"/>
                <a:cs typeface="Arial" pitchFamily="34" charset="0"/>
              </a:rPr>
              <a:t>simulation</a:t>
            </a:r>
            <a:r>
              <a:rPr lang="en-GB" sz="2400" dirty="0" smtClean="0">
                <a:solidFill>
                  <a:srgbClr val="14192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GB" sz="2400" dirty="0" smtClean="0">
                <a:solidFill>
                  <a:srgbClr val="141923"/>
                </a:solidFill>
                <a:latin typeface="Arial" pitchFamily="34" charset="0"/>
                <a:cs typeface="Arial" pitchFamily="34" charset="0"/>
              </a:rPr>
              <a:t>Vietnam</a:t>
            </a:r>
            <a:r>
              <a:rPr sz="2400" smtClean="0">
                <a:solidFill>
                  <a:srgbClr val="141923"/>
                </a:solidFill>
                <a:latin typeface="Arial" pitchFamily="34" charset="0"/>
                <a:cs typeface="Arial" pitchFamily="34" charset="0"/>
              </a:rPr>
              <a:t>. </a:t>
            </a:r>
            <a:endParaRPr sz="2400" dirty="0">
              <a:solidFill>
                <a:srgbClr val="14192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5" name="5d1acf109a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67319" y="564204"/>
            <a:ext cx="10721815" cy="66972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7750" y="3685936"/>
            <a:ext cx="11125200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rtl="0" latinLnBrk="1" hangingPunct="0"/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57% of persons with disabilities reported difficulties in accessing DRR information.</a:t>
            </a:r>
            <a:endParaRPr kumimoji="0" lang="en-GB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4" name="Shape 51"/>
          <p:cNvSpPr/>
          <p:nvPr/>
        </p:nvSpPr>
        <p:spPr>
          <a:xfrm>
            <a:off x="4683802" y="5341511"/>
            <a:ext cx="7920948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>
              <a:defRPr sz="1800"/>
            </a:pPr>
            <a:r>
              <a:rPr lang="en-GB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Household s</a:t>
            </a:r>
            <a:r>
              <a:rPr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u</a:t>
            </a:r>
            <a:r>
              <a:rPr lang="en-GB"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r</a:t>
            </a:r>
            <a:r>
              <a:rPr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vey</a:t>
            </a:r>
            <a:r>
              <a:rPr lang="en-GB"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on</a:t>
            </a:r>
            <a:r>
              <a:rPr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sz="23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disability and </a:t>
            </a:r>
            <a:r>
              <a:rPr lang="en-GB"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disasters, Indonesia. </a:t>
            </a:r>
            <a:r>
              <a:rPr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ASB</a:t>
            </a:r>
            <a:r>
              <a:rPr lang="en-GB" sz="23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GB"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&amp; University of Sydney,</a:t>
            </a:r>
            <a:r>
              <a:rPr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sz="23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2014</a:t>
            </a:r>
          </a:p>
        </p:txBody>
      </p:sp>
    </p:spTree>
    <p:extLst>
      <p:ext uri="{BB962C8B-B14F-4D97-AF65-F5344CB8AC3E}">
        <p14:creationId xmlns:p14="http://schemas.microsoft.com/office/powerpoint/2010/main" xmlns="" val="25649874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/>
          </p:cNvSpPr>
          <p:nvPr>
            <p:ph type="body" idx="1"/>
          </p:nvPr>
        </p:nvSpPr>
        <p:spPr>
          <a:xfrm>
            <a:off x="1513011" y="8025678"/>
            <a:ext cx="10464801" cy="943571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r">
              <a:defRPr sz="2500"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/>
            </a:pPr>
            <a:r>
              <a:rPr lang="en-GB" sz="2500" dirty="0" smtClean="0"/>
              <a:t>Disability-inclusive DRR community-based learning with women in </a:t>
            </a:r>
            <a:r>
              <a:rPr sz="2500" dirty="0" smtClean="0"/>
              <a:t>Nepal</a:t>
            </a:r>
            <a:r>
              <a:rPr sz="2500" dirty="0"/>
              <a:t>.</a:t>
            </a:r>
          </a:p>
        </p:txBody>
      </p:sp>
      <p:pic>
        <p:nvPicPr>
          <p:cNvPr id="141" name="HI - 3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64594" y="428017"/>
            <a:ext cx="10728197" cy="70819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7065051" y="5359898"/>
            <a:ext cx="4764998" cy="4565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 algn="l">
              <a:defRPr sz="1800"/>
            </a:pPr>
            <a:r>
              <a:rPr lang="en-GB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World Report on Disability, 2011</a:t>
            </a:r>
            <a:endParaRPr sz="23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63376" y="3433306"/>
            <a:ext cx="10366673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15-20% of the world’s population are persons with disabilities.</a:t>
            </a:r>
            <a:endParaRPr kumimoji="0" lang="en-GB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cs typeface="Arial" pitchFamily="34" charset="0"/>
              <a:sym typeface="Helvetica Ligh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76"/>
          <p:cNvSpPr/>
          <p:nvPr/>
        </p:nvSpPr>
        <p:spPr>
          <a:xfrm>
            <a:off x="3924300" y="3604683"/>
            <a:ext cx="5105400" cy="2034117"/>
          </a:xfrm>
          <a:prstGeom prst="roundRect">
            <a:avLst>
              <a:gd name="adj" fmla="val 15000"/>
            </a:avLst>
          </a:prstGeom>
          <a:solidFill>
            <a:srgbClr val="0B5D18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900" b="1">
                <a:solidFill>
                  <a:srgbClr val="FFC130"/>
                </a:solidFill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GB" sz="3900" b="1" dirty="0" smtClean="0">
                <a:solidFill>
                  <a:srgbClr val="FFC130"/>
                </a:solidFill>
              </a:rPr>
              <a:t>HFA2 engagement and participation</a:t>
            </a:r>
            <a:endParaRPr sz="3900" b="1" dirty="0">
              <a:solidFill>
                <a:srgbClr val="FFC13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91162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body" idx="1"/>
          </p:nvPr>
        </p:nvSpPr>
        <p:spPr>
          <a:xfrm>
            <a:off x="1907162" y="8142231"/>
            <a:ext cx="10464800" cy="632619"/>
          </a:xfrm>
          <a:prstGeom prst="rect">
            <a:avLst/>
          </a:prstGeom>
          <a:noFill/>
        </p:spPr>
        <p:txBody>
          <a:bodyPr/>
          <a:lstStyle>
            <a:lvl1pPr algn="r">
              <a:defRPr sz="2500"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/>
            </a:pPr>
            <a:r>
              <a:rPr sz="2500" dirty="0" err="1" smtClean="0"/>
              <a:t>Ms</a:t>
            </a:r>
            <a:r>
              <a:rPr sz="2500" dirty="0" smtClean="0"/>
              <a:t> </a:t>
            </a:r>
            <a:r>
              <a:rPr sz="2500" dirty="0" err="1"/>
              <a:t>Kajol</a:t>
            </a:r>
            <a:r>
              <a:rPr sz="2500" dirty="0"/>
              <a:t> </a:t>
            </a:r>
            <a:r>
              <a:rPr sz="2500" dirty="0" err="1"/>
              <a:t>Rekha</a:t>
            </a:r>
            <a:r>
              <a:rPr sz="2500" dirty="0"/>
              <a:t> </a:t>
            </a:r>
            <a:r>
              <a:rPr lang="en-GB" sz="2500" dirty="0" smtClean="0"/>
              <a:t>, </a:t>
            </a:r>
            <a:r>
              <a:rPr sz="2500" dirty="0" smtClean="0"/>
              <a:t>5th AMCDRR</a:t>
            </a:r>
            <a:r>
              <a:rPr lang="en-GB" sz="2500" dirty="0" smtClean="0"/>
              <a:t>, </a:t>
            </a:r>
            <a:r>
              <a:rPr lang="en-GB" sz="2500" dirty="0" smtClean="0"/>
              <a:t>Indonesia.</a:t>
            </a:r>
            <a:endParaRPr sz="2500" dirty="0"/>
          </a:p>
        </p:txBody>
      </p:sp>
      <p:pic>
        <p:nvPicPr>
          <p:cNvPr id="153" name="5th AMCDRR_Gopal_CDD (183)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8408" y="739302"/>
            <a:ext cx="11217366" cy="72006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/>
          </p:cNvSpPr>
          <p:nvPr>
            <p:ph type="body" idx="1"/>
          </p:nvPr>
        </p:nvSpPr>
        <p:spPr>
          <a:xfrm>
            <a:off x="2540000" y="8434061"/>
            <a:ext cx="10464800" cy="906132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r" defTabSz="560831">
              <a:defRPr sz="2400"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 algn="l">
              <a:defRPr sz="1800"/>
            </a:pPr>
            <a:r>
              <a:rPr lang="en-GB" sz="2400" dirty="0" smtClean="0"/>
              <a:t>Deaf youth from Indonesia facilitating preparatory session with children preparing for the Children’s featured event at the Global Platform, 2013.</a:t>
            </a:r>
            <a:endParaRPr sz="2400" dirty="0"/>
          </a:p>
        </p:txBody>
      </p:sp>
      <p:pic>
        <p:nvPicPr>
          <p:cNvPr id="161" name="IMG_2407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9498" y="680939"/>
            <a:ext cx="11188740" cy="74754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/>
          </p:cNvSpPr>
          <p:nvPr>
            <p:ph type="body" idx="1"/>
          </p:nvPr>
        </p:nvSpPr>
        <p:spPr>
          <a:xfrm>
            <a:off x="2232858" y="8408120"/>
            <a:ext cx="10464801" cy="952302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r" defTabSz="457200">
              <a:defRPr sz="2500">
                <a:solidFill>
                  <a:srgbClr val="141923"/>
                </a:solidFill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en-GB" sz="2500" dirty="0" smtClean="0">
                <a:solidFill>
                  <a:srgbClr val="141923"/>
                </a:solidFill>
              </a:rPr>
              <a:t>Pacific humanitarian workshop to strengthen disaster response, Suva.</a:t>
            </a:r>
            <a:endParaRPr sz="2500" dirty="0">
              <a:solidFill>
                <a:srgbClr val="141923"/>
              </a:solidFill>
            </a:endParaRPr>
          </a:p>
        </p:txBody>
      </p:sp>
      <p:pic>
        <p:nvPicPr>
          <p:cNvPr id="137" name="10750065_847334155304597_4716825149070096032_o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45140" y="856035"/>
            <a:ext cx="10789562" cy="73308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body" idx="1"/>
          </p:nvPr>
        </p:nvSpPr>
        <p:spPr>
          <a:xfrm>
            <a:off x="2065326" y="8459640"/>
            <a:ext cx="10464801" cy="955280"/>
          </a:xfrm>
          <a:prstGeom prst="rect">
            <a:avLst/>
          </a:prstGeom>
          <a:noFill/>
        </p:spPr>
        <p:txBody>
          <a:bodyPr/>
          <a:lstStyle>
            <a:lvl1pPr algn="r">
              <a:defRPr sz="2500"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/>
            </a:pPr>
            <a:r>
              <a:rPr sz="2500" dirty="0" err="1"/>
              <a:t>Ms</a:t>
            </a:r>
            <a:r>
              <a:rPr sz="2500" dirty="0"/>
              <a:t> </a:t>
            </a:r>
            <a:r>
              <a:rPr sz="2500" dirty="0" err="1" smtClean="0"/>
              <a:t>Yustisia</a:t>
            </a:r>
            <a:r>
              <a:rPr lang="en-GB" sz="2500" dirty="0" smtClean="0"/>
              <a:t>, a woman with disability, </a:t>
            </a:r>
            <a:r>
              <a:rPr sz="2500" dirty="0" smtClean="0"/>
              <a:t>6th AMCDRR</a:t>
            </a:r>
            <a:r>
              <a:rPr lang="en-GB" sz="2500" dirty="0" smtClean="0"/>
              <a:t>, </a:t>
            </a:r>
            <a:r>
              <a:rPr sz="2500" dirty="0" smtClean="0"/>
              <a:t>Bangkok</a:t>
            </a:r>
            <a:endParaRPr sz="2500" dirty="0"/>
          </a:p>
        </p:txBody>
      </p:sp>
      <p:pic>
        <p:nvPicPr>
          <p:cNvPr id="165" name="IMG_4032.jpe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344413" y="758758"/>
            <a:ext cx="11154549" cy="7461380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Shape 167"/>
          <p:cNvSpPr/>
          <p:nvPr/>
        </p:nvSpPr>
        <p:spPr>
          <a:xfrm>
            <a:off x="7822000" y="6961716"/>
            <a:ext cx="3287466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 b="1">
                <a:solidFill>
                  <a:srgbClr val="FFFFFF"/>
                </a:solidFill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400" b="1">
                <a:solidFill>
                  <a:srgbClr val="FFFFFF"/>
                </a:solidFill>
              </a:rPr>
              <a:t>Copyrights ASB, 2014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body" idx="1"/>
          </p:nvPr>
        </p:nvSpPr>
        <p:spPr>
          <a:xfrm>
            <a:off x="1987504" y="8015591"/>
            <a:ext cx="10464801" cy="835356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r" defTabSz="420623">
              <a:defRPr sz="2300">
                <a:solidFill>
                  <a:srgbClr val="141923"/>
                </a:solidFill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 dirty="0">
                <a:solidFill>
                  <a:srgbClr val="141923"/>
                </a:solidFill>
              </a:rPr>
              <a:t>Pacific Disability Forum </a:t>
            </a:r>
            <a:r>
              <a:rPr lang="en-GB" sz="2400" dirty="0" smtClean="0">
                <a:solidFill>
                  <a:srgbClr val="141923"/>
                </a:solidFill>
              </a:rPr>
              <a:t>recipients of </a:t>
            </a:r>
            <a:r>
              <a:rPr lang="en-GB" sz="2400" dirty="0" err="1" smtClean="0">
                <a:solidFill>
                  <a:srgbClr val="141923"/>
                </a:solidFill>
              </a:rPr>
              <a:t>th</a:t>
            </a:r>
            <a:r>
              <a:rPr sz="2400" dirty="0" smtClean="0">
                <a:solidFill>
                  <a:srgbClr val="141923"/>
                </a:solidFill>
              </a:rPr>
              <a:t>e </a:t>
            </a:r>
            <a:r>
              <a:rPr sz="2400" dirty="0">
                <a:solidFill>
                  <a:srgbClr val="141923"/>
                </a:solidFill>
              </a:rPr>
              <a:t>Inaugural Pacific Award for Disaster Innovation and Leadership for Resilience (PILAR)</a:t>
            </a:r>
          </a:p>
        </p:txBody>
      </p:sp>
      <p:pic>
        <p:nvPicPr>
          <p:cNvPr id="129" name="10462522_243255562540735_6804121666846334632_n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3312" y="758758"/>
            <a:ext cx="11503380" cy="69538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76"/>
          <p:cNvSpPr/>
          <p:nvPr/>
        </p:nvSpPr>
        <p:spPr>
          <a:xfrm>
            <a:off x="4478866" y="3661833"/>
            <a:ext cx="4141722" cy="1270001"/>
          </a:xfrm>
          <a:prstGeom prst="roundRect">
            <a:avLst>
              <a:gd name="adj" fmla="val 15000"/>
            </a:avLst>
          </a:prstGeom>
          <a:solidFill>
            <a:srgbClr val="0B5D18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900" b="1">
                <a:solidFill>
                  <a:srgbClr val="FFC130"/>
                </a:solidFill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900" b="1" dirty="0">
                <a:solidFill>
                  <a:srgbClr val="FFC130"/>
                </a:solidFill>
              </a:rPr>
              <a:t> </a:t>
            </a:r>
            <a:r>
              <a:rPr lang="en-GB" sz="3900" b="1" dirty="0" smtClean="0">
                <a:solidFill>
                  <a:srgbClr val="FFC130"/>
                </a:solidFill>
              </a:rPr>
              <a:t>V</a:t>
            </a:r>
            <a:r>
              <a:rPr sz="3900" b="1" dirty="0" err="1" smtClean="0">
                <a:solidFill>
                  <a:srgbClr val="FFC130"/>
                </a:solidFill>
              </a:rPr>
              <a:t>ideos</a:t>
            </a:r>
            <a:endParaRPr sz="3900" b="1" dirty="0">
              <a:solidFill>
                <a:srgbClr val="FFC13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57218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/>
          </p:cNvSpPr>
          <p:nvPr>
            <p:ph type="body" idx="1"/>
          </p:nvPr>
        </p:nvSpPr>
        <p:spPr>
          <a:xfrm>
            <a:off x="2371242" y="8045855"/>
            <a:ext cx="9174229" cy="1270001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algn="l" defTabSz="426466">
              <a:defRPr sz="1800"/>
            </a:pP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Short video 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o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n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 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disability-inclusive community-based disaster risk management in Vietnam.</a:t>
            </a:r>
          </a:p>
          <a:p>
            <a:pPr lvl="0" algn="l" defTabSz="426466">
              <a:defRPr sz="1800"/>
            </a:pP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Video can be found </a:t>
            </a:r>
            <a:r>
              <a:rPr sz="2400" u="sng" dirty="0">
                <a:latin typeface="PT Serif Caption"/>
                <a:ea typeface="PT Serif Caption"/>
                <a:cs typeface="PT Serif Caption"/>
                <a:sym typeface="PT Serif Caption"/>
                <a:hlinkClick r:id="rId2"/>
              </a:rPr>
              <a:t>here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 </a:t>
            </a:r>
          </a:p>
        </p:txBody>
      </p:sp>
      <p:pic>
        <p:nvPicPr>
          <p:cNvPr id="175" name="Screen Shot 2014-10-30 at 14.59.32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42808" y="466928"/>
            <a:ext cx="9586771" cy="70957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/>
          </p:cNvSpPr>
          <p:nvPr>
            <p:ph type="body" idx="1"/>
          </p:nvPr>
        </p:nvSpPr>
        <p:spPr>
          <a:xfrm>
            <a:off x="2972160" y="7230533"/>
            <a:ext cx="7397525" cy="1232531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lvl="0" algn="r" defTabSz="385572">
              <a:defRPr sz="1800"/>
            </a:pPr>
            <a:endParaRPr sz="2400" dirty="0">
              <a:latin typeface="PT Serif Caption"/>
              <a:ea typeface="PT Serif Caption"/>
              <a:cs typeface="PT Serif Caption"/>
              <a:sym typeface="PT Serif Caption"/>
            </a:endParaRPr>
          </a:p>
          <a:p>
            <a:pPr lvl="0" algn="l" defTabSz="385572">
              <a:defRPr sz="1800"/>
            </a:pP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Short video 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o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n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 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inclusive 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and r</a:t>
            </a:r>
            <a:r>
              <a:rPr sz="2400" dirty="0" err="1" smtClean="0">
                <a:latin typeface="PT Serif Caption"/>
                <a:ea typeface="PT Serif Caption"/>
                <a:cs typeface="PT Serif Caption"/>
                <a:sym typeface="PT Serif Caption"/>
              </a:rPr>
              <a:t>esilient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 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communities, 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Pakistan</a:t>
            </a:r>
            <a:endParaRPr sz="2400" dirty="0">
              <a:latin typeface="PT Serif Caption"/>
              <a:ea typeface="PT Serif Caption"/>
              <a:cs typeface="PT Serif Caption"/>
              <a:sym typeface="PT Serif Caption"/>
            </a:endParaRPr>
          </a:p>
          <a:p>
            <a:pPr lvl="0" algn="l" defTabSz="385572">
              <a:defRPr sz="1800"/>
            </a:pP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Video can be found </a:t>
            </a:r>
            <a:r>
              <a:rPr sz="2400" u="sng" dirty="0">
                <a:latin typeface="PT Serif Caption"/>
                <a:ea typeface="PT Serif Caption"/>
                <a:cs typeface="PT Serif Caption"/>
                <a:sym typeface="PT Serif Caption"/>
                <a:hlinkClick r:id="rId2"/>
              </a:rPr>
              <a:t>here</a:t>
            </a:r>
          </a:p>
        </p:txBody>
      </p:sp>
      <p:pic>
        <p:nvPicPr>
          <p:cNvPr id="179" name="Screen Shot 2014-10-30 at 15.01.22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14791" y="739303"/>
            <a:ext cx="9831456" cy="65564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>
            <a:spLocks noGrp="1"/>
          </p:cNvSpPr>
          <p:nvPr>
            <p:ph type="body" idx="1"/>
          </p:nvPr>
        </p:nvSpPr>
        <p:spPr>
          <a:xfrm>
            <a:off x="2455333" y="7738533"/>
            <a:ext cx="10464801" cy="1270001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algn="l" defTabSz="426466">
              <a:defRPr sz="1800"/>
            </a:pP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Short video 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with </a:t>
            </a:r>
            <a:r>
              <a:rPr sz="2400" dirty="0" err="1" smtClean="0">
                <a:latin typeface="PT Serif Caption"/>
                <a:ea typeface="PT Serif Caption"/>
                <a:cs typeface="PT Serif Caption"/>
                <a:sym typeface="PT Serif Caption"/>
              </a:rPr>
              <a:t>Ms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 </a:t>
            </a:r>
            <a:r>
              <a:rPr sz="2400" dirty="0" err="1">
                <a:latin typeface="PT Serif Caption"/>
                <a:ea typeface="PT Serif Caption"/>
                <a:cs typeface="PT Serif Caption"/>
                <a:sym typeface="PT Serif Caption"/>
              </a:rPr>
              <a:t>Kajol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 </a:t>
            </a:r>
            <a:r>
              <a:rPr sz="2400" dirty="0" err="1">
                <a:latin typeface="PT Serif Caption"/>
                <a:ea typeface="PT Serif Caption"/>
                <a:cs typeface="PT Serif Caption"/>
                <a:sym typeface="PT Serif Caption"/>
              </a:rPr>
              <a:t>Rekha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 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on contributing to DRR 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in 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her village in Bangladesh </a:t>
            </a:r>
          </a:p>
          <a:p>
            <a:pPr lvl="0" algn="l" defTabSz="426466">
              <a:defRPr sz="1800"/>
            </a:pP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Video can be found </a:t>
            </a:r>
            <a:r>
              <a:rPr sz="2400" u="sng" dirty="0">
                <a:latin typeface="PT Serif Caption"/>
                <a:ea typeface="PT Serif Caption"/>
                <a:cs typeface="PT Serif Caption"/>
                <a:sym typeface="PT Serif Caption"/>
                <a:hlinkClick r:id="rId2"/>
              </a:rPr>
              <a:t>here</a:t>
            </a:r>
          </a:p>
        </p:txBody>
      </p:sp>
      <p:pic>
        <p:nvPicPr>
          <p:cNvPr id="183" name="Screen Shot 2014-10-30 at 10.23.28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61877" y="875490"/>
            <a:ext cx="10741802" cy="64826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body" idx="1"/>
          </p:nvPr>
        </p:nvSpPr>
        <p:spPr>
          <a:xfrm>
            <a:off x="1831861" y="8218431"/>
            <a:ext cx="10464801" cy="955345"/>
          </a:xfrm>
          <a:prstGeom prst="rect">
            <a:avLst/>
          </a:prstGeom>
          <a:noFill/>
        </p:spPr>
        <p:txBody>
          <a:bodyPr/>
          <a:lstStyle>
            <a:lvl1pPr algn="r">
              <a:defRPr sz="2500"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/>
            </a:pPr>
            <a:r>
              <a:rPr sz="2500" dirty="0" err="1">
                <a:latin typeface="Arial" pitchFamily="34" charset="0"/>
                <a:cs typeface="Arial" pitchFamily="34" charset="0"/>
              </a:rPr>
              <a:t>Mr</a:t>
            </a:r>
            <a:r>
              <a:rPr sz="2500" dirty="0">
                <a:latin typeface="Arial" pitchFamily="34" charset="0"/>
                <a:cs typeface="Arial" pitchFamily="34" charset="0"/>
              </a:rPr>
              <a:t> </a:t>
            </a:r>
            <a:r>
              <a:rPr sz="2500" dirty="0" err="1">
                <a:latin typeface="Arial" pitchFamily="34" charset="0"/>
                <a:cs typeface="Arial" pitchFamily="34" charset="0"/>
              </a:rPr>
              <a:t>Phuc</a:t>
            </a:r>
            <a:r>
              <a:rPr sz="2500" dirty="0">
                <a:latin typeface="Arial" pitchFamily="34" charset="0"/>
                <a:cs typeface="Arial" pitchFamily="34" charset="0"/>
              </a:rPr>
              <a:t> contributes to </a:t>
            </a:r>
            <a:r>
              <a:rPr lang="en-GB" sz="2500" dirty="0" smtClean="0">
                <a:latin typeface="Arial" pitchFamily="34" charset="0"/>
                <a:cs typeface="Arial" pitchFamily="34" charset="0"/>
              </a:rPr>
              <a:t>flood </a:t>
            </a:r>
            <a:r>
              <a:rPr sz="2500" dirty="0" smtClean="0">
                <a:latin typeface="Arial" pitchFamily="34" charset="0"/>
                <a:cs typeface="Arial" pitchFamily="34" charset="0"/>
              </a:rPr>
              <a:t>risk </a:t>
            </a:r>
            <a:r>
              <a:rPr sz="2500" dirty="0">
                <a:latin typeface="Arial" pitchFamily="34" charset="0"/>
                <a:cs typeface="Arial" pitchFamily="34" charset="0"/>
              </a:rPr>
              <a:t>mapping in his </a:t>
            </a:r>
            <a:r>
              <a:rPr lang="en-GB" sz="2500" dirty="0" smtClean="0">
                <a:latin typeface="Arial" pitchFamily="34" charset="0"/>
                <a:cs typeface="Arial" pitchFamily="34" charset="0"/>
              </a:rPr>
              <a:t>village in </a:t>
            </a:r>
            <a:r>
              <a:rPr sz="2500" dirty="0" smtClean="0">
                <a:latin typeface="Arial" pitchFamily="34" charset="0"/>
                <a:cs typeface="Arial" pitchFamily="34" charset="0"/>
              </a:rPr>
              <a:t>Vietnam</a:t>
            </a:r>
            <a:endParaRPr sz="25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7" name="Malteser International Vietnam 03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28700" y="924388"/>
            <a:ext cx="10991850" cy="66956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2396066" y="7636933"/>
            <a:ext cx="10464801" cy="127000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algn="l" defTabSz="426466">
              <a:defRPr sz="1800"/>
            </a:pP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Short video from Thailand on ASEAN Day for Disaster Prevention and 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Mitigation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.</a:t>
            </a:r>
            <a:endParaRPr sz="2400" dirty="0">
              <a:latin typeface="PT Serif Caption"/>
              <a:ea typeface="PT Serif Caption"/>
              <a:cs typeface="PT Serif Caption"/>
              <a:sym typeface="PT Serif Caption"/>
            </a:endParaRPr>
          </a:p>
          <a:p>
            <a:pPr lvl="0" algn="l" defTabSz="426466">
              <a:defRPr sz="1800"/>
            </a:pP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Video can be found </a:t>
            </a:r>
            <a:r>
              <a:rPr sz="2400" u="sng" dirty="0">
                <a:latin typeface="PT Serif Caption"/>
                <a:ea typeface="PT Serif Caption"/>
                <a:cs typeface="PT Serif Caption"/>
                <a:sym typeface="PT Serif Caption"/>
                <a:hlinkClick r:id="rId2"/>
              </a:rPr>
              <a:t>here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 </a:t>
            </a:r>
          </a:p>
        </p:txBody>
      </p:sp>
      <p:pic>
        <p:nvPicPr>
          <p:cNvPr id="187" name="Screen Shot 2014-10-30 at 15.02.23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75881" y="992221"/>
            <a:ext cx="10721469" cy="62685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76"/>
          <p:cNvSpPr/>
          <p:nvPr/>
        </p:nvSpPr>
        <p:spPr>
          <a:xfrm>
            <a:off x="4478866" y="3661833"/>
            <a:ext cx="4141722" cy="1270001"/>
          </a:xfrm>
          <a:prstGeom prst="roundRect">
            <a:avLst>
              <a:gd name="adj" fmla="val 15000"/>
            </a:avLst>
          </a:prstGeom>
          <a:solidFill>
            <a:srgbClr val="0B5D18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900" b="1">
                <a:solidFill>
                  <a:srgbClr val="FFC130"/>
                </a:solidFill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900" b="1" dirty="0">
                <a:solidFill>
                  <a:srgbClr val="FFC130"/>
                </a:solidFill>
              </a:rPr>
              <a:t> </a:t>
            </a:r>
            <a:r>
              <a:rPr lang="en-GB" sz="3900" b="1" dirty="0" smtClean="0">
                <a:solidFill>
                  <a:srgbClr val="FFC130"/>
                </a:solidFill>
              </a:rPr>
              <a:t>Documents</a:t>
            </a:r>
            <a:endParaRPr sz="3900" b="1" dirty="0">
              <a:solidFill>
                <a:srgbClr val="FFC13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51368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>
            <a:spLocks noGrp="1"/>
          </p:cNvSpPr>
          <p:nvPr>
            <p:ph type="body" idx="1"/>
          </p:nvPr>
        </p:nvSpPr>
        <p:spPr>
          <a:xfrm>
            <a:off x="1595503" y="8284633"/>
            <a:ext cx="11265364" cy="1270001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algn="l" defTabSz="414781">
              <a:defRPr sz="1800"/>
            </a:pP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Practical manual on 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how 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to include people with disabilities in 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CBDRM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, </a:t>
            </a:r>
            <a:r>
              <a:rPr lang="en-GB" sz="2400" dirty="0" err="1" smtClean="0">
                <a:latin typeface="PT Serif Caption"/>
                <a:ea typeface="PT Serif Caption"/>
                <a:cs typeface="PT Serif Caption"/>
                <a:sym typeface="PT Serif Caption"/>
              </a:rPr>
              <a:t>Malteser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 International/</a:t>
            </a:r>
            <a:r>
              <a:rPr lang="en-GB" sz="2400" dirty="0" err="1" smtClean="0">
                <a:latin typeface="PT Serif Caption"/>
                <a:ea typeface="PT Serif Caption"/>
                <a:cs typeface="PT Serif Caption"/>
                <a:sym typeface="PT Serif Caption"/>
              </a:rPr>
              <a:t>DiDRRN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.</a:t>
            </a:r>
            <a:endParaRPr sz="2400" dirty="0">
              <a:latin typeface="PT Serif Caption"/>
              <a:ea typeface="PT Serif Caption"/>
              <a:cs typeface="PT Serif Caption"/>
              <a:sym typeface="PT Serif Caption"/>
            </a:endParaRPr>
          </a:p>
          <a:p>
            <a:pPr lvl="0" algn="l" defTabSz="414781">
              <a:defRPr sz="1800"/>
            </a:pPr>
            <a:r>
              <a:rPr sz="2400" smtClean="0">
                <a:latin typeface="PT Serif Caption"/>
                <a:ea typeface="PT Serif Caption"/>
                <a:cs typeface="PT Serif Caption"/>
                <a:sym typeface="PT Serif Caption"/>
              </a:rPr>
              <a:t>Document 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can be found </a:t>
            </a:r>
            <a:r>
              <a:rPr sz="2400" u="sng" dirty="0">
                <a:latin typeface="PT Serif Caption"/>
                <a:ea typeface="PT Serif Caption"/>
                <a:cs typeface="PT Serif Caption"/>
                <a:sym typeface="PT Serif Caption"/>
                <a:hlinkClick r:id="rId2"/>
              </a:rPr>
              <a:t>here</a:t>
            </a:r>
          </a:p>
        </p:txBody>
      </p:sp>
      <p:pic>
        <p:nvPicPr>
          <p:cNvPr id="191" name="Screen Shot 2014-10-30 at 11.45.29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621129" y="577254"/>
            <a:ext cx="5762542" cy="74297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>
            <a:spLocks noGrp="1"/>
          </p:cNvSpPr>
          <p:nvPr>
            <p:ph type="body" idx="1"/>
          </p:nvPr>
        </p:nvSpPr>
        <p:spPr>
          <a:xfrm>
            <a:off x="1772634" y="7977368"/>
            <a:ext cx="11057071" cy="1737322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algn="l" defTabSz="333756">
              <a:spcBef>
                <a:spcPts val="800"/>
              </a:spcBef>
              <a:defRPr sz="1800"/>
            </a:pP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Evidence 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and experiences from 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inclusive 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disaster preparedness 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and improved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 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water and sanitation access for 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persons with disabilities, Centre for Disability in Development/</a:t>
            </a:r>
            <a:r>
              <a:rPr lang="en-GB" sz="2400" dirty="0" err="1" smtClean="0">
                <a:latin typeface="PT Serif Caption"/>
                <a:ea typeface="PT Serif Caption"/>
                <a:cs typeface="PT Serif Caption"/>
                <a:sym typeface="PT Serif Caption"/>
              </a:rPr>
              <a:t>DiDRRN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.</a:t>
            </a:r>
          </a:p>
          <a:p>
            <a:pPr lvl="0" algn="l" defTabSz="333756">
              <a:spcBef>
                <a:spcPts val="800"/>
              </a:spcBef>
              <a:defRPr sz="1800"/>
            </a:pP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Document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 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can be found </a:t>
            </a:r>
            <a:r>
              <a:rPr sz="2400" u="sng" dirty="0">
                <a:latin typeface="PT Serif Caption"/>
                <a:ea typeface="PT Serif Caption"/>
                <a:cs typeface="PT Serif Caption"/>
                <a:sym typeface="PT Serif Caption"/>
                <a:hlinkClick r:id="rId2"/>
              </a:rPr>
              <a:t>here</a:t>
            </a:r>
          </a:p>
        </p:txBody>
      </p:sp>
      <p:pic>
        <p:nvPicPr>
          <p:cNvPr id="195" name="Screen Shot 2014-10-30 at 11.59.35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958870" y="404883"/>
            <a:ext cx="5087060" cy="74434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>
            <a:spLocks noGrp="1"/>
          </p:cNvSpPr>
          <p:nvPr>
            <p:ph type="body" idx="1"/>
          </p:nvPr>
        </p:nvSpPr>
        <p:spPr>
          <a:xfrm>
            <a:off x="2043349" y="8210955"/>
            <a:ext cx="10464800" cy="127000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algn="l" defTabSz="426466">
              <a:defRPr sz="1800"/>
            </a:pP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Collection of good practices from the 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Disability-inclusive 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DRR Network (</a:t>
            </a:r>
            <a:r>
              <a:rPr sz="2400" dirty="0" err="1">
                <a:latin typeface="PT Serif Caption"/>
                <a:ea typeface="PT Serif Caption"/>
                <a:cs typeface="PT Serif Caption"/>
                <a:sym typeface="PT Serif Caption"/>
              </a:rPr>
              <a:t>DiDRRN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)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, CBM/</a:t>
            </a:r>
            <a:r>
              <a:rPr lang="en-GB" sz="2400" dirty="0" err="1" smtClean="0">
                <a:latin typeface="PT Serif Caption"/>
                <a:ea typeface="PT Serif Caption"/>
                <a:cs typeface="PT Serif Caption"/>
                <a:sym typeface="PT Serif Caption"/>
              </a:rPr>
              <a:t>DiDRRN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.</a:t>
            </a:r>
            <a:endParaRPr sz="2400" dirty="0">
              <a:latin typeface="PT Serif Caption"/>
              <a:ea typeface="PT Serif Caption"/>
              <a:cs typeface="PT Serif Caption"/>
              <a:sym typeface="PT Serif Caption"/>
            </a:endParaRPr>
          </a:p>
          <a:p>
            <a:pPr lvl="0" algn="l" defTabSz="426466">
              <a:defRPr sz="1800"/>
            </a:pP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Document can be found </a:t>
            </a:r>
            <a:r>
              <a:rPr sz="2400" u="sng" dirty="0">
                <a:latin typeface="PT Serif Caption"/>
                <a:ea typeface="PT Serif Caption"/>
                <a:cs typeface="PT Serif Caption"/>
                <a:sym typeface="PT Serif Caption"/>
                <a:hlinkClick r:id="rId2"/>
              </a:rPr>
              <a:t>here</a:t>
            </a:r>
          </a:p>
        </p:txBody>
      </p:sp>
      <p:pic>
        <p:nvPicPr>
          <p:cNvPr id="199" name="Screen Shot 2014-10-30 at 12.08.16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529644" y="-20505"/>
            <a:ext cx="5945512" cy="81255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body" idx="1"/>
          </p:nvPr>
        </p:nvSpPr>
        <p:spPr>
          <a:xfrm>
            <a:off x="1337402" y="7876942"/>
            <a:ext cx="11667398" cy="1954478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algn="l" defTabSz="297179">
              <a:spcBef>
                <a:spcPts val="700"/>
              </a:spcBef>
              <a:defRPr sz="1800"/>
            </a:pP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Policy brief on 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recommendations 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for the post-2015 framework for Disaster Risk Reduction (DRR) to ensure the inclusion of persons with 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disabilities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, CBM/</a:t>
            </a:r>
            <a:r>
              <a:rPr lang="en-GB" sz="2400" dirty="0" err="1" smtClean="0">
                <a:latin typeface="PT Serif Caption"/>
                <a:ea typeface="PT Serif Caption"/>
                <a:cs typeface="PT Serif Caption"/>
                <a:sym typeface="PT Serif Caption"/>
              </a:rPr>
              <a:t>DiDRRN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.</a:t>
            </a:r>
            <a:endParaRPr sz="2400" dirty="0">
              <a:latin typeface="PT Serif Caption"/>
              <a:ea typeface="PT Serif Caption"/>
              <a:cs typeface="PT Serif Caption"/>
              <a:sym typeface="PT Serif Caption"/>
            </a:endParaRPr>
          </a:p>
          <a:p>
            <a:pPr lvl="0" algn="l" defTabSz="297179">
              <a:spcBef>
                <a:spcPts val="700"/>
              </a:spcBef>
              <a:defRPr sz="1800"/>
            </a:pP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Document can be found </a:t>
            </a:r>
            <a:r>
              <a:rPr sz="2400" u="sng" dirty="0">
                <a:latin typeface="PT Serif Caption"/>
                <a:ea typeface="PT Serif Caption"/>
                <a:cs typeface="PT Serif Caption"/>
                <a:sym typeface="PT Serif Caption"/>
                <a:hlinkClick r:id="rId2"/>
              </a:rPr>
              <a:t>here</a:t>
            </a:r>
          </a:p>
        </p:txBody>
      </p:sp>
      <p:pic>
        <p:nvPicPr>
          <p:cNvPr id="215" name="Screen Shot 2014-10-30 at 12.58.52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780845" y="84137"/>
            <a:ext cx="5443110" cy="74321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>
            <a:spLocks noGrp="1"/>
          </p:cNvSpPr>
          <p:nvPr>
            <p:ph type="body" idx="1"/>
          </p:nvPr>
        </p:nvSpPr>
        <p:spPr>
          <a:xfrm>
            <a:off x="2402593" y="8297333"/>
            <a:ext cx="10464801" cy="1270001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algn="l" defTabSz="426466">
              <a:defRPr sz="1800"/>
            </a:pP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Collection of good practices 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from Asia o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n 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disability-inclusive disaster risk 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management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, HI/</a:t>
            </a:r>
            <a:r>
              <a:rPr lang="en-GB" sz="2400" dirty="0" err="1" smtClean="0">
                <a:latin typeface="PT Serif Caption"/>
                <a:ea typeface="PT Serif Caption"/>
                <a:cs typeface="PT Serif Caption"/>
                <a:sym typeface="PT Serif Caption"/>
              </a:rPr>
              <a:t>DiDRRN</a:t>
            </a:r>
            <a:endParaRPr sz="2400" dirty="0">
              <a:latin typeface="PT Serif Caption"/>
              <a:ea typeface="PT Serif Caption"/>
              <a:cs typeface="PT Serif Caption"/>
              <a:sym typeface="PT Serif Caption"/>
            </a:endParaRPr>
          </a:p>
          <a:p>
            <a:pPr lvl="0" algn="l" defTabSz="426466">
              <a:defRPr sz="1800"/>
            </a:pP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Document can be found </a:t>
            </a:r>
            <a:r>
              <a:rPr sz="2400" u="sng" dirty="0">
                <a:latin typeface="PT Serif Caption"/>
                <a:ea typeface="PT Serif Caption"/>
                <a:cs typeface="PT Serif Caption"/>
                <a:sym typeface="PT Serif Caption"/>
                <a:hlinkClick r:id="rId2"/>
              </a:rPr>
              <a:t>here</a:t>
            </a:r>
          </a:p>
        </p:txBody>
      </p:sp>
      <p:pic>
        <p:nvPicPr>
          <p:cNvPr id="203" name="Screen Shot 2014-10-30 at 12.45.46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777850" y="286543"/>
            <a:ext cx="5449100" cy="77446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Screen Shot 2014-10-30 at 12.49.13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4434" y="1574971"/>
            <a:ext cx="8815932" cy="6087191"/>
          </a:xfrm>
          <a:prstGeom prst="rect">
            <a:avLst/>
          </a:prstGeom>
          <a:ln w="12700">
            <a:miter lim="400000"/>
          </a:ln>
        </p:spPr>
      </p:pic>
      <p:sp>
        <p:nvSpPr>
          <p:cNvPr id="207" name="Shape 207"/>
          <p:cNvSpPr/>
          <p:nvPr/>
        </p:nvSpPr>
        <p:spPr>
          <a:xfrm>
            <a:off x="2287081" y="8257778"/>
            <a:ext cx="10464800" cy="1495822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pPr lvl="0" algn="l" defTabSz="379729">
              <a:defRPr sz="1800"/>
            </a:pP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Collection 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of </a:t>
            </a: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“Most Significant Change” 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stories from persons with disability involved in CBDRM, </a:t>
            </a:r>
            <a:r>
              <a:rPr lang="en-GB" sz="2400" dirty="0" err="1" smtClean="0">
                <a:latin typeface="PT Serif Caption"/>
                <a:ea typeface="PT Serif Caption"/>
                <a:cs typeface="PT Serif Caption"/>
                <a:sym typeface="PT Serif Caption"/>
              </a:rPr>
              <a:t>Malteser</a:t>
            </a:r>
            <a:r>
              <a:rPr lang="en-GB" sz="2400" dirty="0">
                <a:latin typeface="PT Serif Caption"/>
                <a:ea typeface="PT Serif Caption"/>
                <a:cs typeface="PT Serif Caption"/>
                <a:sym typeface="PT Serif Caption"/>
              </a:rPr>
              <a:t> </a:t>
            </a:r>
            <a:r>
              <a:rPr lang="en-GB"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International/</a:t>
            </a:r>
            <a:r>
              <a:rPr lang="en-GB" sz="2400" dirty="0" err="1" smtClean="0">
                <a:latin typeface="PT Serif Caption"/>
                <a:ea typeface="PT Serif Caption"/>
                <a:cs typeface="PT Serif Caption"/>
                <a:sym typeface="PT Serif Caption"/>
              </a:rPr>
              <a:t>DiDRRN</a:t>
            </a:r>
            <a:r>
              <a:rPr sz="2400" dirty="0" smtClean="0">
                <a:latin typeface="PT Serif Caption"/>
                <a:ea typeface="PT Serif Caption"/>
                <a:cs typeface="PT Serif Caption"/>
                <a:sym typeface="PT Serif Caption"/>
              </a:rPr>
              <a:t>.</a:t>
            </a:r>
            <a:endParaRPr sz="2400" dirty="0">
              <a:latin typeface="PT Serif Caption"/>
              <a:ea typeface="PT Serif Caption"/>
              <a:cs typeface="PT Serif Caption"/>
              <a:sym typeface="PT Serif Caption"/>
            </a:endParaRPr>
          </a:p>
          <a:p>
            <a:pPr lvl="0" algn="l" defTabSz="379729">
              <a:defRPr sz="1800"/>
            </a:pPr>
            <a:r>
              <a:rPr sz="2400" dirty="0">
                <a:latin typeface="PT Serif Caption"/>
                <a:ea typeface="PT Serif Caption"/>
                <a:cs typeface="PT Serif Caption"/>
                <a:sym typeface="PT Serif Caption"/>
              </a:rPr>
              <a:t>Document can be found </a:t>
            </a:r>
            <a:r>
              <a:rPr sz="2400" u="sng" dirty="0">
                <a:latin typeface="PT Serif Caption"/>
                <a:ea typeface="PT Serif Caption"/>
                <a:cs typeface="PT Serif Caption"/>
                <a:sym typeface="PT Serif Caption"/>
                <a:hlinkClick r:id="rId3"/>
              </a:rPr>
              <a:t>here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y Documents\Downloads\websit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9573" y="1274293"/>
            <a:ext cx="2034259" cy="2034259"/>
          </a:xfrm>
          <a:prstGeom prst="rect">
            <a:avLst/>
          </a:prstGeom>
          <a:noFill/>
        </p:spPr>
      </p:pic>
      <p:pic>
        <p:nvPicPr>
          <p:cNvPr id="1027" name="Picture 3" descr="D:\My Documents\Downloads\facebook-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3882" y="4143981"/>
            <a:ext cx="1673352" cy="1673352"/>
          </a:xfrm>
          <a:prstGeom prst="rect">
            <a:avLst/>
          </a:prstGeom>
          <a:noFill/>
        </p:spPr>
      </p:pic>
      <p:pic>
        <p:nvPicPr>
          <p:cNvPr id="1028" name="Picture 4" descr="D:\My Documents\Downloads\logo twitte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8298" y="6843156"/>
            <a:ext cx="2070447" cy="167335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80562" y="1770432"/>
            <a:ext cx="5175115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www.didrrn.net</a:t>
            </a:r>
            <a:endParaRPr kumimoji="0" lang="en-US" sz="4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99107" y="4549300"/>
            <a:ext cx="5175115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 err="1" smtClean="0">
                <a:solidFill>
                  <a:srgbClr val="000000"/>
                </a:solidFill>
              </a:rPr>
              <a:t>DiDRRN</a:t>
            </a:r>
            <a:endParaRPr kumimoji="0" lang="en-US" sz="4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34773" y="7153071"/>
            <a:ext cx="5175115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 smtClean="0">
                <a:solidFill>
                  <a:srgbClr val="000000"/>
                </a:solidFill>
              </a:rPr>
              <a:t>@</a:t>
            </a:r>
            <a:r>
              <a:rPr lang="en-US" sz="4800" dirty="0" err="1" smtClean="0">
                <a:solidFill>
                  <a:srgbClr val="000000"/>
                </a:solidFill>
              </a:rPr>
              <a:t>didrrn</a:t>
            </a:r>
            <a:endParaRPr kumimoji="0" lang="en-US" sz="4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4267200" y="5392477"/>
            <a:ext cx="7562849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1800"/>
            </a:pPr>
            <a:r>
              <a:rPr lang="en-GB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UN Convention on the Rights of Persons with Disabilities, Article 11.</a:t>
            </a:r>
            <a:endParaRPr sz="23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63376" y="2879309"/>
            <a:ext cx="10366673" cy="2318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GB" dirty="0" smtClean="0">
                <a:latin typeface="Arial" pitchFamily="34" charset="0"/>
                <a:cs typeface="Arial" pitchFamily="34" charset="0"/>
              </a:rPr>
              <a:t>‘States </a:t>
            </a:r>
            <a:r>
              <a:rPr lang="en-GB" dirty="0">
                <a:latin typeface="Arial" pitchFamily="34" charset="0"/>
                <a:cs typeface="Arial" pitchFamily="34" charset="0"/>
              </a:rPr>
              <a:t>Parties shall take […] all necessary measures to ensure the protection and safety of persons with disabilities in situations of risk, including […] the occurrence of natural disasters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.’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22861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/>
          </p:cNvSpPr>
          <p:nvPr>
            <p:ph type="body" idx="1"/>
          </p:nvPr>
        </p:nvSpPr>
        <p:spPr>
          <a:xfrm>
            <a:off x="1510489" y="8382900"/>
            <a:ext cx="10464800" cy="81696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r" defTabSz="502412">
              <a:defRPr sz="2150"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/>
            </a:pPr>
            <a:r>
              <a:rPr sz="2400" dirty="0" err="1">
                <a:latin typeface="Arial" pitchFamily="34" charset="0"/>
                <a:cs typeface="Arial" pitchFamily="34" charset="0"/>
              </a:rPr>
              <a:t>Ms</a:t>
            </a:r>
            <a:r>
              <a:rPr sz="2400" dirty="0">
                <a:latin typeface="Arial" pitchFamily="34" charset="0"/>
                <a:cs typeface="Arial" pitchFamily="34" charset="0"/>
              </a:rPr>
              <a:t> </a:t>
            </a:r>
            <a:r>
              <a:rPr sz="2400" dirty="0" err="1">
                <a:latin typeface="Arial" pitchFamily="34" charset="0"/>
                <a:cs typeface="Arial" pitchFamily="34" charset="0"/>
              </a:rPr>
              <a:t>Kajol</a:t>
            </a:r>
            <a:r>
              <a:rPr sz="2400" dirty="0">
                <a:latin typeface="Arial" pitchFamily="34" charset="0"/>
                <a:cs typeface="Arial" pitchFamily="34" charset="0"/>
              </a:rPr>
              <a:t> </a:t>
            </a:r>
            <a:r>
              <a:rPr sz="2400" dirty="0" err="1">
                <a:latin typeface="Arial" pitchFamily="34" charset="0"/>
                <a:cs typeface="Arial" pitchFamily="34" charset="0"/>
              </a:rPr>
              <a:t>Rekha</a:t>
            </a:r>
            <a:r>
              <a:rPr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400" dirty="0" smtClean="0">
                <a:latin typeface="Arial" pitchFamily="34" charset="0"/>
                <a:cs typeface="Arial" pitchFamily="34" charset="0"/>
              </a:rPr>
              <a:t>facilitating </a:t>
            </a:r>
            <a:r>
              <a:rPr sz="2400" dirty="0" smtClean="0">
                <a:latin typeface="Arial" pitchFamily="34" charset="0"/>
                <a:cs typeface="Arial" pitchFamily="34" charset="0"/>
              </a:rPr>
              <a:t>community </a:t>
            </a:r>
            <a:r>
              <a:rPr lang="en-GB" sz="2400" dirty="0" smtClean="0">
                <a:latin typeface="Arial" pitchFamily="34" charset="0"/>
                <a:cs typeface="Arial" pitchFamily="34" charset="0"/>
              </a:rPr>
              <a:t>risk </a:t>
            </a:r>
            <a:r>
              <a:rPr sz="2400" dirty="0" smtClean="0">
                <a:latin typeface="Arial" pitchFamily="34" charset="0"/>
                <a:cs typeface="Arial" pitchFamily="34" charset="0"/>
              </a:rPr>
              <a:t>mapping </a:t>
            </a:r>
            <a:r>
              <a:rPr sz="2400" dirty="0">
                <a:latin typeface="Arial" pitchFamily="34" charset="0"/>
                <a:cs typeface="Arial" pitchFamily="34" charset="0"/>
              </a:rPr>
              <a:t>in her </a:t>
            </a:r>
            <a:r>
              <a:rPr sz="2400" dirty="0" smtClean="0">
                <a:latin typeface="Arial" pitchFamily="34" charset="0"/>
                <a:cs typeface="Arial" pitchFamily="34" charset="0"/>
              </a:rPr>
              <a:t>village, Bangladesh.</a:t>
            </a:r>
            <a:endParaRPr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6" name="CDD Community mapping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34247" y="758758"/>
            <a:ext cx="10274639" cy="704995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7065051" y="5359898"/>
            <a:ext cx="4764998" cy="4565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1800"/>
            </a:pPr>
            <a:r>
              <a:rPr lang="en-GB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Disability at a Glance, 2011</a:t>
            </a:r>
            <a:endParaRPr sz="23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63376" y="3156307"/>
            <a:ext cx="10366673" cy="176458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GB" dirty="0" smtClean="0">
                <a:latin typeface="Arial" pitchFamily="34" charset="0"/>
                <a:cs typeface="Arial" pitchFamily="34" charset="0"/>
              </a:rPr>
              <a:t>‘The </a:t>
            </a:r>
            <a:r>
              <a:rPr lang="en-GB" dirty="0">
                <a:latin typeface="Arial" pitchFamily="34" charset="0"/>
                <a:cs typeface="Arial" pitchFamily="34" charset="0"/>
              </a:rPr>
              <a:t>impact on persons with disabilities and the extent to which disasters contribute to disability is an area that needs to be studied further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.’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49043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/>
          </p:cNvSpPr>
          <p:nvPr>
            <p:ph type="body" idx="1"/>
          </p:nvPr>
        </p:nvSpPr>
        <p:spPr>
          <a:xfrm>
            <a:off x="1248202" y="8425865"/>
            <a:ext cx="10464801" cy="679225"/>
          </a:xfrm>
          <a:prstGeom prst="rect">
            <a:avLst/>
          </a:prstGeom>
          <a:noFill/>
        </p:spPr>
        <p:txBody>
          <a:bodyPr/>
          <a:lstStyle>
            <a:lvl1pPr algn="r">
              <a:defRPr sz="2500"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/>
            </a:pPr>
            <a:r>
              <a:rPr sz="2500" dirty="0">
                <a:latin typeface="Arial" pitchFamily="34" charset="0"/>
                <a:cs typeface="Arial" pitchFamily="34" charset="0"/>
              </a:rPr>
              <a:t>Collecting data </a:t>
            </a:r>
            <a:r>
              <a:rPr sz="25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GB" sz="2500" dirty="0" smtClean="0">
                <a:latin typeface="Arial" pitchFamily="34" charset="0"/>
                <a:cs typeface="Arial" pitchFamily="34" charset="0"/>
              </a:rPr>
              <a:t>n</a:t>
            </a:r>
            <a:r>
              <a:rPr sz="2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2500" dirty="0">
                <a:latin typeface="Arial" pitchFamily="34" charset="0"/>
                <a:cs typeface="Arial" pitchFamily="34" charset="0"/>
              </a:rPr>
              <a:t>persons with disabilities after </a:t>
            </a:r>
            <a:r>
              <a:rPr lang="en-GB" sz="25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sz="2500" dirty="0" err="1" smtClean="0">
                <a:latin typeface="Arial" pitchFamily="34" charset="0"/>
                <a:cs typeface="Arial" pitchFamily="34" charset="0"/>
              </a:rPr>
              <a:t>Pakista</a:t>
            </a:r>
            <a:r>
              <a:rPr lang="en-GB" sz="2500" dirty="0" smtClean="0">
                <a:latin typeface="Arial" pitchFamily="34" charset="0"/>
                <a:cs typeface="Arial" pitchFamily="34" charset="0"/>
              </a:rPr>
              <a:t>n earthquake.</a:t>
            </a:r>
            <a:endParaRPr sz="25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5" name="Collecting Data of persons with disabilities after earthquake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08952" y="544748"/>
            <a:ext cx="10583695" cy="75292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4683802" y="4884311"/>
            <a:ext cx="7920948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>
              <a:defRPr sz="1800"/>
            </a:pPr>
            <a:r>
              <a:rPr lang="en-GB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Household s</a:t>
            </a:r>
            <a:r>
              <a:rPr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u</a:t>
            </a:r>
            <a:r>
              <a:rPr lang="en-GB"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r</a:t>
            </a:r>
            <a:r>
              <a:rPr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vey</a:t>
            </a:r>
            <a:r>
              <a:rPr lang="en-GB"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on</a:t>
            </a:r>
            <a:r>
              <a:rPr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sz="23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disability and </a:t>
            </a:r>
            <a:r>
              <a:rPr lang="en-GB"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disasters, Indonesia. </a:t>
            </a:r>
            <a:r>
              <a:rPr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ASB</a:t>
            </a:r>
            <a:r>
              <a:rPr lang="en-GB" sz="23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GB"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&amp; University of Sydney,</a:t>
            </a:r>
            <a:r>
              <a:rPr sz="2300" dirty="0" smtClean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sz="23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2014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63377" y="3433306"/>
            <a:ext cx="10134600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58% of persons with disabilities have never been involved in any DRR activities in their community.</a:t>
            </a:r>
            <a:endParaRPr kumimoji="0" lang="en-GB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44748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body" idx="1"/>
          </p:nvPr>
        </p:nvSpPr>
        <p:spPr>
          <a:xfrm>
            <a:off x="1942068" y="8293010"/>
            <a:ext cx="10464801" cy="961232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r">
              <a:defRPr sz="2500"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>
            <a:pPr lvl="0">
              <a:defRPr sz="1800"/>
            </a:pPr>
            <a:r>
              <a:rPr lang="en-GB" sz="2500" dirty="0" smtClean="0"/>
              <a:t>Hazard, vulnerability and capacity assessment led by person with disabilities, Indonesia.</a:t>
            </a:r>
            <a:endParaRPr sz="2500" dirty="0"/>
          </a:p>
        </p:txBody>
      </p:sp>
      <p:pic>
        <p:nvPicPr>
          <p:cNvPr id="1026" name="Picture 2" descr="J:\HVCA-Dis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6769" y="601784"/>
            <a:ext cx="11231149" cy="748743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771</Words>
  <Application>Microsoft Office PowerPoint</Application>
  <PresentationFormat>Custom</PresentationFormat>
  <Paragraphs>69</Paragraphs>
  <Slides>38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White</vt:lpstr>
      <vt:lpstr>The Sasakawa Award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Sasakawa Award</dc:title>
  <dc:creator>Alex</dc:creator>
  <cp:lastModifiedBy>Ary Ananta</cp:lastModifiedBy>
  <cp:revision>36</cp:revision>
  <dcterms:modified xsi:type="dcterms:W3CDTF">2014-10-31T10:44:59Z</dcterms:modified>
</cp:coreProperties>
</file>