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386" r:id="rId2"/>
    <p:sldId id="258" r:id="rId3"/>
    <p:sldId id="301" r:id="rId4"/>
    <p:sldId id="388" r:id="rId5"/>
    <p:sldId id="389" r:id="rId6"/>
    <p:sldId id="390" r:id="rId7"/>
    <p:sldId id="391" r:id="rId8"/>
    <p:sldId id="392" r:id="rId9"/>
    <p:sldId id="387" r:id="rId10"/>
    <p:sldId id="260" r:id="rId11"/>
    <p:sldId id="359" r:id="rId12"/>
    <p:sldId id="373" r:id="rId13"/>
    <p:sldId id="374" r:id="rId14"/>
    <p:sldId id="262" r:id="rId15"/>
    <p:sldId id="375" r:id="rId16"/>
    <p:sldId id="394" r:id="rId17"/>
    <p:sldId id="395" r:id="rId18"/>
    <p:sldId id="393" r:id="rId19"/>
    <p:sldId id="362" r:id="rId20"/>
    <p:sldId id="321" r:id="rId21"/>
    <p:sldId id="319" r:id="rId22"/>
    <p:sldId id="365" r:id="rId23"/>
    <p:sldId id="281" r:id="rId24"/>
    <p:sldId id="376" r:id="rId25"/>
    <p:sldId id="313" r:id="rId26"/>
    <p:sldId id="314" r:id="rId27"/>
    <p:sldId id="327" r:id="rId28"/>
    <p:sldId id="378" r:id="rId29"/>
    <p:sldId id="274" r:id="rId30"/>
    <p:sldId id="273" r:id="rId31"/>
    <p:sldId id="380" r:id="rId32"/>
    <p:sldId id="400" r:id="rId33"/>
    <p:sldId id="401" r:id="rId34"/>
    <p:sldId id="402" r:id="rId35"/>
    <p:sldId id="403" r:id="rId36"/>
    <p:sldId id="404" r:id="rId37"/>
    <p:sldId id="405" r:id="rId38"/>
    <p:sldId id="410" r:id="rId39"/>
    <p:sldId id="421" r:id="rId40"/>
    <p:sldId id="411" r:id="rId41"/>
    <p:sldId id="407" r:id="rId42"/>
    <p:sldId id="398" r:id="rId43"/>
    <p:sldId id="382" r:id="rId44"/>
    <p:sldId id="356" r:id="rId45"/>
    <p:sldId id="372" r:id="rId46"/>
    <p:sldId id="399" r:id="rId47"/>
    <p:sldId id="420" r:id="rId48"/>
    <p:sldId id="414" r:id="rId49"/>
    <p:sldId id="336" r:id="rId50"/>
    <p:sldId id="412" r:id="rId51"/>
    <p:sldId id="413" r:id="rId52"/>
    <p:sldId id="419" r:id="rId53"/>
    <p:sldId id="408" r:id="rId54"/>
    <p:sldId id="346" r:id="rId55"/>
    <p:sldId id="383" r:id="rId56"/>
    <p:sldId id="348" r:id="rId57"/>
    <p:sldId id="418" r:id="rId58"/>
    <p:sldId id="409" r:id="rId59"/>
    <p:sldId id="355" r:id="rId60"/>
    <p:sldId id="357" r:id="rId61"/>
    <p:sldId id="415" r:id="rId62"/>
    <p:sldId id="416" r:id="rId63"/>
    <p:sldId id="417" r:id="rId64"/>
    <p:sldId id="422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F612"/>
    <a:srgbClr val="CC0000"/>
    <a:srgbClr val="FF9900"/>
    <a:srgbClr val="FF3300"/>
    <a:srgbClr val="F84D40"/>
    <a:srgbClr val="FF33CC"/>
    <a:srgbClr val="E8F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4709" autoAdjust="0"/>
  </p:normalViewPr>
  <p:slideViewPr>
    <p:cSldViewPr>
      <p:cViewPr>
        <p:scale>
          <a:sx n="43" d="100"/>
          <a:sy n="43" d="100"/>
        </p:scale>
        <p:origin x="-185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onsultancy\LGU%20Camotes\San%20Fran\DRRM%20Plan\over%20all%20budgetary%20requirements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PH"/>
            </a:pPr>
            <a:r>
              <a:rPr lang="en-PH" sz="4000" dirty="0">
                <a:solidFill>
                  <a:srgbClr val="FFFF00"/>
                </a:solidFill>
              </a:rPr>
              <a:t>MDRRM Fund Distribution</a:t>
            </a:r>
          </a:p>
        </c:rich>
      </c:tx>
      <c:spPr>
        <a:solidFill>
          <a:srgbClr val="009DD9">
            <a:lumMod val="75000"/>
          </a:srgbClr>
        </a:solidFill>
      </c:spPr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PH"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Sheet1!$C$10:$E$10</c:f>
              <c:strCache>
                <c:ptCount val="3"/>
                <c:pt idx="0">
                  <c:v>Prevention</c:v>
                </c:pt>
                <c:pt idx="1">
                  <c:v>Mitigation</c:v>
                </c:pt>
                <c:pt idx="2">
                  <c:v>Preparedeness</c:v>
                </c:pt>
              </c:strCache>
            </c:strRef>
          </c:cat>
          <c:val>
            <c:numRef>
              <c:f>Sheet1!$C$11:$E$11</c:f>
              <c:numCache>
                <c:formatCode>#,##0</c:formatCode>
                <c:ptCount val="3"/>
                <c:pt idx="0">
                  <c:v>3775215</c:v>
                </c:pt>
                <c:pt idx="1">
                  <c:v>8106000</c:v>
                </c:pt>
                <c:pt idx="2">
                  <c:v>1915000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3528770442156268"/>
          <c:y val="0.20497780608306321"/>
          <c:w val="0.35509691096305518"/>
          <c:h val="0.68390458545622956"/>
        </c:manualLayout>
      </c:layout>
      <c:txPr>
        <a:bodyPr/>
        <a:lstStyle/>
        <a:p>
          <a:pPr>
            <a:defRPr lang="en-PH" sz="2800"/>
          </a:pPr>
          <a:endParaRPr lang="en-US"/>
        </a:p>
      </c:txPr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EF3CCB-B19E-43EF-AC33-CAC9B71AC193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44DC35-DEA5-4E2A-A2CF-DF769B545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H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85CCA-106A-4A6F-BC52-AB29FD98B457}" type="slidenum">
              <a:rPr lang="en-P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PH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6A3A-BDA8-4F77-A0BC-1DC8206ACC51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3E50-44FA-425A-9DF0-9A903C9E56F4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0695-7BCE-495E-B966-7B3D48ACB83E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E050-98E4-498B-9957-E597BD284933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F90E-7892-483A-ABFD-A76AE3B6ECBB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C77E-614A-4699-8992-0E4C1B550F2E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FAEB-38A2-4A02-8C1D-CAF8C25156DD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95B6-5858-424D-B0B2-1ABAD92E0AD6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06AC-B83C-4B3B-85B1-35AF39815EFB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DA52-A5AB-4EC9-8F71-A369D8C8478B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6B60-6D2B-4CDB-A78C-B414E6B10D9E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A774-4D09-422A-AC64-5F5C6D8C1DED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161C-D418-43F0-8512-F1BC385EA9D3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BF0E-52E9-4569-A441-E9CC13200901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2C66-121E-45A2-9C16-D9DDCBD9D198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3256-5731-46C5-8A75-F24BBB4CE1C8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F027-C2B5-42BF-BE5F-7CA04B6A32C0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11EC-8274-4A2B-8608-8DA0B10F33DC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3620-30BE-45B7-A16A-DC3DCF97B4AA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C03D-B385-4A0B-AF52-E6DCD27F45FC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E9E8-DD8A-4072-8A68-3C6C2FE9B4F5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BCBE-3A05-488D-A6BD-06C332AF23DF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3E0690-BCBF-4EC6-852C-271C1362000D}" type="datetimeFigureOut">
              <a:rPr lang="en-US"/>
              <a:pPr>
                <a:defRPr/>
              </a:pPr>
              <a:t>5/10/2011</a:t>
            </a:fld>
            <a:endParaRPr lang="en-P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6C70D-B583-48AC-AC85-9B4DB696BD1C}" type="slidenum">
              <a:rPr lang="en-PH"/>
              <a:pPr>
                <a:defRPr/>
              </a:pPr>
              <a:t>‹#›</a:t>
            </a:fld>
            <a:endParaRPr lang="en-PH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 descr="IMG_82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371600"/>
            <a:ext cx="891540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THINK BIG! STARTS SMALL</a:t>
            </a:r>
          </a:p>
          <a:p>
            <a:pPr algn="ctr">
              <a:defRPr/>
            </a:pPr>
            <a:r>
              <a:rPr lang="en-US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  <a:cs typeface="Times New Roman" pitchFamily="18" charset="0"/>
              </a:rPr>
              <a:t>AN ISLAND’S SOLUTION IN REDUCING RISK</a:t>
            </a:r>
          </a:p>
          <a:p>
            <a:pPr algn="ctr">
              <a:defRPr/>
            </a:pPr>
            <a:r>
              <a:rPr lang="en-US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  <a:cs typeface="Times New Roman" pitchFamily="18" charset="0"/>
              </a:rPr>
              <a:t>SANFRAN, CAMOTES, CEBU, PHILIPPINES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133600" y="47244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Bernard MT Condensed" pitchFamily="18" charset="0"/>
              </a:rPr>
              <a:t>BY:  VICE MAYOR  ALFREDO A. ARQUILLANO, JR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PH" sz="6200" smtClean="0">
                <a:solidFill>
                  <a:srgbClr val="E8FA3E"/>
                </a:solidFill>
              </a:rPr>
              <a:t>The </a:t>
            </a:r>
            <a:r>
              <a:rPr lang="en-PH" sz="6200" i="1" smtClean="0">
                <a:solidFill>
                  <a:srgbClr val="E8FA3E"/>
                </a:solidFill>
              </a:rPr>
              <a:t>Purok</a:t>
            </a:r>
            <a:r>
              <a:rPr lang="en-PH" sz="6200" smtClean="0">
                <a:solidFill>
                  <a:srgbClr val="E8FA3E"/>
                </a:solidFill>
              </a:rPr>
              <a:t> System</a:t>
            </a:r>
            <a:endParaRPr lang="en-GB" sz="6200" smtClean="0">
              <a:solidFill>
                <a:srgbClr val="E8FA3E"/>
              </a:solidFill>
            </a:endParaRPr>
          </a:p>
        </p:txBody>
      </p:sp>
      <p:sp>
        <p:nvSpPr>
          <p:cNvPr id="24578" name="Rectangle 7"/>
          <p:cNvSpPr>
            <a:spLocks noGrp="1"/>
          </p:cNvSpPr>
          <p:nvPr>
            <p:ph type="body" sz="half" idx="4294967295"/>
          </p:nvPr>
        </p:nvSpPr>
        <p:spPr>
          <a:xfrm>
            <a:off x="762000" y="2057400"/>
            <a:ext cx="7772400" cy="1143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PH" sz="4200" smtClean="0"/>
              <a:t>Resilience built by communities</a:t>
            </a:r>
            <a:endParaRPr lang="en-GB" sz="4200" smtClean="0"/>
          </a:p>
        </p:txBody>
      </p:sp>
      <p:pic>
        <p:nvPicPr>
          <p:cNvPr id="6147" name="Picture 3" descr="D:\DRR  Picture\compostela_4_13_11\P1010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124200"/>
            <a:ext cx="35814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D:\DRR  Picture\compostela_4_13_11\P10106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124200"/>
            <a:ext cx="35814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PH" smtClean="0">
                <a:solidFill>
                  <a:srgbClr val="FFFF00"/>
                </a:solidFill>
              </a:rPr>
              <a:t>Why a </a:t>
            </a:r>
            <a:r>
              <a:rPr lang="en-PH" i="1" smtClean="0">
                <a:solidFill>
                  <a:srgbClr val="FFFF00"/>
                </a:solidFill>
              </a:rPr>
              <a:t>Purok system</a:t>
            </a:r>
            <a:r>
              <a:rPr lang="en-PH" smtClean="0">
                <a:solidFill>
                  <a:srgbClr val="FFFF00"/>
                </a:solidFill>
              </a:rPr>
              <a:t>?</a:t>
            </a:r>
            <a:endParaRPr lang="en-GB" smtClean="0">
              <a:solidFill>
                <a:srgbClr val="FFFF00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5181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PH" sz="2400" smtClean="0">
                <a:latin typeface="Arial" charset="0"/>
                <a:cs typeface="Arial" charset="0"/>
              </a:rPr>
              <a:t>In the Philippines, the smallest governing unit is called a </a:t>
            </a:r>
            <a:r>
              <a:rPr lang="en-PH" sz="2400" i="1" smtClean="0">
                <a:latin typeface="Arial" charset="0"/>
                <a:cs typeface="Arial" charset="0"/>
              </a:rPr>
              <a:t>barangay </a:t>
            </a:r>
            <a:r>
              <a:rPr lang="en-PH" sz="2400" smtClean="0">
                <a:latin typeface="Arial" charset="0"/>
                <a:cs typeface="Arial" charset="0"/>
              </a:rPr>
              <a:t>(village)</a:t>
            </a:r>
            <a:r>
              <a:rPr lang="en-PH" sz="2400" i="1" smtClean="0">
                <a:latin typeface="Arial" charset="0"/>
                <a:cs typeface="Arial" charset="0"/>
              </a:rPr>
              <a:t>.</a:t>
            </a:r>
            <a:r>
              <a:rPr lang="en-PH" sz="2400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en-PH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PH" sz="2400" smtClean="0">
                <a:latin typeface="Arial" charset="0"/>
                <a:cs typeface="Arial" charset="0"/>
              </a:rPr>
              <a:t>Each </a:t>
            </a:r>
            <a:r>
              <a:rPr lang="en-PH" sz="2400" i="1" smtClean="0">
                <a:latin typeface="Arial" charset="0"/>
                <a:cs typeface="Arial" charset="0"/>
              </a:rPr>
              <a:t>barangay </a:t>
            </a:r>
            <a:r>
              <a:rPr lang="en-PH" sz="2400" smtClean="0">
                <a:latin typeface="Arial" charset="0"/>
                <a:cs typeface="Arial" charset="0"/>
              </a:rPr>
              <a:t>consists of several </a:t>
            </a:r>
            <a:r>
              <a:rPr lang="en-PH" sz="2400" i="1" smtClean="0">
                <a:latin typeface="Arial" charset="0"/>
                <a:cs typeface="Arial" charset="0"/>
              </a:rPr>
              <a:t>puroks </a:t>
            </a:r>
            <a:r>
              <a:rPr lang="en-PH" sz="2400" smtClean="0">
                <a:latin typeface="Arial" charset="0"/>
                <a:cs typeface="Arial" charset="0"/>
              </a:rPr>
              <a:t>or sub-villages.</a:t>
            </a:r>
          </a:p>
          <a:p>
            <a:pPr eaLnBrk="1" hangingPunct="1">
              <a:buFont typeface="Wingdings 2" pitchFamily="18" charset="2"/>
              <a:buNone/>
            </a:pPr>
            <a:endParaRPr lang="en-PH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PH" sz="2400" smtClean="0">
                <a:latin typeface="Arial" charset="0"/>
                <a:cs typeface="Arial" charset="0"/>
              </a:rPr>
              <a:t>The </a:t>
            </a:r>
            <a:r>
              <a:rPr lang="en-PH" sz="2400" i="1" smtClean="0">
                <a:latin typeface="Arial" charset="0"/>
                <a:cs typeface="Arial" charset="0"/>
              </a:rPr>
              <a:t>purok system</a:t>
            </a:r>
            <a:r>
              <a:rPr lang="en-PH" sz="2400" smtClean="0">
                <a:latin typeface="Arial" charset="0"/>
                <a:cs typeface="Arial" charset="0"/>
              </a:rPr>
              <a:t> builds an existing indigenous social organization for mobilizing local resources in creating local and practical solutions to address  community needs</a:t>
            </a:r>
            <a:endParaRPr lang="en-GB" sz="2400" smtClean="0">
              <a:latin typeface="Arial" charset="0"/>
              <a:cs typeface="Arial" charset="0"/>
            </a:endParaRPr>
          </a:p>
        </p:txBody>
      </p:sp>
      <p:pic>
        <p:nvPicPr>
          <p:cNvPr id="25603" name="Picture 3" descr="IMG_66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3606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4600" dirty="0" smtClean="0"/>
              <a:t>The </a:t>
            </a:r>
            <a:r>
              <a:rPr lang="en-PH" sz="4600" dirty="0" err="1" smtClean="0"/>
              <a:t>Purok</a:t>
            </a:r>
            <a:r>
              <a:rPr lang="en-PH" sz="4600" dirty="0" smtClean="0"/>
              <a:t> system: a unique innovation</a:t>
            </a:r>
            <a:endParaRPr lang="en-GB" sz="4600" dirty="0" smtClean="0"/>
          </a:p>
        </p:txBody>
      </p:sp>
      <p:sp>
        <p:nvSpPr>
          <p:cNvPr id="26626" name="Rectangle 3"/>
          <p:cNvSpPr>
            <a:spLocks noGrp="1"/>
          </p:cNvSpPr>
          <p:nvPr>
            <p:ph type="subTitle" idx="1"/>
          </p:nvPr>
        </p:nvSpPr>
        <p:spPr>
          <a:xfrm>
            <a:off x="3505200" y="2667000"/>
            <a:ext cx="4883150" cy="3886200"/>
          </a:xfrm>
        </p:spPr>
        <p:txBody>
          <a:bodyPr/>
          <a:lstStyle/>
          <a:p>
            <a:pPr marR="0" algn="just" eaLnBrk="1" hangingPunct="1">
              <a:lnSpc>
                <a:spcPct val="70000"/>
              </a:lnSpc>
            </a:pPr>
            <a:r>
              <a:rPr lang="en-PH" sz="2200" smtClean="0"/>
              <a:t>	A Purok System is a micro structure of the barangay unit bringing effective governance at the sub-village level, a one-of-a kind innovation seen only in San Francisco</a:t>
            </a:r>
          </a:p>
          <a:p>
            <a:pPr marR="0" algn="just" eaLnBrk="1" hangingPunct="1">
              <a:lnSpc>
                <a:spcPct val="70000"/>
              </a:lnSpc>
            </a:pPr>
            <a:endParaRPr lang="en-PH" sz="2200" smtClean="0"/>
          </a:p>
          <a:p>
            <a:pPr marR="0" algn="just" eaLnBrk="1" hangingPunct="1">
              <a:lnSpc>
                <a:spcPct val="70000"/>
              </a:lnSpc>
            </a:pPr>
            <a:r>
              <a:rPr lang="en-PH" sz="2200" smtClean="0"/>
              <a:t>	The Purok System showcases its Capital Build Up (CBU) program that empowers communities at the purok level by allowing local initiatives to flourish. </a:t>
            </a:r>
          </a:p>
          <a:p>
            <a:pPr marR="0" algn="just" eaLnBrk="1" hangingPunct="1">
              <a:lnSpc>
                <a:spcPct val="70000"/>
              </a:lnSpc>
            </a:pPr>
            <a:endParaRPr lang="en-PH" sz="2200" smtClean="0"/>
          </a:p>
          <a:p>
            <a:pPr marR="0" algn="just" eaLnBrk="1" hangingPunct="1">
              <a:lnSpc>
                <a:spcPct val="70000"/>
              </a:lnSpc>
            </a:pPr>
            <a:r>
              <a:rPr lang="en-PH" sz="2200" smtClean="0"/>
              <a:t>	The </a:t>
            </a:r>
            <a:r>
              <a:rPr lang="en-PH" sz="2200" i="1" smtClean="0"/>
              <a:t>Bayanihan</a:t>
            </a:r>
            <a:r>
              <a:rPr lang="en-PH" sz="2200" smtClean="0"/>
              <a:t> (community cooperation) is the backbone of the </a:t>
            </a:r>
            <a:r>
              <a:rPr lang="en-PH" sz="2200" i="1" smtClean="0"/>
              <a:t>purok system</a:t>
            </a:r>
            <a:endParaRPr lang="en-PH" sz="2200" smtClean="0"/>
          </a:p>
          <a:p>
            <a:pPr marR="0" algn="just" eaLnBrk="1" hangingPunct="1">
              <a:lnSpc>
                <a:spcPct val="70000"/>
              </a:lnSpc>
            </a:pPr>
            <a:endParaRPr lang="en-PH" sz="2200" smtClean="0"/>
          </a:p>
          <a:p>
            <a:pPr marR="0" algn="just" eaLnBrk="1" hangingPunct="1">
              <a:lnSpc>
                <a:spcPct val="70000"/>
              </a:lnSpc>
            </a:pPr>
            <a:endParaRPr lang="en-GB" sz="2200" smtClean="0"/>
          </a:p>
        </p:txBody>
      </p:sp>
      <p:pic>
        <p:nvPicPr>
          <p:cNvPr id="5" name="Picture 4" descr="rosal 0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14600"/>
            <a:ext cx="3276599" cy="3810000"/>
          </a:xfrm>
          <a:prstGeom prst="plaqu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PH" sz="4600" smtClean="0"/>
              <a:t>THE PUROK HALL: An Example</a:t>
            </a:r>
            <a:br>
              <a:rPr lang="en-PH" sz="4600" smtClean="0"/>
            </a:br>
            <a:endParaRPr lang="en-GB" sz="4600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343400" y="1447800"/>
            <a:ext cx="4267200" cy="3200400"/>
          </a:xfrm>
        </p:spPr>
        <p:txBody>
          <a:bodyPr>
            <a:normAutofit lnSpcReduction="10000"/>
          </a:bodyPr>
          <a:lstStyle/>
          <a:p>
            <a:pPr marR="0" algn="just" eaLnBrk="1" hangingPunct="1">
              <a:lnSpc>
                <a:spcPct val="80000"/>
              </a:lnSpc>
              <a:defRPr/>
            </a:pPr>
            <a:endParaRPr lang="en-PH" sz="2200" dirty="0" smtClean="0"/>
          </a:p>
          <a:p>
            <a:pPr marR="0" algn="l"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PH" sz="2200" dirty="0" smtClean="0"/>
              <a:t> built by the </a:t>
            </a:r>
            <a:r>
              <a:rPr lang="en-PH" sz="2200" i="1" dirty="0" err="1" smtClean="0"/>
              <a:t>Purokhanons</a:t>
            </a:r>
            <a:r>
              <a:rPr lang="en-PH" sz="2200" dirty="0" smtClean="0"/>
              <a:t> through the CBU program.</a:t>
            </a:r>
          </a:p>
          <a:p>
            <a:pPr marR="0" algn="l" eaLnBrk="1" hangingPunct="1">
              <a:lnSpc>
                <a:spcPct val="80000"/>
              </a:lnSpc>
              <a:defRPr/>
            </a:pPr>
            <a:endParaRPr lang="en-PH" sz="2200" dirty="0" smtClean="0"/>
          </a:p>
          <a:p>
            <a:pPr marR="0" algn="l"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PH" sz="2200" dirty="0" smtClean="0"/>
              <a:t>constructed through the </a:t>
            </a:r>
            <a:r>
              <a:rPr lang="en-PH" sz="2200" i="1" dirty="0" err="1" smtClean="0"/>
              <a:t>bayanihan</a:t>
            </a:r>
            <a:r>
              <a:rPr lang="en-PH" sz="2200" i="1" dirty="0" smtClean="0"/>
              <a:t> </a:t>
            </a:r>
            <a:r>
              <a:rPr lang="en-PH" sz="2200" dirty="0" smtClean="0"/>
              <a:t>spirit</a:t>
            </a:r>
          </a:p>
          <a:p>
            <a:pPr marR="0" algn="l" eaLnBrk="1" hangingPunct="1">
              <a:lnSpc>
                <a:spcPct val="80000"/>
              </a:lnSpc>
              <a:defRPr/>
            </a:pPr>
            <a:endParaRPr lang="en-PH" sz="2200" dirty="0" smtClean="0"/>
          </a:p>
          <a:p>
            <a:pPr marR="0" algn="l"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PH" sz="2200" i="1" dirty="0" smtClean="0"/>
              <a:t>For the maintenance, the </a:t>
            </a:r>
            <a:r>
              <a:rPr lang="en-PH" sz="2200" i="1" dirty="0" err="1" smtClean="0"/>
              <a:t>barangay</a:t>
            </a:r>
            <a:r>
              <a:rPr lang="en-PH" sz="2200" i="1" dirty="0" smtClean="0"/>
              <a:t> council counterpart P2,000 to the group to make sure that the </a:t>
            </a:r>
            <a:r>
              <a:rPr lang="en-PH" sz="2200" i="1" dirty="0" err="1" smtClean="0"/>
              <a:t>purok</a:t>
            </a:r>
            <a:r>
              <a:rPr lang="en-PH" sz="2200" i="1" dirty="0" smtClean="0"/>
              <a:t> hall will sustain</a:t>
            </a:r>
          </a:p>
          <a:p>
            <a:pPr marR="0" algn="l" eaLnBrk="1" hangingPunct="1">
              <a:lnSpc>
                <a:spcPct val="80000"/>
              </a:lnSpc>
              <a:defRPr/>
            </a:pPr>
            <a:endParaRPr lang="en-PH" sz="2200" dirty="0" smtClean="0"/>
          </a:p>
          <a:p>
            <a:pPr marR="0" algn="l" eaLnBrk="1" hangingPunct="1">
              <a:lnSpc>
                <a:spcPct val="80000"/>
              </a:lnSpc>
              <a:defRPr/>
            </a:pPr>
            <a:endParaRPr lang="en-PH" sz="1800" dirty="0" smtClean="0"/>
          </a:p>
        </p:txBody>
      </p:sp>
      <p:pic>
        <p:nvPicPr>
          <p:cNvPr id="1027" name="Picture 3" descr="E:\PC124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1474787"/>
            <a:ext cx="3657599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763000" cy="762000"/>
          </a:xfr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400" dirty="0" smtClean="0"/>
              <a:t>PUROK ORGANIZATIONAL STRUCTURE </a:t>
            </a:r>
            <a:endParaRPr lang="en-PH" sz="4400" dirty="0"/>
          </a:p>
        </p:txBody>
      </p:sp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3505200" y="4724400"/>
            <a:ext cx="11430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3333FF"/>
                </a:solidFill>
                <a:latin typeface="Constantia" pitchFamily="18" charset="0"/>
              </a:rPr>
              <a:t>PUROK</a:t>
            </a:r>
          </a:p>
          <a:p>
            <a:pPr algn="ctr"/>
            <a:r>
              <a:rPr lang="en-US" sz="1200">
                <a:solidFill>
                  <a:srgbClr val="3333FF"/>
                </a:solidFill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solidFill>
                <a:srgbClr val="3333FF"/>
              </a:solidFill>
              <a:latin typeface="Constantia" pitchFamily="18" charset="0"/>
            </a:endParaRPr>
          </a:p>
          <a:p>
            <a:pPr algn="ctr"/>
            <a:r>
              <a:rPr lang="en-US" sz="1000">
                <a:solidFill>
                  <a:srgbClr val="3333FF"/>
                </a:solidFill>
                <a:latin typeface="Constantia" pitchFamily="18" charset="0"/>
              </a:rPr>
              <a:t>COMMITTEE </a:t>
            </a:r>
          </a:p>
          <a:p>
            <a:pPr algn="ctr"/>
            <a:r>
              <a:rPr lang="en-US" sz="800">
                <a:solidFill>
                  <a:srgbClr val="3333FF"/>
                </a:solidFill>
                <a:latin typeface="Constantia" pitchFamily="18" charset="0"/>
              </a:rPr>
              <a:t>ON PEACE &amp; ORDER</a:t>
            </a:r>
            <a:r>
              <a:rPr lang="en-US" sz="1000">
                <a:solidFill>
                  <a:srgbClr val="3333FF"/>
                </a:solidFill>
                <a:latin typeface="Constantia" pitchFamily="18" charset="0"/>
              </a:rPr>
              <a:t>, </a:t>
            </a:r>
          </a:p>
          <a:p>
            <a:pPr algn="ctr"/>
            <a:r>
              <a:rPr lang="en-US" sz="1000">
                <a:solidFill>
                  <a:srgbClr val="3333FF"/>
                </a:solidFill>
                <a:latin typeface="Constantia" pitchFamily="18" charset="0"/>
              </a:rPr>
              <a:t>ENVIRONMENT,</a:t>
            </a:r>
          </a:p>
          <a:p>
            <a:pPr algn="ctr"/>
            <a:r>
              <a:rPr lang="en-US" sz="1000">
                <a:solidFill>
                  <a:srgbClr val="3333FF"/>
                </a:solidFill>
                <a:latin typeface="Constantia" pitchFamily="18" charset="0"/>
              </a:rPr>
              <a:t> DISASTER RISK </a:t>
            </a:r>
          </a:p>
          <a:p>
            <a:pPr algn="ctr"/>
            <a:r>
              <a:rPr lang="en-US" sz="1000">
                <a:solidFill>
                  <a:srgbClr val="3333FF"/>
                </a:solidFill>
                <a:latin typeface="Constantia" pitchFamily="18" charset="0"/>
              </a:rPr>
              <a:t>REDUCTION</a:t>
            </a: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5791200" y="4724400"/>
            <a:ext cx="11430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Constantia" pitchFamily="18" charset="0"/>
              </a:rPr>
              <a:t>PUROK</a:t>
            </a:r>
          </a:p>
          <a:p>
            <a:pPr algn="ctr"/>
            <a:r>
              <a:rPr lang="en-US" sz="1200"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COMMITTEE </a:t>
            </a:r>
          </a:p>
          <a:p>
            <a:pPr algn="ctr"/>
            <a:r>
              <a:rPr lang="en-US" sz="1200">
                <a:latin typeface="Constantia" pitchFamily="18" charset="0"/>
              </a:rPr>
              <a:t>ON</a:t>
            </a:r>
          </a:p>
          <a:p>
            <a:pPr algn="ctr"/>
            <a:r>
              <a:rPr lang="en-US" sz="900">
                <a:latin typeface="Constantia" pitchFamily="18" charset="0"/>
              </a:rPr>
              <a:t>INFRASTRUCTURE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4724400" y="4724400"/>
            <a:ext cx="9906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Constantia" pitchFamily="18" charset="0"/>
              </a:rPr>
              <a:t>PUROK </a:t>
            </a:r>
          </a:p>
          <a:p>
            <a:pPr algn="ctr"/>
            <a:r>
              <a:rPr lang="en-US" sz="1200"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COMMITTEE</a:t>
            </a:r>
          </a:p>
          <a:p>
            <a:pPr algn="ctr"/>
            <a:r>
              <a:rPr lang="en-US" sz="1200">
                <a:latin typeface="Constantia" pitchFamily="18" charset="0"/>
              </a:rPr>
              <a:t>ON</a:t>
            </a:r>
          </a:p>
          <a:p>
            <a:pPr algn="ctr"/>
            <a:r>
              <a:rPr lang="en-US" sz="1200">
                <a:latin typeface="Constantia" pitchFamily="18" charset="0"/>
              </a:rPr>
              <a:t>TOURISM &amp;</a:t>
            </a:r>
          </a:p>
          <a:p>
            <a:pPr algn="ctr"/>
            <a:r>
              <a:rPr lang="en-US" sz="1200">
                <a:latin typeface="Constantia" pitchFamily="18" charset="0"/>
              </a:rPr>
              <a:t>WOMEN/</a:t>
            </a:r>
          </a:p>
          <a:p>
            <a:pPr algn="ctr"/>
            <a:r>
              <a:rPr lang="en-US" sz="1200">
                <a:latin typeface="Constantia" pitchFamily="18" charset="0"/>
              </a:rPr>
              <a:t>CHILDREN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143000" y="4724400"/>
            <a:ext cx="11430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Constantia" pitchFamily="18" charset="0"/>
              </a:rPr>
              <a:t>PUROK </a:t>
            </a:r>
          </a:p>
          <a:p>
            <a:pPr algn="ctr"/>
            <a:r>
              <a:rPr lang="en-US" sz="1200"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COMMITTEE </a:t>
            </a:r>
          </a:p>
          <a:p>
            <a:pPr algn="ctr"/>
            <a:r>
              <a:rPr lang="en-US" sz="1200">
                <a:latin typeface="Constantia" pitchFamily="18" charset="0"/>
              </a:rPr>
              <a:t>ON</a:t>
            </a:r>
          </a:p>
          <a:p>
            <a:pPr algn="ctr"/>
            <a:r>
              <a:rPr lang="en-US" sz="1200">
                <a:latin typeface="Constantia" pitchFamily="18" charset="0"/>
              </a:rPr>
              <a:t>AGRICULTURE</a:t>
            </a:r>
          </a:p>
          <a:p>
            <a:pPr algn="ctr"/>
            <a:r>
              <a:rPr lang="en-US" sz="1200">
                <a:latin typeface="Constantia" pitchFamily="18" charset="0"/>
              </a:rPr>
              <a:t>&amp; LIVELIHOOD</a:t>
            </a: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8077200" y="4724400"/>
            <a:ext cx="10668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Constantia" pitchFamily="18" charset="0"/>
              </a:rPr>
              <a:t>PUROK </a:t>
            </a:r>
          </a:p>
          <a:p>
            <a:pPr algn="ctr"/>
            <a:r>
              <a:rPr lang="en-US" sz="1200"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COMMITTEE</a:t>
            </a:r>
          </a:p>
          <a:p>
            <a:pPr algn="ctr"/>
            <a:r>
              <a:rPr lang="en-US" sz="1200">
                <a:latin typeface="Constantia" pitchFamily="18" charset="0"/>
              </a:rPr>
              <a:t>ON</a:t>
            </a:r>
          </a:p>
          <a:p>
            <a:pPr algn="ctr"/>
            <a:r>
              <a:rPr lang="en-US" sz="1100">
                <a:latin typeface="Constantia" pitchFamily="18" charset="0"/>
              </a:rPr>
              <a:t>FINANCE,</a:t>
            </a:r>
          </a:p>
          <a:p>
            <a:pPr algn="ctr"/>
            <a:r>
              <a:rPr lang="en-US" sz="1100">
                <a:latin typeface="Constantia" pitchFamily="18" charset="0"/>
              </a:rPr>
              <a:t>BUDGET&amp; </a:t>
            </a:r>
          </a:p>
          <a:p>
            <a:pPr algn="ctr"/>
            <a:r>
              <a:rPr lang="en-US" sz="1000">
                <a:latin typeface="Constantia" pitchFamily="18" charset="0"/>
              </a:rPr>
              <a:t>APPROPRIATION</a:t>
            </a:r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7010400" y="4724400"/>
            <a:ext cx="9906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PUROK </a:t>
            </a:r>
          </a:p>
          <a:p>
            <a:pPr algn="ctr"/>
            <a:r>
              <a:rPr lang="en-US" sz="1200"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COMMITTEE</a:t>
            </a:r>
          </a:p>
          <a:p>
            <a:pPr algn="ctr"/>
            <a:r>
              <a:rPr lang="en-US" sz="1200">
                <a:latin typeface="Constantia" pitchFamily="18" charset="0"/>
              </a:rPr>
              <a:t>ON</a:t>
            </a:r>
          </a:p>
          <a:p>
            <a:pPr algn="ctr"/>
            <a:r>
              <a:rPr lang="en-US" sz="1200">
                <a:latin typeface="Constantia" pitchFamily="18" charset="0"/>
              </a:rPr>
              <a:t>YOUTH &amp;</a:t>
            </a:r>
          </a:p>
          <a:p>
            <a:pPr algn="ctr"/>
            <a:r>
              <a:rPr lang="en-US" sz="1200">
                <a:latin typeface="Constantia" pitchFamily="18" charset="0"/>
              </a:rPr>
              <a:t>SPORTS </a:t>
            </a:r>
          </a:p>
          <a:p>
            <a:pPr algn="ctr"/>
            <a:r>
              <a:rPr lang="en-US" sz="1200">
                <a:latin typeface="Constantia" pitchFamily="18" charset="0"/>
              </a:rPr>
              <a:t>DEV’T</a:t>
            </a:r>
          </a:p>
          <a:p>
            <a:pPr algn="ctr"/>
            <a:endParaRPr lang="en-US">
              <a:solidFill>
                <a:srgbClr val="3333FF"/>
              </a:solidFill>
              <a:latin typeface="Constantia" pitchFamily="18" charset="0"/>
            </a:endParaRPr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0" y="4724400"/>
            <a:ext cx="10668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Constantia" pitchFamily="18" charset="0"/>
              </a:rPr>
              <a:t>PUROK </a:t>
            </a:r>
          </a:p>
          <a:p>
            <a:pPr algn="ctr"/>
            <a:r>
              <a:rPr lang="en-US" sz="1200"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COMMITTEE </a:t>
            </a:r>
          </a:p>
          <a:p>
            <a:pPr algn="ctr"/>
            <a:r>
              <a:rPr lang="en-US" sz="1200">
                <a:latin typeface="Constantia" pitchFamily="18" charset="0"/>
              </a:rPr>
              <a:t>ON</a:t>
            </a:r>
          </a:p>
          <a:p>
            <a:pPr algn="ctr"/>
            <a:r>
              <a:rPr lang="en-US" sz="1200">
                <a:latin typeface="Constantia" pitchFamily="18" charset="0"/>
              </a:rPr>
              <a:t>HEALTH &amp;</a:t>
            </a:r>
          </a:p>
          <a:p>
            <a:pPr algn="ctr"/>
            <a:r>
              <a:rPr lang="en-US" sz="1200">
                <a:latin typeface="Constantia" pitchFamily="18" charset="0"/>
              </a:rPr>
              <a:t>NUTRITION</a:t>
            </a:r>
          </a:p>
        </p:txBody>
      </p: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2362200" y="4724400"/>
            <a:ext cx="10668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Constantia" pitchFamily="18" charset="0"/>
              </a:rPr>
              <a:t>PUROK </a:t>
            </a:r>
          </a:p>
          <a:p>
            <a:pPr algn="ctr"/>
            <a:r>
              <a:rPr lang="en-US" sz="1200">
                <a:latin typeface="Constantia" pitchFamily="18" charset="0"/>
              </a:rPr>
              <a:t>KAGAWAD</a:t>
            </a:r>
          </a:p>
          <a:p>
            <a:pPr algn="ctr"/>
            <a:endParaRPr lang="en-US" sz="1200">
              <a:latin typeface="Constantia" pitchFamily="18" charset="0"/>
            </a:endParaRPr>
          </a:p>
          <a:p>
            <a:pPr algn="ctr"/>
            <a:r>
              <a:rPr lang="en-US" sz="1200">
                <a:latin typeface="Constantia" pitchFamily="18" charset="0"/>
              </a:rPr>
              <a:t>COMMITTEE </a:t>
            </a:r>
          </a:p>
          <a:p>
            <a:pPr algn="ctr"/>
            <a:r>
              <a:rPr lang="en-US" sz="1200">
                <a:latin typeface="Constantia" pitchFamily="18" charset="0"/>
              </a:rPr>
              <a:t>ON</a:t>
            </a:r>
          </a:p>
          <a:p>
            <a:pPr algn="ctr"/>
            <a:r>
              <a:rPr lang="en-US" sz="1200">
                <a:latin typeface="Constantia" pitchFamily="18" charset="0"/>
              </a:rPr>
              <a:t>EDUC. &amp;</a:t>
            </a:r>
          </a:p>
          <a:p>
            <a:pPr algn="ctr"/>
            <a:r>
              <a:rPr lang="en-US" sz="1200">
                <a:latin typeface="Constantia" pitchFamily="18" charset="0"/>
              </a:rPr>
              <a:t>SOLID WASTE</a:t>
            </a:r>
          </a:p>
          <a:p>
            <a:pPr algn="ctr"/>
            <a:r>
              <a:rPr lang="en-US" sz="1200">
                <a:latin typeface="Constantia" pitchFamily="18" charset="0"/>
              </a:rPr>
              <a:t>MNGT.</a:t>
            </a:r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4572000" y="2438400"/>
            <a:ext cx="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 flipH="1">
            <a:off x="4572000" y="3429000"/>
            <a:ext cx="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7"/>
          <p:cNvSpPr>
            <a:spLocks noChangeShapeType="1"/>
          </p:cNvSpPr>
          <p:nvPr/>
        </p:nvSpPr>
        <p:spPr bwMode="auto">
          <a:xfrm flipV="1">
            <a:off x="457200" y="4572000"/>
            <a:ext cx="8229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8"/>
          <p:cNvSpPr>
            <a:spLocks noChangeShapeType="1"/>
          </p:cNvSpPr>
          <p:nvPr/>
        </p:nvSpPr>
        <p:spPr bwMode="auto">
          <a:xfrm>
            <a:off x="4572000" y="44196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9"/>
          <p:cNvSpPr>
            <a:spLocks noChangeShapeType="1"/>
          </p:cNvSpPr>
          <p:nvPr/>
        </p:nvSpPr>
        <p:spPr bwMode="auto">
          <a:xfrm flipH="1">
            <a:off x="4572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20"/>
          <p:cNvSpPr>
            <a:spLocks noChangeShapeType="1"/>
          </p:cNvSpPr>
          <p:nvPr/>
        </p:nvSpPr>
        <p:spPr bwMode="auto">
          <a:xfrm flipH="1">
            <a:off x="16002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21"/>
          <p:cNvSpPr>
            <a:spLocks noChangeShapeType="1"/>
          </p:cNvSpPr>
          <p:nvPr/>
        </p:nvSpPr>
        <p:spPr bwMode="auto">
          <a:xfrm flipH="1">
            <a:off x="28194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22"/>
          <p:cNvSpPr>
            <a:spLocks noChangeShapeType="1"/>
          </p:cNvSpPr>
          <p:nvPr/>
        </p:nvSpPr>
        <p:spPr bwMode="auto">
          <a:xfrm flipH="1">
            <a:off x="39624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3"/>
          <p:cNvSpPr>
            <a:spLocks noChangeShapeType="1"/>
          </p:cNvSpPr>
          <p:nvPr/>
        </p:nvSpPr>
        <p:spPr bwMode="auto">
          <a:xfrm flipH="1">
            <a:off x="51816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24"/>
          <p:cNvSpPr>
            <a:spLocks noChangeShapeType="1"/>
          </p:cNvSpPr>
          <p:nvPr/>
        </p:nvSpPr>
        <p:spPr bwMode="auto">
          <a:xfrm flipH="1">
            <a:off x="64008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5"/>
          <p:cNvSpPr>
            <a:spLocks noChangeShapeType="1"/>
          </p:cNvSpPr>
          <p:nvPr/>
        </p:nvSpPr>
        <p:spPr bwMode="auto">
          <a:xfrm flipH="1">
            <a:off x="75438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 flipH="1">
            <a:off x="8686800" y="45720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Rectangle 4"/>
          <p:cNvSpPr>
            <a:spLocks noChangeArrowheads="1"/>
          </p:cNvSpPr>
          <p:nvPr/>
        </p:nvSpPr>
        <p:spPr bwMode="auto">
          <a:xfrm>
            <a:off x="3352800" y="1676400"/>
            <a:ext cx="23622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onstantia" pitchFamily="18" charset="0"/>
              </a:rPr>
              <a:t>NAME OF BARANGAY</a:t>
            </a:r>
          </a:p>
          <a:p>
            <a:pPr algn="ctr"/>
            <a:r>
              <a:rPr lang="en-US" sz="1600">
                <a:latin typeface="Constantia" pitchFamily="18" charset="0"/>
              </a:rPr>
              <a:t>BARANGAY CAPTAIN</a:t>
            </a:r>
          </a:p>
          <a:p>
            <a:pPr algn="ctr"/>
            <a:r>
              <a:rPr lang="en-US" sz="1600">
                <a:latin typeface="Constantia" pitchFamily="18" charset="0"/>
              </a:rPr>
              <a:t>BARANGAY HALL</a:t>
            </a:r>
          </a:p>
        </p:txBody>
      </p:sp>
      <p:sp>
        <p:nvSpPr>
          <p:cNvPr id="28695" name="Rectangle 5"/>
          <p:cNvSpPr>
            <a:spLocks noChangeArrowheads="1"/>
          </p:cNvSpPr>
          <p:nvPr/>
        </p:nvSpPr>
        <p:spPr bwMode="auto">
          <a:xfrm>
            <a:off x="3352800" y="2667000"/>
            <a:ext cx="23622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onstantia" pitchFamily="18" charset="0"/>
              </a:rPr>
              <a:t>NAME OF SITIO</a:t>
            </a:r>
          </a:p>
          <a:p>
            <a:pPr algn="ctr"/>
            <a:r>
              <a:rPr lang="en-US" sz="1600">
                <a:latin typeface="Constantia" pitchFamily="18" charset="0"/>
              </a:rPr>
              <a:t>BARANGAY KAGAWAD</a:t>
            </a:r>
          </a:p>
          <a:p>
            <a:pPr algn="ctr"/>
            <a:r>
              <a:rPr lang="en-US" sz="1600">
                <a:latin typeface="Constantia" pitchFamily="18" charset="0"/>
              </a:rPr>
              <a:t>PUROK HALL</a:t>
            </a:r>
          </a:p>
        </p:txBody>
      </p:sp>
      <p:sp>
        <p:nvSpPr>
          <p:cNvPr id="28696" name="Rectangle 6"/>
          <p:cNvSpPr>
            <a:spLocks noChangeArrowheads="1"/>
          </p:cNvSpPr>
          <p:nvPr/>
        </p:nvSpPr>
        <p:spPr bwMode="auto">
          <a:xfrm>
            <a:off x="3352800" y="3657600"/>
            <a:ext cx="23622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en-US" sz="1600">
                <a:latin typeface="Constantia" pitchFamily="18" charset="0"/>
              </a:rPr>
              <a:t>NAME OF PUROK</a:t>
            </a:r>
          </a:p>
          <a:p>
            <a:pPr algn="ctr"/>
            <a:r>
              <a:rPr lang="en-US" sz="1600">
                <a:latin typeface="Constantia" pitchFamily="18" charset="0"/>
              </a:rPr>
              <a:t>PUROK PRESIDENT</a:t>
            </a:r>
          </a:p>
          <a:p>
            <a:pPr algn="ctr"/>
            <a:r>
              <a:rPr lang="en-US" sz="1600">
                <a:latin typeface="Constantia" pitchFamily="18" charset="0"/>
              </a:rPr>
              <a:t>SET OF OFFICERS</a:t>
            </a:r>
          </a:p>
          <a:p>
            <a:pPr algn="ctr"/>
            <a:endParaRPr lang="en-US" sz="1600">
              <a:solidFill>
                <a:srgbClr val="3333FF"/>
              </a:solidFill>
              <a:latin typeface="Constantia" pitchFamily="18" charset="0"/>
            </a:endParaRPr>
          </a:p>
        </p:txBody>
      </p:sp>
      <p:pic>
        <p:nvPicPr>
          <p:cNvPr id="3075" name="Picture 3" descr="E:\PC1242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71" y="1676270"/>
            <a:ext cx="3249529" cy="2438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E:\PC1242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827374"/>
            <a:ext cx="3200400" cy="2401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610600" cy="1600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dirty="0" smtClean="0"/>
              <a:t> </a:t>
            </a:r>
            <a:r>
              <a:rPr lang="en-PH" sz="80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PH" sz="20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“</a:t>
            </a:r>
            <a:r>
              <a:rPr lang="en-PH" sz="31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Agency FB" pitchFamily="34" charset="0"/>
              </a:rPr>
              <a:t>PUROK SYSTEM”  -</a:t>
            </a:r>
            <a:r>
              <a:rPr lang="en-PH" sz="3100" i="1" u="sng" dirty="0" smtClean="0">
                <a:solidFill>
                  <a:srgbClr val="FF0000"/>
                </a:solidFill>
                <a:latin typeface="Agency FB" pitchFamily="34" charset="0"/>
              </a:rPr>
              <a:t>system to guide the community to work together to attain their basic needs</a:t>
            </a:r>
            <a:r>
              <a:rPr lang="en-PH" sz="3100" i="1" dirty="0" smtClean="0">
                <a:solidFill>
                  <a:srgbClr val="FF0000"/>
                </a:solidFill>
                <a:latin typeface="Agency FB" pitchFamily="34" charset="0"/>
              </a:rPr>
              <a:t> and </a:t>
            </a:r>
            <a:r>
              <a:rPr lang="en-PH" sz="3100" i="1" u="sng" dirty="0" smtClean="0">
                <a:solidFill>
                  <a:srgbClr val="FF0000"/>
                </a:solidFill>
                <a:latin typeface="Agency FB" pitchFamily="34" charset="0"/>
              </a:rPr>
              <a:t>system </a:t>
            </a:r>
            <a:r>
              <a:rPr lang="en-PH" sz="3100" i="1" dirty="0" smtClean="0">
                <a:solidFill>
                  <a:srgbClr val="FF0000"/>
                </a:solidFill>
                <a:latin typeface="Agency FB" pitchFamily="34" charset="0"/>
              </a:rPr>
              <a:t>that</a:t>
            </a:r>
            <a:r>
              <a:rPr lang="en-PH" sz="3100" i="1" u="sng" dirty="0" smtClean="0">
                <a:solidFill>
                  <a:srgbClr val="FF0000"/>
                </a:solidFill>
                <a:latin typeface="Agency FB" pitchFamily="34" charset="0"/>
              </a:rPr>
              <a:t> helps the town in carrying out its risk reduction program such as the following</a:t>
            </a:r>
            <a:r>
              <a:rPr lang="en-PH" sz="3100" dirty="0" smtClean="0">
                <a:solidFill>
                  <a:srgbClr val="FF0000"/>
                </a:solidFill>
                <a:latin typeface="Agency FB" pitchFamily="34" charset="0"/>
              </a:rPr>
              <a:t> :</a:t>
            </a:r>
            <a:endParaRPr lang="en-GB" sz="3100" dirty="0" smtClean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229600" cy="3000375"/>
          </a:xfrm>
        </p:spPr>
        <p:txBody>
          <a:bodyPr/>
          <a:lstStyle/>
          <a:p>
            <a:pPr marR="0" algn="ctr"/>
            <a:r>
              <a:rPr lang="en-PH" sz="2200" smtClean="0"/>
              <a:t>DRRM activities at the purok level</a:t>
            </a:r>
          </a:p>
          <a:p>
            <a:pPr marR="0" algn="ctr" eaLnBrk="1" hangingPunct="1"/>
            <a:r>
              <a:rPr lang="en-PH" sz="2200" smtClean="0"/>
              <a:t>Purok-level MRF</a:t>
            </a:r>
          </a:p>
          <a:p>
            <a:pPr marR="0" algn="ctr" eaLnBrk="1" hangingPunct="1"/>
            <a:r>
              <a:rPr lang="en-PH" sz="2200" smtClean="0"/>
              <a:t>Barangay Information system, purok-based hazard and risk maps</a:t>
            </a:r>
          </a:p>
          <a:p>
            <a:pPr marR="0" algn="ctr" eaLnBrk="1" hangingPunct="1"/>
            <a:r>
              <a:rPr lang="en-PH" sz="2200" smtClean="0"/>
              <a:t>Early warning system</a:t>
            </a:r>
          </a:p>
          <a:p>
            <a:pPr marR="0" algn="ctr" eaLnBrk="1" hangingPunct="1"/>
            <a:r>
              <a:rPr lang="en-PH" sz="2200" smtClean="0"/>
              <a:t>Tree planting and growing, watershed rehabilitation</a:t>
            </a:r>
          </a:p>
          <a:p>
            <a:pPr marR="0" algn="ctr" eaLnBrk="1" hangingPunct="1"/>
            <a:r>
              <a:rPr lang="en-PH" sz="2200" smtClean="0"/>
              <a:t>Mangrove reforestation</a:t>
            </a:r>
          </a:p>
          <a:p>
            <a:pPr marR="0" algn="ctr" eaLnBrk="1" hangingPunct="1"/>
            <a:r>
              <a:rPr lang="en-PH" sz="2200" smtClean="0"/>
              <a:t>Disaster drills</a:t>
            </a:r>
          </a:p>
          <a:p>
            <a:pPr marR="0" algn="ctr" eaLnBrk="1" hangingPunct="1"/>
            <a:endParaRPr lang="en-PH" sz="2200" smtClean="0"/>
          </a:p>
        </p:txBody>
      </p:sp>
      <p:pic>
        <p:nvPicPr>
          <p:cNvPr id="29699" name="Picture 2" descr="D:\DRR  Picture\Sandra's Photo\DSC04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D:\DRR  Picture\Sandra's Photo\DSC04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8006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D:\DRR  Picture\Sandra's Photo\DSC048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478155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D:\DRR  Picture\Sandra's Photo\DSC048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800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05384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6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Involving Youth Leaders in DRR</a:t>
            </a:r>
          </a:p>
        </p:txBody>
      </p:sp>
      <p:pic>
        <p:nvPicPr>
          <p:cNvPr id="9" name="Content Placeholder 3" descr="DSC003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38200" y="2133600"/>
            <a:ext cx="220980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DSC000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00800" y="4343400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DSC001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44196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DSC003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00800" y="2114550"/>
            <a:ext cx="226060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DSC003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05200" y="2133600"/>
            <a:ext cx="2489200" cy="1866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 descr="leadership training 04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00400" y="4267200"/>
            <a:ext cx="2844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PH" sz="4400" smtClean="0">
                <a:solidFill>
                  <a:srgbClr val="E8FA3E"/>
                </a:solidFill>
              </a:rPr>
              <a:t>Revitalizing Camotes Island Emergency Respose Team (CiERT)</a:t>
            </a:r>
            <a:endParaRPr lang="en-GB" sz="4400" smtClean="0">
              <a:solidFill>
                <a:srgbClr val="E8FA3E"/>
              </a:solidFill>
            </a:endParaRPr>
          </a:p>
        </p:txBody>
      </p:sp>
      <p:pic>
        <p:nvPicPr>
          <p:cNvPr id="5" name="Picture 4" descr="100_61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27" y="1887014"/>
            <a:ext cx="3884780" cy="2913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NEO\Documents\ronah bohol\San Fran Act\IMG_000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24400" y="2057400"/>
            <a:ext cx="4013189" cy="3009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5105400" y="52578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/>
              <a:t>The CiERT Group assisted Saint Bernard through donations of sleeping mats  for the evacuees</a:t>
            </a:r>
            <a:r>
              <a:rPr lang="en-US" i="1"/>
              <a:t>.</a:t>
            </a: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457200" y="48768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/>
              <a:t>CiERT during Municipal Typhoon Drill 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181350"/>
          </a:xfrm>
        </p:spPr>
        <p:txBody>
          <a:bodyPr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Bernard MT Condensed" pitchFamily="18" charset="0"/>
              </a:rPr>
              <a:t>COMMUNITY BASED DISASTER RISK REDUCTION &amp; MANAGEMENT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          (</a:t>
            </a:r>
            <a:r>
              <a:rPr lang="en-US" i="1" smtClean="0"/>
              <a:t>Essential No. 2, 3, 4, 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PH" sz="4400" smtClean="0">
                <a:solidFill>
                  <a:srgbClr val="E8FA3E"/>
                </a:solidFill>
              </a:rPr>
              <a:t>Creation of the Local Disaster Risk Reduction &amp; Management Office</a:t>
            </a:r>
            <a:endParaRPr lang="en-GB" sz="4400" smtClean="0">
              <a:solidFill>
                <a:srgbClr val="E8FA3E"/>
              </a:solidFill>
            </a:endParaRPr>
          </a:p>
        </p:txBody>
      </p:sp>
      <p:grpSp>
        <p:nvGrpSpPr>
          <p:cNvPr id="33794" name="Group 15"/>
          <p:cNvGrpSpPr>
            <a:grpSpLocks/>
          </p:cNvGrpSpPr>
          <p:nvPr/>
        </p:nvGrpSpPr>
        <p:grpSpPr bwMode="auto">
          <a:xfrm>
            <a:off x="762000" y="1447800"/>
            <a:ext cx="7467600" cy="5181600"/>
            <a:chOff x="457200" y="115481"/>
            <a:chExt cx="8305800" cy="6456467"/>
          </a:xfrm>
        </p:grpSpPr>
        <p:sp>
          <p:nvSpPr>
            <p:cNvPr id="33795" name="TextBox 5"/>
            <p:cNvSpPr txBox="1">
              <a:spLocks noChangeArrowheads="1"/>
            </p:cNvSpPr>
            <p:nvPr/>
          </p:nvSpPr>
          <p:spPr bwMode="auto">
            <a:xfrm>
              <a:off x="3048000" y="2204338"/>
              <a:ext cx="3352800" cy="11505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PH">
                  <a:latin typeface="Constantia" pitchFamily="18" charset="0"/>
                </a:rPr>
                <a:t>Local Disaster Risk Reduction Management Officer</a:t>
              </a:r>
            </a:p>
          </p:txBody>
        </p:sp>
        <p:sp>
          <p:nvSpPr>
            <p:cNvPr id="33796" name="TextBox 6"/>
            <p:cNvSpPr txBox="1">
              <a:spLocks noChangeArrowheads="1"/>
            </p:cNvSpPr>
            <p:nvPr/>
          </p:nvSpPr>
          <p:spPr bwMode="auto">
            <a:xfrm>
              <a:off x="609600" y="3628559"/>
              <a:ext cx="2819400" cy="80535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PH">
                  <a:latin typeface="Constantia" pitchFamily="18" charset="0"/>
                </a:rPr>
                <a:t>Administration &amp; Training</a:t>
              </a:r>
            </a:p>
          </p:txBody>
        </p:sp>
        <p:sp>
          <p:nvSpPr>
            <p:cNvPr id="33797" name="TextBox 7"/>
            <p:cNvSpPr txBox="1">
              <a:spLocks noChangeArrowheads="1"/>
            </p:cNvSpPr>
            <p:nvPr/>
          </p:nvSpPr>
          <p:spPr bwMode="auto">
            <a:xfrm>
              <a:off x="457200" y="6202061"/>
              <a:ext cx="3124200" cy="3698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PH">
                  <a:latin typeface="Constantia" pitchFamily="18" charset="0"/>
                </a:rPr>
                <a:t>Research &amp; Planning</a:t>
              </a:r>
            </a:p>
          </p:txBody>
        </p:sp>
        <p:sp>
          <p:nvSpPr>
            <p:cNvPr id="33798" name="TextBox 8"/>
            <p:cNvSpPr txBox="1">
              <a:spLocks noChangeArrowheads="1"/>
            </p:cNvSpPr>
            <p:nvPr/>
          </p:nvSpPr>
          <p:spPr bwMode="auto">
            <a:xfrm>
              <a:off x="6172200" y="5192713"/>
              <a:ext cx="2590800" cy="80954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PH">
                  <a:latin typeface="Constantia" pitchFamily="18" charset="0"/>
                </a:rPr>
                <a:t>Operations &amp; Warning</a:t>
              </a:r>
            </a:p>
          </p:txBody>
        </p:sp>
        <p:cxnSp>
          <p:nvCxnSpPr>
            <p:cNvPr id="8" name="Straight Connector 7"/>
            <p:cNvCxnSpPr>
              <a:stCxn id="33795" idx="2"/>
            </p:cNvCxnSpPr>
            <p:nvPr/>
          </p:nvCxnSpPr>
          <p:spPr>
            <a:xfrm rot="5400000">
              <a:off x="3149153" y="4901283"/>
              <a:ext cx="3121417" cy="300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33796" idx="3"/>
            </p:cNvCxnSpPr>
            <p:nvPr/>
          </p:nvCxnSpPr>
          <p:spPr>
            <a:xfrm rot="10800000" flipV="1">
              <a:off x="3428855" y="4008351"/>
              <a:ext cx="1265998" cy="23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33797" idx="3"/>
            </p:cNvCxnSpPr>
            <p:nvPr/>
          </p:nvCxnSpPr>
          <p:spPr>
            <a:xfrm rot="10800000">
              <a:off x="3580704" y="6387987"/>
              <a:ext cx="1144166" cy="31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33798" idx="1"/>
            </p:cNvCxnSpPr>
            <p:nvPr/>
          </p:nvCxnSpPr>
          <p:spPr>
            <a:xfrm flipV="1">
              <a:off x="4694853" y="5596753"/>
              <a:ext cx="1477882" cy="257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3" descr="D:\DRR  Picture\sasakawa pic1\IMG_290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76600" y="115481"/>
              <a:ext cx="2819400" cy="2114719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4" descr="D:\DRR  Picture\ldrrmo staff\100_759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3400" y="1919494"/>
              <a:ext cx="1960562" cy="1633554"/>
            </a:xfrm>
            <a:prstGeom prst="ellipse">
              <a:avLst/>
            </a:prstGeom>
            <a:ln w="63500" cap="rnd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5" descr="D:\DRR  Picture\ldrrmo staff\100_759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9600" y="4580175"/>
              <a:ext cx="1981200" cy="1611981"/>
            </a:xfrm>
            <a:prstGeom prst="ellipse">
              <a:avLst/>
            </a:prstGeom>
            <a:ln w="63500" cap="rnd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6" descr="D:\DRR  Picture\ldrrmo staff\100_7587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00800" y="3505200"/>
              <a:ext cx="2114449" cy="1676400"/>
            </a:xfrm>
            <a:prstGeom prst="ellipse">
              <a:avLst/>
            </a:prstGeom>
            <a:ln w="63500" cap="rnd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152400"/>
            <a:ext cx="8991600" cy="6096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BRIEF PROFILE OF OUR MUNICIPALITY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</a:rPr>
              <a:t>3</a:t>
            </a:r>
            <a:r>
              <a:rPr lang="en-US" sz="2000" b="1" baseline="30000">
                <a:solidFill>
                  <a:srgbClr val="FFFF00"/>
                </a:solidFill>
              </a:rPr>
              <a:t>rd</a:t>
            </a:r>
            <a:r>
              <a:rPr lang="en-US" sz="2000" b="1">
                <a:solidFill>
                  <a:srgbClr val="FFFF00"/>
                </a:solidFill>
              </a:rPr>
              <a:t> Class Municipality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LAND AREA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10, 597 hectares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NO. OF BARANGAY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15 – fully energized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 with 120 functional Puroks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POPULATION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44, 588 – 2007 Census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AREA OF LAKE DANAO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649 hectares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VAST WHITE SAND BEACHES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LIVELIHOOD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Farming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Fishing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>
                <a:solidFill>
                  <a:srgbClr val="FFFF00"/>
                </a:solidFill>
              </a:rPr>
              <a:t> Cottage Industries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sz="2000" b="1">
                <a:solidFill>
                  <a:srgbClr val="FFFF00"/>
                </a:solidFill>
              </a:rPr>
              <a:t> Soli – Soli Weaving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sz="2000" b="1">
                <a:solidFill>
                  <a:srgbClr val="FFFF00"/>
                </a:solidFill>
              </a:rPr>
              <a:t> Bamboo Strips Weaving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endParaRPr lang="en-US" sz="2000">
              <a:solidFill>
                <a:srgbClr val="FFFF00"/>
              </a:solidFill>
              <a:latin typeface="Constantia" pitchFamily="18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2000">
              <a:solidFill>
                <a:srgbClr val="3333FF"/>
              </a:solidFill>
              <a:latin typeface="Constantia" pitchFamily="18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en-US" sz="2400">
              <a:solidFill>
                <a:srgbClr val="3333FF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endParaRPr lang="en-US" sz="280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6" name="Picture 8" descr="Camotes%20map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113" y="1143000"/>
            <a:ext cx="42814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 rot="2671933">
            <a:off x="3886200" y="2846388"/>
            <a:ext cx="1066800" cy="582612"/>
          </a:xfrm>
          <a:prstGeom prst="rightArrow">
            <a:avLst>
              <a:gd name="adj1" fmla="val 50000"/>
              <a:gd name="adj2" fmla="val 457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648200" y="3429000"/>
            <a:ext cx="1676400" cy="2057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PH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PH" sz="2000">
              <a:latin typeface="Constantia" pitchFamily="18" charset="0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708400" y="685800"/>
            <a:ext cx="1871663" cy="7985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solidFill>
                  <a:srgbClr val="FF0000"/>
                </a:solidFill>
                <a:latin typeface="Constantia" pitchFamily="18" charset="0"/>
              </a:rPr>
              <a:t>MDRRMC (Chairperson: Municipal Mayor) </a:t>
            </a:r>
            <a:endParaRPr lang="en-US" sz="1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708400" y="1963738"/>
            <a:ext cx="1941513" cy="8001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solidFill>
                  <a:srgbClr val="FF0000"/>
                </a:solidFill>
                <a:latin typeface="Constantia" pitchFamily="18" charset="0"/>
              </a:rPr>
              <a:t>DRRM Officer</a:t>
            </a:r>
            <a:endParaRPr lang="en-US" sz="1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1190625" y="2554288"/>
            <a:ext cx="2009775" cy="79851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solidFill>
                  <a:srgbClr val="FF0000"/>
                </a:solidFill>
                <a:latin typeface="Constantia" pitchFamily="18" charset="0"/>
              </a:rPr>
              <a:t>Administrative and Training</a:t>
            </a:r>
            <a:endParaRPr lang="en-US" sz="1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5595938" y="3087688"/>
            <a:ext cx="1871662" cy="798512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solidFill>
                  <a:srgbClr val="FF0000"/>
                </a:solidFill>
                <a:latin typeface="Constantia" pitchFamily="18" charset="0"/>
              </a:rPr>
              <a:t>Operation and warning</a:t>
            </a:r>
            <a:endParaRPr lang="en-US" sz="1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152400" y="4940300"/>
            <a:ext cx="1066800" cy="7731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latin typeface="Constantia" pitchFamily="18" charset="0"/>
              </a:rPr>
              <a:t>Early Warning Service  </a:t>
            </a:r>
            <a:endParaRPr lang="en-US" sz="1400">
              <a:latin typeface="Constantia" pitchFamily="18" charset="0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2895600" y="4940300"/>
            <a:ext cx="1371600" cy="77311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PH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Rescue and Evacuation  Service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4343400" y="4940300"/>
            <a:ext cx="1400175" cy="773113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300" b="1">
                <a:latin typeface="Constantia" pitchFamily="18" charset="0"/>
              </a:rPr>
              <a:t>Relief and Rehabilitation Service  </a:t>
            </a:r>
            <a:endParaRPr lang="en-US" sz="1300">
              <a:latin typeface="Constantia" pitchFamily="18" charset="0"/>
            </a:endParaRP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7239000" y="4940300"/>
            <a:ext cx="1752600" cy="79851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solidFill>
                  <a:srgbClr val="FFFFFF"/>
                </a:solidFill>
                <a:latin typeface="Constantia" pitchFamily="18" charset="0"/>
              </a:rPr>
              <a:t>Camp Management Service </a:t>
            </a:r>
            <a:endParaRPr lang="en-US" sz="1400">
              <a:latin typeface="Constantia" pitchFamily="18" charset="0"/>
            </a:endParaRPr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4610100" y="1484313"/>
            <a:ext cx="0" cy="479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 flipV="1">
            <a:off x="762000" y="4419600"/>
            <a:ext cx="723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 flipV="1">
            <a:off x="3657600" y="3505200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Text Box 21"/>
          <p:cNvSpPr txBox="1">
            <a:spLocks noChangeArrowheads="1"/>
          </p:cNvSpPr>
          <p:nvPr/>
        </p:nvSpPr>
        <p:spPr bwMode="auto">
          <a:xfrm>
            <a:off x="152400" y="304800"/>
            <a:ext cx="31242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2000" b="1">
                <a:solidFill>
                  <a:srgbClr val="FF0000"/>
                </a:solidFill>
                <a:latin typeface="Calibri" pitchFamily="34" charset="0"/>
              </a:rPr>
              <a:t>Municipal Disaster Risk Reduction and Management Council structure</a:t>
            </a:r>
            <a:endParaRPr lang="en-US" sz="32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4830" name="Text Box 7"/>
          <p:cNvSpPr txBox="1">
            <a:spLocks noChangeArrowheads="1"/>
          </p:cNvSpPr>
          <p:nvPr/>
        </p:nvSpPr>
        <p:spPr bwMode="auto">
          <a:xfrm>
            <a:off x="1219200" y="3505200"/>
            <a:ext cx="2009775" cy="79851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solidFill>
                  <a:srgbClr val="FF0000"/>
                </a:solidFill>
                <a:latin typeface="Constantia" pitchFamily="18" charset="0"/>
              </a:rPr>
              <a:t>Research and Planning</a:t>
            </a:r>
            <a:endParaRPr lang="en-US" sz="1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4831" name="Text Box 11"/>
          <p:cNvSpPr txBox="1">
            <a:spLocks noChangeArrowheads="1"/>
          </p:cNvSpPr>
          <p:nvPr/>
        </p:nvSpPr>
        <p:spPr bwMode="auto">
          <a:xfrm>
            <a:off x="5791200" y="4953000"/>
            <a:ext cx="1247775" cy="762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latin typeface="Constantia" pitchFamily="18" charset="0"/>
              </a:rPr>
              <a:t>Medical and Health Service </a:t>
            </a:r>
            <a:endParaRPr lang="en-US" sz="1400">
              <a:latin typeface="Constantia" pitchFamily="18" charset="0"/>
            </a:endParaRPr>
          </a:p>
        </p:txBody>
      </p:sp>
      <p:sp>
        <p:nvSpPr>
          <p:cNvPr id="34832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1524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300" b="1">
                <a:latin typeface="Constantia" pitchFamily="18" charset="0"/>
              </a:rPr>
              <a:t>Damage Assessment and Needs Analysis   </a:t>
            </a:r>
            <a:endParaRPr lang="en-US" sz="1300">
              <a:latin typeface="Constantia" pitchFamily="18" charset="0"/>
            </a:endParaRPr>
          </a:p>
        </p:txBody>
      </p:sp>
      <p:sp>
        <p:nvSpPr>
          <p:cNvPr id="34833" name="Line 13"/>
          <p:cNvSpPr>
            <a:spLocks noChangeShapeType="1"/>
          </p:cNvSpPr>
          <p:nvPr/>
        </p:nvSpPr>
        <p:spPr bwMode="auto">
          <a:xfrm>
            <a:off x="4648200" y="2797175"/>
            <a:ext cx="0" cy="1622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3657600" y="3048000"/>
            <a:ext cx="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Line 16"/>
          <p:cNvSpPr>
            <a:spLocks noChangeShapeType="1"/>
          </p:cNvSpPr>
          <p:nvPr/>
        </p:nvSpPr>
        <p:spPr bwMode="auto">
          <a:xfrm flipV="1">
            <a:off x="3200400" y="30480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16"/>
          <p:cNvSpPr>
            <a:spLocks noChangeShapeType="1"/>
          </p:cNvSpPr>
          <p:nvPr/>
        </p:nvSpPr>
        <p:spPr bwMode="auto">
          <a:xfrm flipV="1">
            <a:off x="3200400" y="39624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Line 17"/>
          <p:cNvSpPr>
            <a:spLocks noChangeShapeType="1"/>
          </p:cNvSpPr>
          <p:nvPr/>
        </p:nvSpPr>
        <p:spPr bwMode="auto">
          <a:xfrm>
            <a:off x="3505200" y="4419600"/>
            <a:ext cx="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Line 17"/>
          <p:cNvSpPr>
            <a:spLocks noChangeShapeType="1"/>
          </p:cNvSpPr>
          <p:nvPr/>
        </p:nvSpPr>
        <p:spPr bwMode="auto">
          <a:xfrm>
            <a:off x="6400800" y="4419600"/>
            <a:ext cx="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Line 17"/>
          <p:cNvSpPr>
            <a:spLocks noChangeShapeType="1"/>
          </p:cNvSpPr>
          <p:nvPr/>
        </p:nvSpPr>
        <p:spPr bwMode="auto">
          <a:xfrm>
            <a:off x="8001000" y="4419600"/>
            <a:ext cx="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Line 16"/>
          <p:cNvSpPr>
            <a:spLocks noChangeShapeType="1"/>
          </p:cNvSpPr>
          <p:nvPr/>
        </p:nvSpPr>
        <p:spPr bwMode="auto">
          <a:xfrm flipV="1">
            <a:off x="7162800" y="4419600"/>
            <a:ext cx="0" cy="144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17"/>
          <p:cNvSpPr>
            <a:spLocks noChangeShapeType="1"/>
          </p:cNvSpPr>
          <p:nvPr/>
        </p:nvSpPr>
        <p:spPr bwMode="auto">
          <a:xfrm>
            <a:off x="762000" y="4419600"/>
            <a:ext cx="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Line 17"/>
          <p:cNvSpPr>
            <a:spLocks noChangeShapeType="1"/>
          </p:cNvSpPr>
          <p:nvPr/>
        </p:nvSpPr>
        <p:spPr bwMode="auto">
          <a:xfrm>
            <a:off x="2057400" y="4419600"/>
            <a:ext cx="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17"/>
          <p:cNvSpPr>
            <a:spLocks noChangeShapeType="1"/>
          </p:cNvSpPr>
          <p:nvPr/>
        </p:nvSpPr>
        <p:spPr bwMode="auto">
          <a:xfrm>
            <a:off x="5029200" y="4419600"/>
            <a:ext cx="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Text Box 8"/>
          <p:cNvSpPr txBox="1">
            <a:spLocks noChangeArrowheads="1"/>
          </p:cNvSpPr>
          <p:nvPr/>
        </p:nvSpPr>
        <p:spPr bwMode="auto">
          <a:xfrm>
            <a:off x="6205538" y="5867400"/>
            <a:ext cx="1871662" cy="6096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PH" sz="1400" b="1">
                <a:solidFill>
                  <a:srgbClr val="FF0000"/>
                </a:solidFill>
                <a:latin typeface="Constantia" pitchFamily="18" charset="0"/>
              </a:rPr>
              <a:t>Security and Police Service </a:t>
            </a:r>
            <a:endParaRPr lang="en-US" sz="140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DRR_Folder\MDCC oath taking\100_197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38700" y="3048000"/>
            <a:ext cx="3962400" cy="2971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D:\DRR  Picture\pICTURES OF SCHOOLS DRILLS AND FLOODS\LDRRMC meeting\IMG_224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028950"/>
            <a:ext cx="3987800" cy="29908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5605" name="Rectangle 5"/>
          <p:cNvSpPr>
            <a:spLocks noGrp="1"/>
          </p:cNvSpPr>
          <p:nvPr>
            <p:ph type="title" idx="4294967295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Strengthening the Local Disaster Risk Reduction and Management Council (LDRRMC)</a:t>
            </a:r>
            <a:endParaRPr lang="en-GB" sz="46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7630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PH" sz="3600" dirty="0" smtClean="0">
                <a:solidFill>
                  <a:srgbClr val="FFFF00"/>
                </a:solidFill>
              </a:rPr>
              <a:t>Consultative Planning in the formulation of Five Year   LDRRM  Plan</a:t>
            </a:r>
            <a:endParaRPr lang="en-PH" sz="3600" dirty="0">
              <a:solidFill>
                <a:srgbClr val="FFFF00"/>
              </a:solidFill>
            </a:endParaRPr>
          </a:p>
        </p:txBody>
      </p:sp>
      <p:pic>
        <p:nvPicPr>
          <p:cNvPr id="7" name="Picture 2" descr="C:\Users\NEO\Desktop\drr planning\P1310439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24000"/>
            <a:ext cx="2971800" cy="2230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NEO\Desktop\drr planning\P13104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524000"/>
            <a:ext cx="2971800" cy="2230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NEO\Desktop\drr planning\P20104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4038600"/>
            <a:ext cx="3350898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NEO\Desktop\drr planning\P20104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2502" y="4038600"/>
            <a:ext cx="3350898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NEO\Desktop\drr planning\P20104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1979773"/>
            <a:ext cx="3352800" cy="25160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 idx="4294967295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4600" smtClean="0">
                <a:solidFill>
                  <a:schemeClr val="tx1"/>
                </a:solidFill>
              </a:rPr>
              <a:t/>
            </a:r>
            <a:br>
              <a:rPr lang="en-PH" sz="4600" smtClean="0">
                <a:solidFill>
                  <a:schemeClr val="tx1"/>
                </a:solidFill>
              </a:rPr>
            </a:br>
            <a:r>
              <a:rPr lang="en-PH" sz="4600" smtClean="0">
                <a:solidFill>
                  <a:schemeClr val="tx1"/>
                </a:solidFill>
              </a:rPr>
              <a:t/>
            </a:r>
            <a:br>
              <a:rPr lang="en-PH" sz="4600" smtClean="0">
                <a:solidFill>
                  <a:schemeClr val="tx1"/>
                </a:solidFill>
              </a:rPr>
            </a:br>
            <a:r>
              <a:rPr lang="en-PH" sz="4600" smtClean="0">
                <a:solidFill>
                  <a:srgbClr val="F6F61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Prioritizing DRRM activities in the municipal budget</a:t>
            </a:r>
            <a:r>
              <a:rPr lang="en-GB" sz="4600" smtClean="0">
                <a:solidFill>
                  <a:srgbClr val="F6F61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4600" smtClean="0">
                <a:solidFill>
                  <a:srgbClr val="F6F61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GB" sz="4600" smtClean="0">
              <a:solidFill>
                <a:srgbClr val="F6F61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14" name="Subtitle 2"/>
          <p:cNvSpPr>
            <a:spLocks/>
          </p:cNvSpPr>
          <p:nvPr/>
        </p:nvSpPr>
        <p:spPr bwMode="auto">
          <a:xfrm>
            <a:off x="603250" y="2895600"/>
            <a:ext cx="7854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PH" sz="3200">
                <a:latin typeface="Constantia" pitchFamily="18" charset="0"/>
              </a:rPr>
              <a:t>In line with the Millennium Development Goals, 5% of the Municipal Budget is allocated to LDRRM to ensure that the programs identified in its Five Year Plan are implemented.</a:t>
            </a:r>
            <a:endParaRPr lang="en-PH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smtClean="0"/>
              <a:t> </a:t>
            </a:r>
            <a:r>
              <a:rPr lang="en-US" sz="3200" smtClean="0">
                <a:latin typeface="Broadway" pitchFamily="82" charset="0"/>
              </a:rPr>
              <a:t>Allocated budget for San Francisco DRRMP  Implementation for Five Years </a:t>
            </a:r>
          </a:p>
        </p:txBody>
      </p:sp>
      <p:pic>
        <p:nvPicPr>
          <p:cNvPr id="2050" name="Picture 2" descr="D:\My Pictures\leadership training_3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701675" y="2124075"/>
            <a:ext cx="3809999" cy="46331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D:\My Pictures\leadership training_3 060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876800" y="2743200"/>
            <a:ext cx="3916362" cy="2937507"/>
          </a:xfrm>
          <a:prstGeom prst="ribb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704088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dirty="0" smtClean="0">
                <a:solidFill>
                  <a:srgbClr val="FFFF00"/>
                </a:solidFill>
              </a:rPr>
              <a:t>5 Year Financial Budget  for LDRRMP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2057400"/>
          <a:ext cx="8839200" cy="3886200"/>
        </p:xfrm>
        <a:graphic>
          <a:graphicData uri="http://schemas.openxmlformats.org/drawingml/2006/table">
            <a:tbl>
              <a:tblPr/>
              <a:tblGrid>
                <a:gridCol w="552075"/>
                <a:gridCol w="1872254"/>
                <a:gridCol w="1566212"/>
                <a:gridCol w="1416192"/>
                <a:gridCol w="1854038"/>
                <a:gridCol w="1578427"/>
              </a:tblGrid>
              <a:tr h="881406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5%LDRRM Fund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Prevention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Mitigation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Preparedeness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Total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2,335,776.70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1,456,365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631,000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2,457,365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3,336,811.00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1,525,000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407,000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2,395,770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3,336,811.00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563,770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1,525,000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307,000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2,395,770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3,336,811.00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563,770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1,475,000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277,000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2,315,770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3,336,811.00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1,475,000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277,000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2,115,770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3,411,445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6,631,000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1,638,000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11,680,445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4572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144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400" dirty="0" smtClean="0">
                <a:solidFill>
                  <a:srgbClr val="E8FA3E"/>
                </a:solidFill>
                <a:effectLst/>
              </a:rPr>
              <a:t>11 COASTAL BARANGAY HAZARD MAPS</a:t>
            </a:r>
            <a:endParaRPr lang="en-PH" sz="4400" dirty="0">
              <a:solidFill>
                <a:srgbClr val="E8FA3E"/>
              </a:solidFill>
            </a:endParaRPr>
          </a:p>
        </p:txBody>
      </p:sp>
      <p:pic>
        <p:nvPicPr>
          <p:cNvPr id="4" name="Picture 4" descr="Consuel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2349500"/>
            <a:ext cx="1676400" cy="1703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IMG_28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9483" y="1447800"/>
            <a:ext cx="1748117" cy="1703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IMG_28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1524000"/>
            <a:ext cx="1752600" cy="161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IMG_287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4683" y="1524000"/>
            <a:ext cx="1748117" cy="164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IMG_287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37401" y="2438400"/>
            <a:ext cx="177799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9" descr="IMG_287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4267200"/>
            <a:ext cx="18288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274638" y="3592513"/>
            <a:ext cx="1477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CONSUELO</a:t>
            </a:r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2057400" y="24018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SOUTHERN POBLACION</a:t>
            </a:r>
          </a:p>
        </p:txBody>
      </p:sp>
      <p:sp>
        <p:nvSpPr>
          <p:cNvPr id="43018" name="TextBox 11"/>
          <p:cNvSpPr txBox="1">
            <a:spLocks noChangeArrowheads="1"/>
          </p:cNvSpPr>
          <p:nvPr/>
        </p:nvSpPr>
        <p:spPr bwMode="auto">
          <a:xfrm>
            <a:off x="3810000" y="2667000"/>
            <a:ext cx="14478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latin typeface="Constantia" pitchFamily="18" charset="0"/>
              </a:rPr>
              <a:t>ESPERANZA</a:t>
            </a:r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>
            <a:off x="5562600" y="2667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STA  CRUZ</a:t>
            </a:r>
          </a:p>
        </p:txBody>
      </p:sp>
      <p:sp>
        <p:nvSpPr>
          <p:cNvPr id="43020" name="TextBox 13"/>
          <p:cNvSpPr txBox="1">
            <a:spLocks noChangeArrowheads="1"/>
          </p:cNvSpPr>
          <p:nvPr/>
        </p:nvSpPr>
        <p:spPr bwMode="auto">
          <a:xfrm>
            <a:off x="7315200" y="3352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NORTHERN  POBLACION</a:t>
            </a:r>
          </a:p>
        </p:txBody>
      </p:sp>
      <p:sp>
        <p:nvSpPr>
          <p:cNvPr id="43021" name="TextBox 14"/>
          <p:cNvSpPr txBox="1">
            <a:spLocks noChangeArrowheads="1"/>
          </p:cNvSpPr>
          <p:nvPr/>
        </p:nvSpPr>
        <p:spPr bwMode="auto">
          <a:xfrm>
            <a:off x="609600" y="54975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UNIDOS</a:t>
            </a:r>
          </a:p>
        </p:txBody>
      </p:sp>
      <p:pic>
        <p:nvPicPr>
          <p:cNvPr id="16" name="Picture 7" descr="Santiag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6600" y="4343400"/>
            <a:ext cx="18288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023" name="TextBox 12"/>
          <p:cNvSpPr txBox="1">
            <a:spLocks noChangeArrowheads="1"/>
          </p:cNvSpPr>
          <p:nvPr/>
        </p:nvSpPr>
        <p:spPr bwMode="auto">
          <a:xfrm>
            <a:off x="7315200" y="5562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SANTIAGO</a:t>
            </a:r>
          </a:p>
        </p:txBody>
      </p:sp>
      <p:pic>
        <p:nvPicPr>
          <p:cNvPr id="18" name="Picture 4" descr="IMG_287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57400" y="3352800"/>
            <a:ext cx="1873623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5" descr="IMG_288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86200" y="3377453"/>
            <a:ext cx="1752600" cy="165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6" descr="San Isidro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38800" y="3420035"/>
            <a:ext cx="1447800" cy="160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8" descr="Union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429000" y="5105400"/>
            <a:ext cx="2384612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028" name="TextBox 8"/>
          <p:cNvSpPr txBox="1">
            <a:spLocks noChangeArrowheads="1"/>
          </p:cNvSpPr>
          <p:nvPr/>
        </p:nvSpPr>
        <p:spPr bwMode="auto">
          <a:xfrm>
            <a:off x="2133600" y="4659313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HIMENSULAN</a:t>
            </a:r>
          </a:p>
        </p:txBody>
      </p:sp>
      <p:sp>
        <p:nvSpPr>
          <p:cNvPr id="43029" name="TextBox 9"/>
          <p:cNvSpPr txBox="1">
            <a:spLocks noChangeArrowheads="1"/>
          </p:cNvSpPr>
          <p:nvPr/>
        </p:nvSpPr>
        <p:spPr bwMode="auto">
          <a:xfrm>
            <a:off x="4216400" y="4659313"/>
            <a:ext cx="104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SONOG</a:t>
            </a:r>
          </a:p>
        </p:txBody>
      </p:sp>
      <p:sp>
        <p:nvSpPr>
          <p:cNvPr id="43030" name="TextBox 10"/>
          <p:cNvSpPr txBox="1">
            <a:spLocks noChangeArrowheads="1"/>
          </p:cNvSpPr>
          <p:nvPr/>
        </p:nvSpPr>
        <p:spPr bwMode="auto">
          <a:xfrm>
            <a:off x="5638800" y="4648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SAN ISIDRO</a:t>
            </a:r>
          </a:p>
        </p:txBody>
      </p:sp>
      <p:sp>
        <p:nvSpPr>
          <p:cNvPr id="43031" name="TextBox 11"/>
          <p:cNvSpPr txBox="1">
            <a:spLocks noChangeArrowheads="1"/>
          </p:cNvSpPr>
          <p:nvPr/>
        </p:nvSpPr>
        <p:spPr bwMode="auto">
          <a:xfrm>
            <a:off x="4191000" y="63357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Bauhaus 93" pitchFamily="82" charset="0"/>
              </a:rPr>
              <a:t>Hazard Maps: Installed in the strategic location in the barangay for awareness</a:t>
            </a:r>
          </a:p>
        </p:txBody>
      </p:sp>
      <p:pic>
        <p:nvPicPr>
          <p:cNvPr id="4" name="Content Placeholder 3" descr="felix5_santiag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057400"/>
            <a:ext cx="2743200" cy="4419600"/>
          </a:xfr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 descr="felix5_santiago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3276600" y="2057400"/>
            <a:ext cx="25146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3" descr="felix5_santia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7400" y="2057400"/>
            <a:ext cx="25908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36587"/>
            <a:ext cx="3657600" cy="762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400" dirty="0" smtClean="0">
                <a:solidFill>
                  <a:srgbClr val="FFFF00"/>
                </a:solidFill>
              </a:rPr>
              <a:t>Drainage Canal</a:t>
            </a:r>
            <a:endParaRPr lang="en-PH" sz="4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G_22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752600"/>
            <a:ext cx="35814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IMG_22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4210050"/>
            <a:ext cx="3327400" cy="2495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100_30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1676400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100_30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4191000"/>
            <a:ext cx="32766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4876800" y="457200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3600" b="1">
                <a:solidFill>
                  <a:srgbClr val="F6F612"/>
                </a:solidFill>
              </a:rPr>
              <a:t>Harnessing the sun’s power</a:t>
            </a:r>
            <a:r>
              <a:rPr lang="en-PH" sz="2400">
                <a:solidFill>
                  <a:srgbClr val="F6F612"/>
                </a:solidFill>
              </a:rPr>
              <a:t> </a:t>
            </a:r>
            <a:endParaRPr lang="en-GB" sz="2400">
              <a:solidFill>
                <a:srgbClr val="F6F6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FFFF00"/>
                </a:solidFill>
                <a:latin typeface="Arial Black" pitchFamily="34" charset="0"/>
              </a:rPr>
              <a:t>Sanfran Population</a:t>
            </a:r>
          </a:p>
        </p:txBody>
      </p:sp>
      <p:pic>
        <p:nvPicPr>
          <p:cNvPr id="17410" name="Content Placeholder 5" descr="Population 20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6625" y="838200"/>
            <a:ext cx="4651375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10 point checklist\IMG_2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5874">
            <a:off x="303213" y="2895600"/>
            <a:ext cx="15779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D:\10 point checklist\IMG_2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9350">
            <a:off x="1760538" y="2849563"/>
            <a:ext cx="19113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NEO\Pictures\vlcsnap-4096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600" y="4191000"/>
            <a:ext cx="29464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304800" y="685800"/>
            <a:ext cx="480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3200">
                <a:solidFill>
                  <a:srgbClr val="F6F612"/>
                </a:solidFill>
              </a:rPr>
              <a:t>Municipal Gymnasium/Evacuation Center</a:t>
            </a:r>
            <a:endParaRPr lang="en-GB" sz="3200">
              <a:solidFill>
                <a:srgbClr val="F6F612"/>
              </a:solidFill>
            </a:endParaRPr>
          </a:p>
        </p:txBody>
      </p:sp>
      <p:sp>
        <p:nvSpPr>
          <p:cNvPr id="46085" name="Text Box 10"/>
          <p:cNvSpPr txBox="1">
            <a:spLocks noChangeArrowheads="1"/>
          </p:cNvSpPr>
          <p:nvPr/>
        </p:nvSpPr>
        <p:spPr bwMode="auto">
          <a:xfrm>
            <a:off x="5257800" y="533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 b="1">
              <a:solidFill>
                <a:srgbClr val="F6F612"/>
              </a:solidFill>
            </a:endParaRPr>
          </a:p>
        </p:txBody>
      </p:sp>
      <p:pic>
        <p:nvPicPr>
          <p:cNvPr id="3074" name="Picture 2" descr="E:\sasakawa pic1\IMG_2863.JPG"/>
          <p:cNvPicPr>
            <a:picLocks noChangeAspect="1" noChangeArrowheads="1"/>
          </p:cNvPicPr>
          <p:nvPr/>
        </p:nvPicPr>
        <p:blipFill>
          <a:blip r:embed="rId5" cstate="email">
            <a:lum bright="-20000"/>
          </a:blip>
          <a:srcRect/>
          <a:stretch>
            <a:fillRect/>
          </a:stretch>
        </p:blipFill>
        <p:spPr bwMode="auto">
          <a:xfrm>
            <a:off x="5432425" y="236220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E:\sasakawa pic1\IMG_28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9475" y="4767263"/>
            <a:ext cx="2692400" cy="18668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5334000" y="533400"/>
            <a:ext cx="281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3600" b="1">
                <a:solidFill>
                  <a:srgbClr val="F6F612"/>
                </a:solidFill>
              </a:rPr>
              <a:t>San Francisco Seawall</a:t>
            </a:r>
            <a:endParaRPr lang="en-GB" sz="3600" b="1">
              <a:solidFill>
                <a:srgbClr val="F6F6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240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792162" y="2343150"/>
            <a:ext cx="274320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IMG_22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93799" y="4724400"/>
            <a:ext cx="2540000" cy="1905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7" name="Picture 3" descr="C:\Users\NEO\Desktop\drr planning\P13103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2899" y="2146300"/>
            <a:ext cx="3655526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Content Placeholder 3" descr="IMG_22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73550" y="4041775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6" name="Rectangle 14"/>
          <p:cNvSpPr>
            <a:spLocks noGrp="1"/>
          </p:cNvSpPr>
          <p:nvPr>
            <p:ph type="title" idx="4294967295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PH" sz="3800" b="1" smtClean="0">
                <a:solidFill>
                  <a:srgbClr val="F6F612"/>
                </a:solidFill>
              </a:rPr>
              <a:t>Built environment designed to withstand typhoons</a:t>
            </a:r>
            <a:br>
              <a:rPr lang="en-PH" sz="3800" b="1" smtClean="0">
                <a:solidFill>
                  <a:srgbClr val="F6F612"/>
                </a:solidFill>
              </a:rPr>
            </a:br>
            <a:endParaRPr lang="en-GB" sz="3800" b="1" smtClean="0">
              <a:solidFill>
                <a:srgbClr val="F6F612"/>
              </a:solidFill>
            </a:endParaRPr>
          </a:p>
        </p:txBody>
      </p:sp>
      <p:sp>
        <p:nvSpPr>
          <p:cNvPr id="47110" name="WordArt 16"/>
          <p:cNvSpPr>
            <a:spLocks noChangeArrowheads="1" noChangeShapeType="1" noTextEdit="1"/>
          </p:cNvSpPr>
          <p:nvPr/>
        </p:nvSpPr>
        <p:spPr bwMode="auto">
          <a:xfrm rot="-361712">
            <a:off x="630238" y="161925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School</a:t>
            </a:r>
          </a:p>
        </p:txBody>
      </p:sp>
      <p:sp>
        <p:nvSpPr>
          <p:cNvPr id="47111" name="WordArt 17"/>
          <p:cNvSpPr>
            <a:spLocks noChangeArrowheads="1" noChangeShapeType="1" noTextEdit="1"/>
          </p:cNvSpPr>
          <p:nvPr/>
        </p:nvSpPr>
        <p:spPr bwMode="auto">
          <a:xfrm>
            <a:off x="6477000" y="1447800"/>
            <a:ext cx="1157288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G_92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6875" y="2495550"/>
            <a:ext cx="3124200" cy="2413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G:\Mayor's Bangkok Presentation\DRR PResentation Picture\IMG_928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514600"/>
            <a:ext cx="32766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G:\Mayor's Bangkok Presentation\DRR PResentation Picture\IMG_927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0535" y="4343400"/>
            <a:ext cx="3161665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7350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PH" sz="4600" dirty="0" smtClean="0">
                <a:solidFill>
                  <a:srgbClr val="F6F61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Teaching Preparedness to the Most Vulnerable</a:t>
            </a:r>
            <a:endParaRPr lang="en-GB" sz="4600" dirty="0" smtClean="0">
              <a:solidFill>
                <a:srgbClr val="F6F61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94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2209801"/>
            <a:ext cx="3048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Mayor's Bangkok Presentation\DRR PResentation Picture\IMG_919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647" y="22098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93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0" y="2209800"/>
            <a:ext cx="3124200" cy="218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G:\Mayor's Bangkok Presentation\DRR PResentation Picture\IMG_9333.JPG"/>
          <p:cNvPicPr/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0" y="4476750"/>
            <a:ext cx="320040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 descr="IMG_952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21400" y="44958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F:\DRR_San Francisco\Mayor's Bangkok Presentation\First Aid Training\IMG_722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70214" y="4434884"/>
            <a:ext cx="2925786" cy="219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7" name="Rectangle 9"/>
          <p:cNvSpPr>
            <a:spLocks noGrp="1"/>
          </p:cNvSpPr>
          <p:nvPr>
            <p:ph type="ctrTitle"/>
          </p:nvPr>
        </p:nvSpPr>
        <p:spPr>
          <a:xfrm>
            <a:off x="107286" y="19427"/>
            <a:ext cx="8698884" cy="973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PH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Typhoon, Earthquake and Fire Drills</a:t>
            </a:r>
            <a:endParaRPr lang="en-GB" sz="46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Converting vulnerabilities to capacities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Community-based Swimming Lessons for Youth &amp; Kids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67097_162602910457719_100001240323835_363989_691201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73300"/>
            <a:ext cx="4046538" cy="3898900"/>
          </a:xfr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168632_162601870457823_100001240323835_363962_52518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88" y="2263775"/>
            <a:ext cx="4125912" cy="39084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500" b="1" dirty="0" smtClean="0">
                <a:solidFill>
                  <a:srgbClr val="FFFF00"/>
                </a:solidFill>
              </a:rPr>
              <a:t>EARTH DAY CELEBRATION: ENJOINING THE YOUTH</a:t>
            </a:r>
          </a:p>
        </p:txBody>
      </p:sp>
      <p:pic>
        <p:nvPicPr>
          <p:cNvPr id="7" name="Content Placeholder 6" descr="DSC072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23507" y="4171431"/>
            <a:ext cx="2896985" cy="2172738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SC073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7400" y="4343400"/>
            <a:ext cx="2895600" cy="210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SC07278.JPG"/>
          <p:cNvPicPr>
            <a:picLocks noChangeAspect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>
            <a:off x="5410200" y="1752600"/>
            <a:ext cx="3661730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DSC0716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7400" y="1752600"/>
            <a:ext cx="3149600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DSC07249.JPG"/>
          <p:cNvPicPr>
            <a:picLocks noChangeAspect="1"/>
          </p:cNvPicPr>
          <p:nvPr/>
        </p:nvPicPr>
        <p:blipFill>
          <a:blip r:embed="rId6" cstate="email">
            <a:lum bright="30000"/>
          </a:blip>
          <a:stretch>
            <a:fillRect/>
          </a:stretch>
        </p:blipFill>
        <p:spPr>
          <a:xfrm>
            <a:off x="381000" y="4572000"/>
            <a:ext cx="2743200" cy="1962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2010_10_13\IMG_194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1392237" y="1944688"/>
            <a:ext cx="2895600" cy="2321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D:\DRR_Folder\2milion trees pic\100_6106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304800" y="4423507"/>
            <a:ext cx="2941638" cy="220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D:\DRR_Folder\2milion trees pic\100_61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1828800"/>
            <a:ext cx="3048000" cy="228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7" descr="100_6187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6226147" y="4343400"/>
            <a:ext cx="2689253" cy="220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229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PH" sz="4400" b="1" smtClean="0">
                <a:solidFill>
                  <a:srgbClr val="FFFF00"/>
                </a:solidFill>
              </a:rPr>
              <a:t>International Day for Disaster Risk Reduction: A Community Event</a:t>
            </a:r>
            <a:endParaRPr lang="en-GB" sz="44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latin typeface="+mn-lt"/>
              </a:rPr>
              <a:t>Organizing &amp; Preparing the most vulnerable group “people with </a:t>
            </a:r>
            <a:r>
              <a:rPr lang="en-US" sz="3600" dirty="0" err="1" smtClean="0">
                <a:latin typeface="+mn-lt"/>
              </a:rPr>
              <a:t>dis</a:t>
            </a:r>
            <a:r>
              <a:rPr lang="en-US" sz="3600" dirty="0" smtClean="0">
                <a:latin typeface="+mn-lt"/>
              </a:rPr>
              <a:t>-abilities (PWD</a:t>
            </a:r>
            <a:r>
              <a:rPr lang="en-US" sz="3600" dirty="0" smtClean="0">
                <a:latin typeface="Bauhaus 93" pitchFamily="82" charset="0"/>
              </a:rPr>
              <a:t>) “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4" name="Content Placeholder 3" descr="GWAPO 2 1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1000" y="2057400"/>
            <a:ext cx="38862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WAPO 2 173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4953000" y="289560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1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2600" y="4343400"/>
            <a:ext cx="2667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Content Placeholder 3" descr="IMG_2162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4648200" y="4288041"/>
            <a:ext cx="2667000" cy="2341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3" descr="IMG_2145.JPG"/>
          <p:cNvPicPr>
            <a:picLocks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>
            <a:off x="762000" y="1828800"/>
            <a:ext cx="2971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IMG_0691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5334000" y="1722548"/>
            <a:ext cx="2971800" cy="2316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277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PH" sz="3800" b="1" smtClean="0">
                <a:solidFill>
                  <a:srgbClr val="F6F612"/>
                </a:solidFill>
              </a:rPr>
              <a:t>Training local “weather forecasters”: Using the Rain Gauge</a:t>
            </a:r>
            <a:endParaRPr lang="en-GB" sz="3800" b="1" smtClean="0">
              <a:solidFill>
                <a:srgbClr val="F6F6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ctr"/>
            <a:r>
              <a:rPr lang="en-US" smtClean="0"/>
              <a:t>Barangay based Early Warning Device</a:t>
            </a:r>
          </a:p>
        </p:txBody>
      </p:sp>
      <p:pic>
        <p:nvPicPr>
          <p:cNvPr id="55298" name="Picture 2" descr="D:\DRR  Picture\municipal typhoon_drill\Santiago typhoon drill\Copy (9) of BRRMC.PIX 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4191000" cy="4724400"/>
          </a:xfrm>
        </p:spPr>
      </p:pic>
      <p:pic>
        <p:nvPicPr>
          <p:cNvPr id="55299" name="Picture 3" descr="D:\DRR  Picture\municipal typhoon_drill\100_7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1417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1050"/>
          </a:xfrm>
        </p:spPr>
        <p:txBody>
          <a:bodyPr/>
          <a:lstStyle/>
          <a:p>
            <a:pPr algn="ctr"/>
            <a:r>
              <a:rPr lang="en-US" sz="4000" smtClean="0"/>
              <a:t>Municipal Hazards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    </a:t>
            </a:r>
          </a:p>
        </p:txBody>
      </p:sp>
      <p:pic>
        <p:nvPicPr>
          <p:cNvPr id="4" name="Picture 3" descr="IMG_05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24400" y="2057400"/>
            <a:ext cx="39624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G_05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57400"/>
            <a:ext cx="39624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04800" y="59436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i="1">
                <a:latin typeface="Bernard MT Condensed" pitchFamily="18" charset="0"/>
              </a:rPr>
              <a:t>FLOOD  AT WESTERN POBLACION, SAN FRANCISCO, CEBU PHILIPPINES           8-11-2010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400" dirty="0" smtClean="0">
                <a:solidFill>
                  <a:srgbClr val="E8FA3E"/>
                </a:solidFill>
              </a:rPr>
              <a:t>Water Search &amp; Rescue (WASAR) Training </a:t>
            </a:r>
            <a:endParaRPr lang="en-PH" sz="4400" dirty="0">
              <a:solidFill>
                <a:srgbClr val="E8FA3E"/>
              </a:solidFill>
            </a:endParaRPr>
          </a:p>
        </p:txBody>
      </p:sp>
      <p:pic>
        <p:nvPicPr>
          <p:cNvPr id="4" name="Picture 4" descr="IMG_97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00200"/>
            <a:ext cx="2743200" cy="2057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6" descr="IMG_98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800" y="4267200"/>
            <a:ext cx="26416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G:\Wasar Training_September\2010_09_16\IMG_1115.JPG"/>
          <p:cNvPicPr/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124200" y="1981200"/>
            <a:ext cx="2819400" cy="2209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4" descr="IMG_10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37014" y="4246075"/>
            <a:ext cx="2678386" cy="2307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F:\DRR_San Francisco\WASAR Training_July\2010_07_29\IMG_01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98800" y="4495800"/>
            <a:ext cx="2844800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6" descr="F:\DRR_San Francisco\WASAR Training_July\DAY 2_07_27\IMG_977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6800" y="1676400"/>
            <a:ext cx="2844800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Lucida Calligraphy" pitchFamily="66" charset="0"/>
              </a:rPr>
              <a:t>Leading the Mayors of Camotes Islands  to join disaster-preparedness campaign </a:t>
            </a:r>
          </a:p>
          <a:p>
            <a:pPr algn="ctr"/>
            <a:r>
              <a:rPr lang="en-US" sz="3600">
                <a:solidFill>
                  <a:srgbClr val="FFFF00"/>
                </a:solidFill>
                <a:latin typeface="Blackadder ITC" pitchFamily="82" charset="0"/>
              </a:rPr>
              <a:t>(</a:t>
            </a:r>
            <a:r>
              <a:rPr lang="en-US" sz="2400">
                <a:solidFill>
                  <a:srgbClr val="FFFF00"/>
                </a:solidFill>
                <a:latin typeface="Blackadder ITC" pitchFamily="82" charset="0"/>
              </a:rPr>
              <a:t>December 11, 2010, Santiago, San Francisco , Cebu</a:t>
            </a:r>
            <a:r>
              <a:rPr lang="en-US" sz="3600">
                <a:solidFill>
                  <a:srgbClr val="FFFF00"/>
                </a:solidFill>
                <a:latin typeface="Blackadder ITC" pitchFamily="82" charset="0"/>
              </a:rPr>
              <a:t>,) </a:t>
            </a:r>
            <a:endParaRPr lang="en-PH" sz="3600">
              <a:solidFill>
                <a:srgbClr val="FFFF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34315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Bernard MT Condensed" pitchFamily="18" charset="0"/>
              </a:rPr>
              <a:t>Community based Health Program thru Health Ambassadors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667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                         (Essentials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725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Upgrading of Health Facilities</a:t>
            </a:r>
          </a:p>
        </p:txBody>
      </p:sp>
      <p:pic>
        <p:nvPicPr>
          <p:cNvPr id="1026" name="Picture 2" descr="D:\DRR  Picture\sasakawa pic\IMG_2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2212676"/>
            <a:ext cx="3886200" cy="395952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CC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D:\DRR  Picture\sasakawa pic\IMG_292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00600" y="2750338"/>
            <a:ext cx="3822714" cy="286703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1445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600" b="1" dirty="0" smtClean="0">
                <a:solidFill>
                  <a:srgbClr val="FFFF00"/>
                </a:solidFill>
              </a:rPr>
              <a:t>Health Ambassadors: Bringing Doctors to the </a:t>
            </a:r>
            <a:r>
              <a:rPr lang="en-US" sz="4600" b="1" dirty="0" err="1" smtClean="0">
                <a:solidFill>
                  <a:srgbClr val="FFFF00"/>
                </a:solidFill>
              </a:rPr>
              <a:t>Purok</a:t>
            </a:r>
            <a:endParaRPr lang="en-US" sz="4600" b="1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G:\PB190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3022" y="2133600"/>
            <a:ext cx="2942178" cy="2667001"/>
          </a:xfrm>
          <a:solidFill>
            <a:srgbClr val="FFFFFF">
              <a:shade val="85000"/>
            </a:srgbClr>
          </a:solidFill>
          <a:ln w="190500" cap="sq">
            <a:solidFill>
              <a:schemeClr val="accent3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G:\PC1803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057400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G:\PB1902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3733800"/>
            <a:ext cx="3687233" cy="2765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Content Placeholder 3" descr="IMG_98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/>
          </p:cNvSpPr>
          <p:nvPr/>
        </p:nvSpPr>
        <p:spPr bwMode="auto">
          <a:xfrm>
            <a:off x="304800" y="304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Information, Education and Communication (IEC)</a:t>
            </a:r>
            <a:endParaRPr lang="en-GB" sz="4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43" name="Picture 12" descr="IMG_21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743200"/>
            <a:ext cx="46497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295400"/>
            <a:ext cx="7927848" cy="3429000"/>
          </a:xfrm>
        </p:spPr>
        <p:txBody>
          <a:bodyPr/>
          <a:lstStyle/>
          <a:p>
            <a:pPr algn="ctr">
              <a:defRPr/>
            </a:pPr>
            <a:r>
              <a:rPr sz="4800" smtClean="0">
                <a:solidFill>
                  <a:schemeClr val="bg1"/>
                </a:solidFill>
                <a:latin typeface="Bernard MT Condensed" pitchFamily="18" charset="0"/>
              </a:rPr>
              <a:t>Community based Concept of Sustainable Development</a:t>
            </a:r>
            <a:r>
              <a:rPr sz="4000" smtClean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sz="4000" smtClean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sz="4000" smtClean="0">
                <a:solidFill>
                  <a:schemeClr val="bg1"/>
                </a:solidFill>
                <a:latin typeface="Bernard MT Condensed" pitchFamily="18" charset="0"/>
              </a:rPr>
              <a:t>(Essential 6, 10)</a:t>
            </a:r>
            <a:br>
              <a:rPr sz="4000" smtClean="0">
                <a:solidFill>
                  <a:schemeClr val="bg1"/>
                </a:solidFill>
                <a:latin typeface="Bernard MT Condensed" pitchFamily="18" charset="0"/>
              </a:rPr>
            </a:br>
            <a:endParaRPr sz="400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R  Picture\earthday 2011 tree planting\P10204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203688"/>
            <a:ext cx="4724400" cy="3225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DRR  Picture\earthday 2011 tree planting\P10204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601720"/>
            <a:ext cx="3657600" cy="3027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D:\DRR  Picture\earthday 2011 tree planting\P10204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657600"/>
            <a:ext cx="3962400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400" dirty="0" smtClean="0">
                <a:solidFill>
                  <a:srgbClr val="E8FA3E"/>
                </a:solidFill>
                <a:effectLst/>
              </a:rPr>
              <a:t>BARANGAY Contingency Plans</a:t>
            </a:r>
            <a:endParaRPr lang="en-PH" sz="4400" dirty="0">
              <a:solidFill>
                <a:srgbClr val="E8FA3E"/>
              </a:solidFill>
            </a:endParaRPr>
          </a:p>
        </p:txBody>
      </p:sp>
      <p:pic>
        <p:nvPicPr>
          <p:cNvPr id="64514" name="Picture 24" descr="Barangay contengency pla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RR  Picture\sasakawa pic1\IMG_2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>
          <a:xfrm>
            <a:off x="152400" y="2351314"/>
            <a:ext cx="2895600" cy="3505200"/>
          </a:xfrm>
          <a:solidFill>
            <a:srgbClr val="FFFFFF">
              <a:shade val="85000"/>
            </a:srgbClr>
          </a:solidFill>
          <a:ln w="12700" cap="sq">
            <a:solidFill>
              <a:schemeClr val="bg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DRR  Picture\Regional Launching photos1_13_11\regional campaign photos\P11902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2351314"/>
            <a:ext cx="2743200" cy="351608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750888"/>
            <a:ext cx="8458200" cy="1295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Conducted Annual building assessment and Implementation of the San Francisco </a:t>
            </a:r>
            <a:r>
              <a:rPr lang="en-US" sz="2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Camotes</a:t>
            </a:r>
            <a:r>
              <a:rPr lang="en-US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Development Plan</a:t>
            </a:r>
          </a:p>
        </p:txBody>
      </p:sp>
      <p:pic>
        <p:nvPicPr>
          <p:cNvPr id="65540" name="Picture 2" descr="D:\My Pictures\leadership training_3 059.jpg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943600" y="2351088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/>
            <a:r>
              <a:rPr lang="en-US" sz="3200" smtClean="0">
                <a:latin typeface="Cooper Black" pitchFamily="18" charset="0"/>
              </a:rPr>
              <a:t>El Nino &amp; Fire  Affected Barangays</a:t>
            </a:r>
          </a:p>
        </p:txBody>
      </p:sp>
      <p:pic>
        <p:nvPicPr>
          <p:cNvPr id="4" name="Content Placeholder 3" descr="D:\Contingency Plans of San Francisco\contingency plan of san Franciso\Hazards Map_san fran\Disaster image maps\el nino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981200"/>
            <a:ext cx="3733800" cy="4160837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:\Contingency Plans of San Francisco\contingency plan of san Franciso\Hazards Map_san fran\Disaster image maps\Fir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981200"/>
            <a:ext cx="3657600" cy="41506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3825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En</a:t>
            </a:r>
            <a:r>
              <a:rPr lang="en-US" sz="4000" i="1" dirty="0" smtClean="0">
                <a:solidFill>
                  <a:srgbClr val="FFFF00"/>
                </a:solidFill>
              </a:rPr>
              <a:t>gender</a:t>
            </a:r>
            <a:r>
              <a:rPr lang="en-US" sz="4000" dirty="0" smtClean="0">
                <a:solidFill>
                  <a:srgbClr val="FFFF00"/>
                </a:solidFill>
              </a:rPr>
              <a:t>ing DRR: Protecting the Women and Children</a:t>
            </a:r>
          </a:p>
        </p:txBody>
      </p:sp>
      <p:pic>
        <p:nvPicPr>
          <p:cNvPr id="6146" name="Picture 2" descr="D:\DRR  Picture\sasakawa pic\IMG_29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3838" y="2016125"/>
            <a:ext cx="6049962" cy="4537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763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5400" dirty="0" smtClean="0">
                <a:solidFill>
                  <a:srgbClr val="E8FA3E"/>
                </a:solidFill>
              </a:rPr>
              <a:t>Sustainable Livelihood</a:t>
            </a:r>
            <a:endParaRPr lang="en-PH" sz="5400" dirty="0">
              <a:solidFill>
                <a:srgbClr val="E8FA3E"/>
              </a:solidFill>
            </a:endParaRPr>
          </a:p>
        </p:txBody>
      </p:sp>
      <p:pic>
        <p:nvPicPr>
          <p:cNvPr id="4" name="Picture 11" descr="IMG_23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295400"/>
            <a:ext cx="2743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DSC_03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4192984"/>
            <a:ext cx="2743200" cy="243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G:\DA Activity\100_12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971800" y="1295400"/>
            <a:ext cx="3141133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AM_002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4191000"/>
            <a:ext cx="3124200" cy="2461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SAM_049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2200" y="1295400"/>
            <a:ext cx="28194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processi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4191000"/>
            <a:ext cx="2819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smtClean="0"/>
              <a:t>     Promoting Green Economy</a:t>
            </a:r>
          </a:p>
        </p:txBody>
      </p:sp>
      <p:pic>
        <p:nvPicPr>
          <p:cNvPr id="3074" name="Picture 2" descr="D:\DRR  Picture\Myr Aly Arquillano welcoming the Suroy2X Sugbo guest at Lake Danao PArk, San Fran\P100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447800"/>
            <a:ext cx="4191000" cy="4770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D:\DRR  Picture\Myr Aly Arquillano welcoming the Suroy2X Sugbo guest at Lake Danao PArk, San Fran\P1000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371600"/>
            <a:ext cx="40386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1336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Bernard MT Condensed" pitchFamily="18" charset="0"/>
              </a:rPr>
              <a:t>Community based environmental Protection &amp; Management 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                  (Essential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400" dirty="0" smtClean="0">
                <a:solidFill>
                  <a:srgbClr val="E8FA3E"/>
                </a:solidFill>
              </a:rPr>
              <a:t>Establishment of Marine &amp; Bird Sanctuaries</a:t>
            </a:r>
            <a:endParaRPr lang="en-PH" sz="4400" dirty="0">
              <a:solidFill>
                <a:srgbClr val="E8FA3E"/>
              </a:solidFill>
            </a:endParaRPr>
          </a:p>
        </p:txBody>
      </p:sp>
      <p:pic>
        <p:nvPicPr>
          <p:cNvPr id="4" name="Content Placeholder 3" descr="SAM_07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47800"/>
            <a:ext cx="3142784" cy="2801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NEO\Pictures\website pics\fishes\san_isidro (10230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150" y="4495800"/>
            <a:ext cx="2945676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9" descr="Little Egret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067425" y="1524001"/>
            <a:ext cx="3076575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Reddish Cuckoo-dove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5410200" y="4535373"/>
            <a:ext cx="3124200" cy="2170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9" descr="Image020"/>
          <p:cNvPicPr>
            <a:picLocks noChangeAspect="1" noChangeArrowheads="1"/>
          </p:cNvPicPr>
          <p:nvPr/>
        </p:nvPicPr>
        <p:blipFill>
          <a:blip r:embed="rId6" cstate="email">
            <a:lum bright="12000"/>
          </a:blip>
          <a:srcRect/>
          <a:stretch>
            <a:fillRect/>
          </a:stretch>
        </p:blipFill>
        <p:spPr bwMode="auto">
          <a:xfrm>
            <a:off x="2971800" y="1524000"/>
            <a:ext cx="323461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PH" sz="4400" dirty="0" smtClean="0">
                <a:solidFill>
                  <a:srgbClr val="F6F612"/>
                </a:solidFill>
              </a:rPr>
              <a:t>Mangrove Reforestation: A Testament to the </a:t>
            </a:r>
            <a:r>
              <a:rPr lang="en-PH" sz="4400" i="1" dirty="0" err="1" smtClean="0">
                <a:solidFill>
                  <a:srgbClr val="F6F612"/>
                </a:solidFill>
              </a:rPr>
              <a:t>Bayanihan</a:t>
            </a:r>
            <a:r>
              <a:rPr lang="en-PH" sz="4400" dirty="0" smtClean="0">
                <a:solidFill>
                  <a:srgbClr val="F6F612"/>
                </a:solidFill>
              </a:rPr>
              <a:t> Spirit</a:t>
            </a:r>
            <a:endParaRPr lang="en-PH" sz="4400" dirty="0">
              <a:solidFill>
                <a:srgbClr val="E8FA3E"/>
              </a:solidFill>
            </a:endParaRPr>
          </a:p>
        </p:txBody>
      </p:sp>
      <p:pic>
        <p:nvPicPr>
          <p:cNvPr id="4" name="Content Placeholder 3" descr="little fishwarden (60208) 167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228600" y="1447800"/>
            <a:ext cx="4267200" cy="2809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NEO\Pictures\additional aerial pic\IMG_820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29200" y="14478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little fishwarden (60208) 14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729366" y="3810000"/>
            <a:ext cx="3759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RR_Folder\2milion trees pic\100_6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361303"/>
            <a:ext cx="3124200" cy="2448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D:\DRR_Folder\2milion trees pic\100_616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0600" y="4138724"/>
            <a:ext cx="3124200" cy="2343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NEO\Documents\sept.17 coastal cleanup\100_53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1351084"/>
            <a:ext cx="3278988" cy="239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7" descr="IMG_05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4411" y="4038600"/>
            <a:ext cx="3278989" cy="2457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709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PH" sz="3800" b="1" smtClean="0">
                <a:solidFill>
                  <a:srgbClr val="F6F612"/>
                </a:solidFill>
              </a:rPr>
              <a:t>Community Tree Planting and Coastal Clean-up</a:t>
            </a:r>
            <a:endParaRPr lang="en-GB" sz="3800" b="1" smtClean="0">
              <a:solidFill>
                <a:srgbClr val="F6F6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Two Million Trees Project for Green San Francisco </a:t>
            </a:r>
          </a:p>
        </p:txBody>
      </p:sp>
      <p:pic>
        <p:nvPicPr>
          <p:cNvPr id="73730" name="Picture 2" descr="D:\DRR  Picture\Trisia\209623_207996505888339_100000339740432_668455_1377682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752600"/>
            <a:ext cx="4038600" cy="4572000"/>
          </a:xfrm>
        </p:spPr>
      </p:pic>
      <p:pic>
        <p:nvPicPr>
          <p:cNvPr id="73731" name="Picture 3" descr="D:\DRR  Picture\Trisia\210581_207996552555001_100000339740432_668456_293605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19075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Bernard MT Condensed" pitchFamily="18" charset="0"/>
              </a:rPr>
              <a:t>Community based Solid Waste Management Approach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                    (Essential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G:\swm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52600"/>
            <a:ext cx="9144000" cy="5105400"/>
          </a:xfrm>
        </p:spPr>
      </p:pic>
      <p:sp>
        <p:nvSpPr>
          <p:cNvPr id="4" name="Rectangle 7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PH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Community Implementation on Solid Waste Management Program</a:t>
            </a:r>
            <a:endParaRPr lang="en-GB" sz="3200" b="1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/>
            <a:r>
              <a:rPr lang="en-US" sz="3200" smtClean="0">
                <a:latin typeface="Cooper Black" pitchFamily="18" charset="0"/>
              </a:rPr>
              <a:t>Flood &amp; Land Slide Prone Barangays </a:t>
            </a:r>
          </a:p>
        </p:txBody>
      </p:sp>
      <p:pic>
        <p:nvPicPr>
          <p:cNvPr id="4" name="Content Placeholder 3" descr="D:\Contingency Plans of San Francisco\contingency plan of san Franciso\Hazards Map_san fran\Disaster image maps\Flood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828800"/>
            <a:ext cx="3733800" cy="438943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:\Contingency Plans of San Francisco\contingency plan of san Franciso\Hazards Map_san fran\Disaster image maps\Land slid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828800"/>
            <a:ext cx="38100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EO\Documents\swm\100_47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96766" y="3429000"/>
            <a:ext cx="4166234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NEO\Documents\swm\100_47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429452"/>
            <a:ext cx="4038600" cy="2971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650" y="6172200"/>
            <a:ext cx="5416550" cy="533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en-PH" sz="2000" b="1" smtClean="0">
                <a:solidFill>
                  <a:srgbClr val="FF0000"/>
                </a:solidFill>
                <a:latin typeface="Candara" pitchFamily="34" charset="0"/>
              </a:rPr>
              <a:t>Establishment of the Material Recovery Facility</a:t>
            </a:r>
          </a:p>
        </p:txBody>
      </p:sp>
      <p:pic>
        <p:nvPicPr>
          <p:cNvPr id="4" name="Picture 14" descr="IMG_22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4038600" cy="3065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2667000"/>
            <a:ext cx="3124200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1400" dirty="0"/>
              <a:t>COLOR CODED RECEPTACLES</a:t>
            </a:r>
          </a:p>
        </p:txBody>
      </p:sp>
      <p:pic>
        <p:nvPicPr>
          <p:cNvPr id="2050" name="Picture 2" descr="C:\Users\NEO\Desktop\100_4699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636924" y="152400"/>
            <a:ext cx="4126076" cy="3094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COMMUNITY BASED GREEN TOURISM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(Essential Number 8)</a:t>
            </a:r>
          </a:p>
          <a:p>
            <a:endParaRPr lang="en-US" smtClean="0"/>
          </a:p>
        </p:txBody>
      </p:sp>
      <p:pic>
        <p:nvPicPr>
          <p:cNvPr id="77826" name="Picture 2" descr="D:\DRR  Picture\Trisia\220956_207996419221681_100000339740432_668454_349323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D:\DRR  Picture\Trisia\209917_207996642554992_100000339740432_668457_391755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R  Picture\Myr Aly Arquillano welcoming the Suroy2X Sugbo guest at Lake Danao PArk, San Fran\P10008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0500"/>
            <a:ext cx="4724400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RR  Picture\Myr Aly Arquillano welcoming the Suroy2X Sugbo guest at Lake Danao PArk, San Fran\P10009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3124200"/>
            <a:ext cx="4470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DRR  Picture\Myr Aly Arquillano welcoming the Suroy2X Sugbo guest at Lake Danao PArk, San Fran\P10008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0400" y="152400"/>
            <a:ext cx="4597400" cy="3448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00"/>
                </a:solidFill>
              </a:rPr>
              <a:t>Carbon offsetting Program for a Green Sanfran </a:t>
            </a:r>
          </a:p>
        </p:txBody>
      </p:sp>
      <p:pic>
        <p:nvPicPr>
          <p:cNvPr id="2050" name="Picture 2" descr="D:\DRR  Picture\Myr Aly Arquillano welcoming the Suroy2X Sugbo guest at Lake Danao PArk, San Fran\P1000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676400"/>
            <a:ext cx="2895600" cy="4800600"/>
          </a:xfr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D:\DRR  Picture\Myr Aly Arquillano welcoming the Suroy2X Sugbo guest at Lake Danao PArk, San Fran\P10009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308">
            <a:off x="6059201" y="1371600"/>
            <a:ext cx="2779999" cy="4902200"/>
          </a:xfrm>
          <a:prstGeom prst="rect">
            <a:avLst/>
          </a:prstGeom>
          <a:ln w="2286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D:\DRR  Picture\Myr Aly Arquillano welcoming the Suroy2X Sugbo guest at Lake Danao PArk, San Fran\P10009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219200"/>
            <a:ext cx="2743200" cy="4953000"/>
          </a:xfrm>
          <a:prstGeom prst="ellipse">
            <a:avLst/>
          </a:prstGeom>
          <a:ln>
            <a:solidFill>
              <a:schemeClr val="accent4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534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“</a:t>
            </a:r>
            <a:r>
              <a:rPr lang="en-US" sz="3200">
                <a:latin typeface="Bernard MT Condensed" pitchFamily="18" charset="0"/>
              </a:rPr>
              <a:t>SANFRAN BELIEVES THAT THROUGH THE COLLECTIVE</a:t>
            </a:r>
          </a:p>
          <a:p>
            <a:pPr algn="ctr"/>
            <a:r>
              <a:rPr lang="en-US" sz="3200">
                <a:latin typeface="Bernard MT Condensed" pitchFamily="18" charset="0"/>
              </a:rPr>
              <a:t> EFFORT AND POWER OF THE PEOPLE, SOLVE THE BIG PROBLEM…and it starts small…</a:t>
            </a:r>
          </a:p>
          <a:p>
            <a:pPr algn="ctr"/>
            <a:endParaRPr lang="en-US" sz="320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/>
            <a:r>
              <a:rPr lang="en-US" sz="3600" smtClean="0">
                <a:latin typeface="Cooper Black" pitchFamily="18" charset="0"/>
              </a:rPr>
              <a:t>Monsoon Wind Affected Barangays</a:t>
            </a:r>
            <a:endParaRPr lang="en-US" smtClean="0">
              <a:latin typeface="Cooper Black" pitchFamily="18" charset="0"/>
            </a:endParaRPr>
          </a:p>
        </p:txBody>
      </p:sp>
      <p:pic>
        <p:nvPicPr>
          <p:cNvPr id="4" name="Content Placeholder 3" descr="D:\Contingency Plans of San Francisco\contingency plan of san Franciso\Hazards Map_san fran\Disaster image maps\Moonson winds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09800" y="2011363"/>
            <a:ext cx="4267200" cy="438943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0"/>
          </a:xfrm>
        </p:spPr>
        <p:txBody>
          <a:bodyPr/>
          <a:lstStyle/>
          <a:p>
            <a:r>
              <a:rPr lang="en-US" smtClean="0"/>
              <a:t>HOW SANFRAN PREPARE THE TOWN TO BECOME RESILIENT</a:t>
            </a:r>
          </a:p>
        </p:txBody>
      </p:sp>
      <p:pic>
        <p:nvPicPr>
          <p:cNvPr id="22530" name="Picture 3" descr="P10201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1" y="990601"/>
            <a:ext cx="6553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</a:rPr>
              <a:t>HOW SANFRAN</a:t>
            </a:r>
          </a:p>
          <a:p>
            <a:pPr algn="ctr"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</a:rPr>
              <a:t>PREPARE TO BECOME RESILIENT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960437"/>
          </a:xfrm>
        </p:spPr>
        <p:txBody>
          <a:bodyPr/>
          <a:lstStyle/>
          <a:p>
            <a:r>
              <a:rPr lang="en-US" smtClean="0"/>
              <a:t>COMMUNITY ORGANIZING AND EMPOWERMENT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THRU PUROK SYSTEM APPROACH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 algn="ctr">
              <a:buFont typeface="Wingdings 2" pitchFamily="18" charset="2"/>
              <a:buNone/>
            </a:pPr>
            <a:r>
              <a:rPr lang="en-US" smtClean="0"/>
              <a:t>(Essential 1)</a:t>
            </a:r>
          </a:p>
          <a:p>
            <a:pPr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3555" name="Picture 5" descr="P10201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3949005"/>
            <a:ext cx="7696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 ORGANIZING &amp; EMPOWERMENT THRU PUROK SYSTEM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B0F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B0F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B0F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3061</TotalTime>
  <Words>801</Words>
  <Application>Microsoft Office PowerPoint</Application>
  <PresentationFormat>On-screen Show (4:3)</PresentationFormat>
  <Paragraphs>248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82" baseType="lpstr">
      <vt:lpstr>Arial</vt:lpstr>
      <vt:lpstr>Calibri</vt:lpstr>
      <vt:lpstr>Constantia</vt:lpstr>
      <vt:lpstr>Wingdings 2</vt:lpstr>
      <vt:lpstr>Bernard MT Condensed</vt:lpstr>
      <vt:lpstr>Wingdings</vt:lpstr>
      <vt:lpstr>Arial Black</vt:lpstr>
      <vt:lpstr>Cooper Black</vt:lpstr>
      <vt:lpstr>Broadway</vt:lpstr>
      <vt:lpstr>Tahoma</vt:lpstr>
      <vt:lpstr>Bauhaus 93</vt:lpstr>
      <vt:lpstr>Lucida Calligraphy</vt:lpstr>
      <vt:lpstr>Blackadder ITC</vt:lpstr>
      <vt:lpstr>Candara</vt:lpstr>
      <vt:lpstr>Flow</vt:lpstr>
      <vt:lpstr>Flow</vt:lpstr>
      <vt:lpstr>Flow</vt:lpstr>
      <vt:lpstr>Flow</vt:lpstr>
      <vt:lpstr>Slide 1</vt:lpstr>
      <vt:lpstr>Slide 2</vt:lpstr>
      <vt:lpstr>Sanfran Population</vt:lpstr>
      <vt:lpstr>Municipal Hazards</vt:lpstr>
      <vt:lpstr>El Nino &amp; Fire  Affected Barangays</vt:lpstr>
      <vt:lpstr>Flood &amp; Land Slide Prone Barangays </vt:lpstr>
      <vt:lpstr>Monsoon Wind Affected Barangays</vt:lpstr>
      <vt:lpstr>HOW SANFRAN PREPARE THE TOWN TO BECOME RESILIENT</vt:lpstr>
      <vt:lpstr> </vt:lpstr>
      <vt:lpstr>The Purok System</vt:lpstr>
      <vt:lpstr>Why a Purok system?</vt:lpstr>
      <vt:lpstr>Slide 12</vt:lpstr>
      <vt:lpstr>Slide 13</vt:lpstr>
      <vt:lpstr>Slide 14</vt:lpstr>
      <vt:lpstr>Slide 15</vt:lpstr>
      <vt:lpstr>Slide 16</vt:lpstr>
      <vt:lpstr>Revitalizing Camotes Island Emergency Respose Team (CiERT)</vt:lpstr>
      <vt:lpstr>COMMUNITY BASED DISASTER RISK REDUCTION &amp; MANAGEMENT</vt:lpstr>
      <vt:lpstr>Creation of the Local Disaster Risk Reduction &amp; Management Office</vt:lpstr>
      <vt:lpstr>Slide 20</vt:lpstr>
      <vt:lpstr>Strengthening the Local Disaster Risk Reduction and Management Council (LDRRMC)</vt:lpstr>
      <vt:lpstr>Slide 22</vt:lpstr>
      <vt:lpstr>  Prioritizing DRRM activities in the municipal budget </vt:lpstr>
      <vt:lpstr> Allocated budget for San Francisco DRRMP  Implementation for Five Years </vt:lpstr>
      <vt:lpstr>Slide 25</vt:lpstr>
      <vt:lpstr>Slide 26</vt:lpstr>
      <vt:lpstr>Slide 27</vt:lpstr>
      <vt:lpstr>Hazard Maps: Installed in the strategic location in the barangay for awareness</vt:lpstr>
      <vt:lpstr>Slide 29</vt:lpstr>
      <vt:lpstr>Slide 30</vt:lpstr>
      <vt:lpstr>Built environment designed to withstand typhoons </vt:lpstr>
      <vt:lpstr>Teaching Preparedness to the Most Vulnerable</vt:lpstr>
      <vt:lpstr>Slide 33</vt:lpstr>
      <vt:lpstr>Community-based Swimming Lessons for Youth &amp; Kids</vt:lpstr>
      <vt:lpstr>EARTH DAY CELEBRATION: ENJOINING THE YOUTH</vt:lpstr>
      <vt:lpstr>International Day for Disaster Risk Reduction: A Community Event</vt:lpstr>
      <vt:lpstr>Organizing &amp; Preparing the most vulnerable group “people with dis-abilities (PWD) “</vt:lpstr>
      <vt:lpstr>Training local “weather forecasters”: Using the Rain Gauge</vt:lpstr>
      <vt:lpstr>Barangay based Early Warning Device</vt:lpstr>
      <vt:lpstr>Slide 40</vt:lpstr>
      <vt:lpstr>Slide 41</vt:lpstr>
      <vt:lpstr>Community based Health Program thru Health Ambassadors</vt:lpstr>
      <vt:lpstr>Upgrading of Health Facilities</vt:lpstr>
      <vt:lpstr>Health Ambassadors: Bringing Doctors to the Purok</vt:lpstr>
      <vt:lpstr>Slide 45</vt:lpstr>
      <vt:lpstr>Slide 46</vt:lpstr>
      <vt:lpstr>Slide 47</vt:lpstr>
      <vt:lpstr>Slide 48</vt:lpstr>
      <vt:lpstr>Slide 49</vt:lpstr>
      <vt:lpstr>Engendering DRR: Protecting the Women and Children</vt:lpstr>
      <vt:lpstr>Slide 51</vt:lpstr>
      <vt:lpstr>     Promoting Green Economy</vt:lpstr>
      <vt:lpstr>Community based environmental Protection &amp; Management </vt:lpstr>
      <vt:lpstr>Slide 54</vt:lpstr>
      <vt:lpstr>Slide 55</vt:lpstr>
      <vt:lpstr>Community Tree Planting and Coastal Clean-up</vt:lpstr>
      <vt:lpstr>Two Million Trees Project for Green San Francisco </vt:lpstr>
      <vt:lpstr>Community based Solid Waste Management Approach</vt:lpstr>
      <vt:lpstr>Slide 59</vt:lpstr>
      <vt:lpstr>Slide 60</vt:lpstr>
      <vt:lpstr>Slide 61</vt:lpstr>
      <vt:lpstr>Slide 62</vt:lpstr>
      <vt:lpstr>Carbon offsetting Program for a Green Sanfran 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– Pacific Region Champion</dc:title>
  <dc:creator>NEO</dc:creator>
  <cp:lastModifiedBy>PLAN</cp:lastModifiedBy>
  <cp:revision>275</cp:revision>
  <dcterms:created xsi:type="dcterms:W3CDTF">2011-01-30T14:29:21Z</dcterms:created>
  <dcterms:modified xsi:type="dcterms:W3CDTF">2011-05-10T10:43:53Z</dcterms:modified>
</cp:coreProperties>
</file>