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8" r:id="rId5"/>
    <p:sldId id="262" r:id="rId6"/>
    <p:sldId id="271" r:id="rId7"/>
    <p:sldId id="277" r:id="rId8"/>
    <p:sldId id="272" r:id="rId9"/>
    <p:sldId id="276" r:id="rId10"/>
    <p:sldId id="273" r:id="rId11"/>
    <p:sldId id="263" r:id="rId12"/>
    <p:sldId id="269" r:id="rId13"/>
    <p:sldId id="264" r:id="rId14"/>
    <p:sldId id="265" r:id="rId15"/>
    <p:sldId id="266" r:id="rId16"/>
    <p:sldId id="274"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B42862-F611-4339-BB2A-B56C292174E6}"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42862-F611-4339-BB2A-B56C292174E6}"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42862-F611-4339-BB2A-B56C292174E6}"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40C14C-9A78-468C-8934-8E067F6EB3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42862-F611-4339-BB2A-B56C292174E6}"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42862-F611-4339-BB2A-B56C292174E6}"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B42862-F611-4339-BB2A-B56C292174E6}" type="datetimeFigureOut">
              <a:rPr lang="en-US" smtClean="0"/>
              <a:pPr/>
              <a:t>5/11/2011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B42862-F611-4339-BB2A-B56C292174E6}" type="datetimeFigureOut">
              <a:rPr lang="en-US" smtClean="0"/>
              <a:pPr/>
              <a:t>5/11/2011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B42862-F611-4339-BB2A-B56C292174E6}" type="datetimeFigureOut">
              <a:rPr lang="en-US" smtClean="0"/>
              <a:pPr/>
              <a:t>5/11/2011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42862-F611-4339-BB2A-B56C292174E6}" type="datetimeFigureOut">
              <a:rPr lang="en-US" smtClean="0"/>
              <a:pPr/>
              <a:t>5/11/2011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42862-F611-4339-BB2A-B56C292174E6}" type="datetimeFigureOut">
              <a:rPr lang="en-US" smtClean="0"/>
              <a:pPr/>
              <a:t>5/11/2011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42862-F611-4339-BB2A-B56C292174E6}" type="datetimeFigureOut">
              <a:rPr lang="en-US" smtClean="0"/>
              <a:pPr/>
              <a:t>5/11/2011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C96A4-91DC-4EF6-9C2F-FB4080A11B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42862-F611-4339-BB2A-B56C292174E6}" type="datetimeFigureOut">
              <a:rPr lang="en-US" smtClean="0"/>
              <a:pPr/>
              <a:t>5/11/2011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C96A4-91DC-4EF6-9C2F-FB4080A11B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dpem.org.jm/" TargetMode="External"/><Relationship Id="rId2" Type="http://schemas.openxmlformats.org/officeDocument/2006/relationships/hyperlink" Target="mailto:rjackson@odpem.org.j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“Engaging </a:t>
            </a:r>
            <a:r>
              <a:rPr lang="en-US" dirty="0"/>
              <a:t>the Community: Volunteerism and Disaster Management” </a:t>
            </a:r>
          </a:p>
        </p:txBody>
      </p:sp>
      <p:sp>
        <p:nvSpPr>
          <p:cNvPr id="3" name="Subtitle 2"/>
          <p:cNvSpPr>
            <a:spLocks noGrp="1"/>
          </p:cNvSpPr>
          <p:nvPr>
            <p:ph type="subTitle" idx="1"/>
          </p:nvPr>
        </p:nvSpPr>
        <p:spPr/>
        <p:txBody>
          <a:bodyPr/>
          <a:lstStyle/>
          <a:p>
            <a:r>
              <a:rPr lang="en-US" smtClean="0"/>
              <a:t>UNV GLOBAL PLATFORM SIDE EVENT</a:t>
            </a:r>
            <a:endParaRPr lang="en-US"/>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rmAutofit fontScale="90000"/>
          </a:bodyPr>
          <a:lstStyle/>
          <a:p>
            <a:r>
              <a:rPr lang="en-US" dirty="0" smtClean="0"/>
              <a:t>Programmes Utilizing Volunteers</a:t>
            </a:r>
            <a:endParaRPr lang="en-US" dirty="0"/>
          </a:p>
        </p:txBody>
      </p:sp>
      <p:sp>
        <p:nvSpPr>
          <p:cNvPr id="3" name="Content Placeholder 2"/>
          <p:cNvSpPr>
            <a:spLocks noGrp="1"/>
          </p:cNvSpPr>
          <p:nvPr>
            <p:ph idx="1"/>
          </p:nvPr>
        </p:nvSpPr>
        <p:spPr>
          <a:xfrm>
            <a:off x="457200" y="1752600"/>
            <a:ext cx="8229600" cy="4373563"/>
          </a:xfrm>
        </p:spPr>
        <p:txBody>
          <a:bodyPr>
            <a:normAutofit fontScale="85000" lnSpcReduction="20000"/>
          </a:bodyPr>
          <a:lstStyle/>
          <a:p>
            <a:r>
              <a:rPr lang="en-US" dirty="0" smtClean="0"/>
              <a:t>Community Level Actions During Hurricane Ivan:</a:t>
            </a:r>
          </a:p>
          <a:p>
            <a:pPr lvl="1"/>
            <a:r>
              <a:rPr lang="en-US" dirty="0" smtClean="0"/>
              <a:t>Established Community Disaster Response teams in the communities of Yallahs and Cedar Valley went from street to street issuing warnings in the wake of Hurricane Ivan in 2004. They had established their community high risk maps and knew exactly where the vulnerable people within their community lived and was called upon to evacuate the blind and disabled. </a:t>
            </a:r>
          </a:p>
          <a:p>
            <a:pPr>
              <a:buNone/>
            </a:pPr>
            <a:endParaRPr lang="en-US" dirty="0" smtClean="0"/>
          </a:p>
          <a:p>
            <a:r>
              <a:rPr lang="en-US" i="1" dirty="0" smtClean="0"/>
              <a:t>“We look for the most indigent, most vulnerable, those who do not have anybody,” says Joshua Davis</a:t>
            </a:r>
            <a:r>
              <a:rPr lang="en-US" dirty="0" smtClean="0"/>
              <a:t>…..World Disasters Report 2005</a:t>
            </a:r>
          </a:p>
          <a:p>
            <a:endParaRPr lang="en-US" dirty="0" smtClean="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normAutofit fontScale="90000"/>
          </a:bodyPr>
          <a:lstStyle/>
          <a:p>
            <a:r>
              <a:rPr lang="en-US" dirty="0" smtClean="0"/>
              <a:t>Programmes Utilizing Volunteers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facets of the National Disaster Management Organization’s work has utilized volunteer support:</a:t>
            </a:r>
          </a:p>
          <a:p>
            <a:r>
              <a:rPr lang="en-US" dirty="0" smtClean="0"/>
              <a:t>Preparedness:</a:t>
            </a:r>
          </a:p>
          <a:p>
            <a:pPr lvl="1"/>
            <a:r>
              <a:rPr lang="en-US" dirty="0" smtClean="0"/>
              <a:t>Specialized skills in training, Public Relations, Media Communications, Logistics, telecommunication and GIS Mapping</a:t>
            </a:r>
          </a:p>
          <a:p>
            <a:pPr lvl="1"/>
            <a:r>
              <a:rPr lang="en-US" dirty="0" smtClean="0"/>
              <a:t>Drawn from private and public sector and community based personnel</a:t>
            </a:r>
          </a:p>
          <a:p>
            <a:pPr lvl="1"/>
            <a:r>
              <a:rPr lang="en-US" dirty="0" smtClean="0"/>
              <a:t>Creation of a youth corps of volunteers ages 16-22 branded the Preparedness Emergency Response Corps (PERC)</a:t>
            </a:r>
          </a:p>
          <a:p>
            <a:pPr lvl="1"/>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normAutofit fontScale="90000"/>
          </a:bodyPr>
          <a:lstStyle/>
          <a:p>
            <a:r>
              <a:rPr lang="en-US" dirty="0" smtClean="0"/>
              <a:t>Programmes Utilizing Volunteers</a:t>
            </a:r>
            <a:endParaRPr lang="en-US" dirty="0"/>
          </a:p>
        </p:txBody>
      </p:sp>
      <p:sp>
        <p:nvSpPr>
          <p:cNvPr id="3" name="Content Placeholder 2"/>
          <p:cNvSpPr>
            <a:spLocks noGrp="1"/>
          </p:cNvSpPr>
          <p:nvPr>
            <p:ph idx="1"/>
          </p:nvPr>
        </p:nvSpPr>
        <p:spPr/>
        <p:txBody>
          <a:bodyPr>
            <a:normAutofit/>
          </a:bodyPr>
          <a:lstStyle/>
          <a:p>
            <a:r>
              <a:rPr lang="en-US" dirty="0" smtClean="0"/>
              <a:t>Response:</a:t>
            </a:r>
          </a:p>
          <a:p>
            <a:pPr lvl="1"/>
            <a:r>
              <a:rPr lang="en-US" dirty="0" smtClean="0"/>
              <a:t>Search and Rescue, Swift Water Rescue, First Aid, Damage Assessment, Spatial Mapping of the Impacted Area, Shelter Management and Welfare Relief Management</a:t>
            </a:r>
          </a:p>
          <a:p>
            <a:r>
              <a:rPr lang="en-US" dirty="0" smtClean="0"/>
              <a:t>Graduates and Professionals that are either jobless are also encouraged to volunteer their skills in support of day to day organizational operations.</a:t>
            </a:r>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55638"/>
          </a:xfrm>
        </p:spPr>
        <p:txBody>
          <a:bodyPr>
            <a:normAutofit fontScale="90000"/>
          </a:bodyPr>
          <a:lstStyle/>
          <a:p>
            <a:r>
              <a:rPr lang="en-US" dirty="0" smtClean="0"/>
              <a:t>Lessons Learned</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dirty="0" smtClean="0"/>
              <a:t>A structured volunteer </a:t>
            </a:r>
            <a:r>
              <a:rPr lang="en-US" dirty="0" err="1" smtClean="0"/>
              <a:t>programme</a:t>
            </a:r>
            <a:r>
              <a:rPr lang="en-US" dirty="0" smtClean="0"/>
              <a:t> has allowed for expanded and efficient use of volunteer resources </a:t>
            </a:r>
          </a:p>
          <a:p>
            <a:r>
              <a:rPr lang="en-US" dirty="0" smtClean="0"/>
              <a:t>Facilitate the building of a culture of safety</a:t>
            </a:r>
          </a:p>
          <a:p>
            <a:r>
              <a:rPr lang="en-US" dirty="0" smtClean="0"/>
              <a:t>A volunteer recognition </a:t>
            </a:r>
            <a:r>
              <a:rPr lang="en-US" dirty="0" err="1" smtClean="0"/>
              <a:t>programme</a:t>
            </a:r>
            <a:r>
              <a:rPr lang="en-US" dirty="0" smtClean="0"/>
              <a:t> provides incentives for sustainable volunteer action</a:t>
            </a:r>
          </a:p>
          <a:p>
            <a:endParaRPr lang="en-US" dirty="0" smtClean="0"/>
          </a:p>
          <a:p>
            <a:endParaRPr lang="en-US" dirty="0" smtClean="0"/>
          </a:p>
          <a:p>
            <a:pPr>
              <a:buNone/>
            </a:pPr>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normAutofit fontScale="90000"/>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Volunteerism is at a significant cost to volunteers who themselves lack the means to adequately sustain themselves economically.</a:t>
            </a:r>
          </a:p>
          <a:p>
            <a:r>
              <a:rPr lang="en-US" dirty="0" smtClean="0"/>
              <a:t>The harsh economic environment have switched the focus of community persons away from voluntarism and more towards trying to eek out a living </a:t>
            </a:r>
          </a:p>
          <a:p>
            <a:pPr lvl="0"/>
            <a:r>
              <a:rPr lang="en-US" dirty="0" smtClean="0"/>
              <a:t>Community Based Disaster Risk management must  concentrate on what affected communities can do for themselves and how best to strengthen them.</a:t>
            </a:r>
          </a:p>
          <a:p>
            <a:endParaRPr lang="en-US" dirty="0" smtClean="0"/>
          </a:p>
          <a:p>
            <a:pPr>
              <a:buNone/>
            </a:pPr>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normAutofit fontScale="90000"/>
          </a:bodyPr>
          <a:lstStyle/>
          <a:p>
            <a:r>
              <a:rPr lang="en-US" dirty="0" smtClean="0"/>
              <a:t>Conclusion and Recommendations</a:t>
            </a:r>
            <a:endParaRPr lang="en-US" dirty="0"/>
          </a:p>
        </p:txBody>
      </p:sp>
      <p:sp>
        <p:nvSpPr>
          <p:cNvPr id="3" name="Content Placeholder 2"/>
          <p:cNvSpPr>
            <a:spLocks noGrp="1"/>
          </p:cNvSpPr>
          <p:nvPr>
            <p:ph idx="1"/>
          </p:nvPr>
        </p:nvSpPr>
        <p:spPr/>
        <p:txBody>
          <a:bodyPr>
            <a:normAutofit fontScale="92500"/>
          </a:bodyPr>
          <a:lstStyle/>
          <a:p>
            <a:r>
              <a:rPr lang="en-US" dirty="0" smtClean="0"/>
              <a:t>Establish the Framework within which the community/volunteer </a:t>
            </a:r>
            <a:r>
              <a:rPr lang="en-US" dirty="0" err="1" smtClean="0"/>
              <a:t>programme</a:t>
            </a:r>
            <a:r>
              <a:rPr lang="en-US" dirty="0" smtClean="0"/>
              <a:t> will function</a:t>
            </a:r>
          </a:p>
          <a:p>
            <a:r>
              <a:rPr lang="en-US" dirty="0" smtClean="0"/>
              <a:t>A volunteer management policy should be developed to govern the sourcing, capacity building and deployment of volunteers in DRR</a:t>
            </a:r>
          </a:p>
          <a:p>
            <a:r>
              <a:rPr lang="en-US" dirty="0" smtClean="0"/>
              <a:t>A recruitment strategy is also a key tool</a:t>
            </a:r>
          </a:p>
          <a:p>
            <a:r>
              <a:rPr lang="en-US" dirty="0" smtClean="0"/>
              <a:t>Strong Local Governance Mechanisms Necessary for effective volunteer management at the community level</a:t>
            </a:r>
          </a:p>
          <a:p>
            <a:pPr>
              <a:buNone/>
            </a:pPr>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normAutofit fontScale="90000"/>
          </a:bodyPr>
          <a:lstStyle/>
          <a:p>
            <a:r>
              <a:rPr lang="en-US" dirty="0" smtClean="0"/>
              <a:t>Conclusion and Recommendations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planning process for engaging volunteers in disaster risk management must be linked to a wider process of community and national development to improve its sustainability While there have been numerous successes in placing the community volunteerism as key strategy towards establishing strong risk reduction </a:t>
            </a:r>
            <a:r>
              <a:rPr lang="en-US" dirty="0" err="1" smtClean="0"/>
              <a:t>programmes</a:t>
            </a:r>
            <a:r>
              <a:rPr lang="en-US" dirty="0" smtClean="0"/>
              <a:t> nationally there are still numerous challenges to overcome. </a:t>
            </a:r>
          </a:p>
          <a:p>
            <a:r>
              <a:rPr lang="en-US" dirty="0" smtClean="0"/>
              <a:t>The issue of ownership of the process and the sustainability of community actions are still major hurdles to “jump”. </a:t>
            </a:r>
          </a:p>
          <a:p>
            <a:r>
              <a:rPr lang="en-US" dirty="0" smtClean="0"/>
              <a:t>Building Disaster Resilient Communities Initiative and the revamping of its volunteer </a:t>
            </a:r>
            <a:r>
              <a:rPr lang="en-US" dirty="0" err="1" smtClean="0"/>
              <a:t>programme</a:t>
            </a:r>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fontScale="92500" lnSpcReduction="10000"/>
          </a:bodyPr>
          <a:lstStyle/>
          <a:p>
            <a:pPr>
              <a:buNone/>
            </a:pPr>
            <a:r>
              <a:rPr lang="en-US" dirty="0" smtClean="0"/>
              <a:t>	</a:t>
            </a:r>
          </a:p>
          <a:p>
            <a:pPr algn="ctr">
              <a:buNone/>
            </a:pPr>
            <a:r>
              <a:rPr lang="en-US" dirty="0" smtClean="0"/>
              <a:t>Ronald Jackson</a:t>
            </a:r>
          </a:p>
          <a:p>
            <a:pPr algn="ctr">
              <a:buNone/>
            </a:pPr>
            <a:r>
              <a:rPr lang="en-US" dirty="0" smtClean="0"/>
              <a:t>Director General</a:t>
            </a:r>
          </a:p>
          <a:p>
            <a:pPr algn="ctr">
              <a:buNone/>
            </a:pPr>
            <a:r>
              <a:rPr lang="en-US" dirty="0" smtClean="0"/>
              <a:t>Office of Disaster Preparedness and Emergency</a:t>
            </a:r>
          </a:p>
          <a:p>
            <a:pPr algn="ctr">
              <a:buNone/>
            </a:pPr>
            <a:r>
              <a:rPr lang="en-US" dirty="0" smtClean="0"/>
              <a:t>Management</a:t>
            </a:r>
          </a:p>
          <a:p>
            <a:pPr algn="ctr">
              <a:buNone/>
            </a:pPr>
            <a:r>
              <a:rPr lang="en-US" dirty="0" smtClean="0"/>
              <a:t> Jamaica</a:t>
            </a:r>
          </a:p>
          <a:p>
            <a:pPr algn="ctr">
              <a:buNone/>
            </a:pPr>
            <a:r>
              <a:rPr lang="en-US" dirty="0" smtClean="0">
                <a:hlinkClick r:id="rId2"/>
              </a:rPr>
              <a:t>rjackson@odpem.org.jm</a:t>
            </a:r>
            <a:endParaRPr lang="en-US" dirty="0" smtClean="0"/>
          </a:p>
          <a:p>
            <a:pPr algn="ctr">
              <a:buNone/>
            </a:pPr>
            <a:r>
              <a:rPr lang="en-US" dirty="0" smtClean="0">
                <a:hlinkClick r:id="rId3"/>
              </a:rPr>
              <a:t>www.odpem.org.jm</a:t>
            </a:r>
            <a:endParaRPr lang="en-US" dirty="0" smtClean="0"/>
          </a:p>
          <a:p>
            <a:pPr algn="ctr">
              <a:buNone/>
            </a:pPr>
            <a:endParaRPr lang="en-US" dirty="0" smtClean="0"/>
          </a:p>
          <a:p>
            <a:pPr>
              <a:buNone/>
            </a:pPr>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4"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rmAutofit/>
          </a:bodyPr>
          <a:lstStyle/>
          <a:p>
            <a:r>
              <a:rPr lang="en-US" sz="4000" dirty="0" smtClean="0"/>
              <a:t>Introduction</a:t>
            </a:r>
            <a:endParaRPr lang="en-US" sz="4000" dirty="0"/>
          </a:p>
        </p:txBody>
      </p:sp>
      <p:sp>
        <p:nvSpPr>
          <p:cNvPr id="3" name="Content Placeholder 2"/>
          <p:cNvSpPr>
            <a:spLocks noGrp="1"/>
          </p:cNvSpPr>
          <p:nvPr>
            <p:ph idx="1"/>
          </p:nvPr>
        </p:nvSpPr>
        <p:spPr>
          <a:xfrm>
            <a:off x="457200" y="1752600"/>
            <a:ext cx="8229600" cy="4373563"/>
          </a:xfrm>
        </p:spPr>
        <p:txBody>
          <a:bodyPr>
            <a:normAutofit lnSpcReduction="10000"/>
          </a:bodyPr>
          <a:lstStyle/>
          <a:p>
            <a:r>
              <a:rPr lang="en-US" dirty="0" smtClean="0"/>
              <a:t>Disaster Risk Reduction given the resource challenges requires (especially in the Jamaican context) the input of multiple stakeholders including its citizens young and old.</a:t>
            </a:r>
          </a:p>
          <a:p>
            <a:r>
              <a:rPr lang="en-US" dirty="0" smtClean="0"/>
              <a:t>Given the definition of volunteerism we can safely acknowledge that our thirty year engagement of community groups in DRR has been in support of strengthening volunteerism nationally</a:t>
            </a:r>
          </a:p>
          <a:p>
            <a:endParaRPr lang="en-US"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rmAutofit/>
          </a:bodyPr>
          <a:lstStyle/>
          <a:p>
            <a:r>
              <a:rPr lang="en-US" sz="3600" dirty="0" smtClean="0"/>
              <a:t>Policies that Support Volunteer Integration</a:t>
            </a:r>
            <a:endParaRPr lang="en-US" sz="3600" dirty="0"/>
          </a:p>
        </p:txBody>
      </p:sp>
      <p:sp>
        <p:nvSpPr>
          <p:cNvPr id="3" name="Content Placeholder 2"/>
          <p:cNvSpPr>
            <a:spLocks noGrp="1"/>
          </p:cNvSpPr>
          <p:nvPr>
            <p:ph idx="1"/>
          </p:nvPr>
        </p:nvSpPr>
        <p:spPr>
          <a:xfrm>
            <a:off x="457200" y="1752600"/>
            <a:ext cx="8229600" cy="4373563"/>
          </a:xfrm>
        </p:spPr>
        <p:txBody>
          <a:bodyPr>
            <a:normAutofit/>
          </a:bodyPr>
          <a:lstStyle/>
          <a:p>
            <a:r>
              <a:rPr lang="en-US" sz="2800" dirty="0" smtClean="0"/>
              <a:t>Volunteerism in support of DRR can be located within the National Development Plan (Vision 2030):</a:t>
            </a:r>
          </a:p>
          <a:p>
            <a:r>
              <a:rPr lang="en-US" sz="2800" dirty="0" smtClean="0"/>
              <a:t>Goal 4: Jamaica has a Healthy Natural Environment</a:t>
            </a:r>
          </a:p>
          <a:p>
            <a:r>
              <a:rPr lang="en-US" sz="2800" dirty="0" smtClean="0"/>
              <a:t>Outcome 14: Hazard Risk Reduction and Climate Change</a:t>
            </a:r>
          </a:p>
          <a:p>
            <a:r>
              <a:rPr lang="en-US" sz="2800" dirty="0" smtClean="0"/>
              <a:t>Strategy 14-1: Improve resilience to all kinds of hazards</a:t>
            </a:r>
          </a:p>
          <a:p>
            <a:r>
              <a:rPr lang="en-US" sz="2800" dirty="0" smtClean="0"/>
              <a:t>National Strategy 14-2: Improve Emergency Response Capability </a:t>
            </a:r>
            <a:endParaRPr lang="en-US" sz="2800"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rmAutofit/>
          </a:bodyPr>
          <a:lstStyle/>
          <a:p>
            <a:r>
              <a:rPr lang="en-US" sz="3600" dirty="0" smtClean="0"/>
              <a:t>Policies that Support Volunteer Integration</a:t>
            </a:r>
            <a:endParaRPr lang="en-US" sz="3600" dirty="0"/>
          </a:p>
        </p:txBody>
      </p:sp>
      <p:sp>
        <p:nvSpPr>
          <p:cNvPr id="3" name="Content Placeholder 2"/>
          <p:cNvSpPr>
            <a:spLocks noGrp="1"/>
          </p:cNvSpPr>
          <p:nvPr>
            <p:ph idx="1"/>
          </p:nvPr>
        </p:nvSpPr>
        <p:spPr>
          <a:xfrm>
            <a:off x="457200" y="1752600"/>
            <a:ext cx="8229600" cy="4373563"/>
          </a:xfrm>
        </p:spPr>
        <p:txBody>
          <a:bodyPr>
            <a:normAutofit/>
          </a:bodyPr>
          <a:lstStyle/>
          <a:p>
            <a:r>
              <a:rPr lang="en-US" sz="2800" dirty="0" smtClean="0"/>
              <a:t>The specific sector strategy :</a:t>
            </a:r>
          </a:p>
          <a:p>
            <a:r>
              <a:rPr lang="en-US" sz="2800" dirty="0" smtClean="0"/>
              <a:t>Develop a larger core of trained volunteers to effectively manage/support emergency response”</a:t>
            </a:r>
          </a:p>
          <a:p>
            <a:r>
              <a:rPr lang="en-US" sz="2800" dirty="0" smtClean="0"/>
              <a:t>The National Hazard Risk Reduction Policy established in 2005 also promotes community resilience and by extension volunteerism.</a:t>
            </a:r>
          </a:p>
          <a:p>
            <a:r>
              <a:rPr lang="en-US" sz="2800" dirty="0" smtClean="0"/>
              <a:t>Volunteerism and Community Engagement has been at the heart of ODPEM’s strategic priority from as far back as the 1980’s</a:t>
            </a:r>
          </a:p>
          <a:p>
            <a:endParaRPr lang="en-US" sz="2800" dirty="0"/>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rmAutofit fontScale="90000"/>
          </a:bodyPr>
          <a:lstStyle/>
          <a:p>
            <a:r>
              <a:rPr lang="en-US" dirty="0" smtClean="0"/>
              <a:t>Programmes Utilizing Volunteers</a:t>
            </a:r>
            <a:endParaRPr lang="en-US" dirty="0"/>
          </a:p>
        </p:txBody>
      </p:sp>
      <p:sp>
        <p:nvSpPr>
          <p:cNvPr id="3" name="Content Placeholder 2"/>
          <p:cNvSpPr>
            <a:spLocks noGrp="1"/>
          </p:cNvSpPr>
          <p:nvPr>
            <p:ph idx="1"/>
          </p:nvPr>
        </p:nvSpPr>
        <p:spPr>
          <a:xfrm>
            <a:off x="457200" y="1981200"/>
            <a:ext cx="8229600" cy="4144963"/>
          </a:xfrm>
        </p:spPr>
        <p:txBody>
          <a:bodyPr>
            <a:normAutofit fontScale="92500"/>
          </a:bodyPr>
          <a:lstStyle/>
          <a:p>
            <a:r>
              <a:rPr lang="en-US" dirty="0" smtClean="0"/>
              <a:t>An examination of the human resources needed for ODPEM to be effective in pre-impact and post disaster situations revealed a need for manpower beyond the formal paid capacities which exits. </a:t>
            </a:r>
          </a:p>
          <a:p>
            <a:pPr>
              <a:buNone/>
            </a:pPr>
            <a:endParaRPr lang="en-US" dirty="0" smtClean="0"/>
          </a:p>
          <a:p>
            <a:r>
              <a:rPr lang="en-US" dirty="0" smtClean="0"/>
              <a:t>Reinforced the need for building capacities at the community level and through specialized volunteer groups.</a:t>
            </a:r>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rmAutofit fontScale="90000"/>
          </a:bodyPr>
          <a:lstStyle/>
          <a:p>
            <a:r>
              <a:rPr lang="en-US" dirty="0" smtClean="0"/>
              <a:t>Programmes Utilizing Volunteers</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dirty="0" smtClean="0"/>
              <a:t>Community Level:</a:t>
            </a:r>
          </a:p>
          <a:p>
            <a:pPr lvl="1"/>
            <a:r>
              <a:rPr lang="en-US" dirty="0" smtClean="0"/>
              <a:t>Community monitored Flood Warning System inclusive of flood teams and personnel to support the evacuation and emergency management planning of the communities </a:t>
            </a:r>
          </a:p>
          <a:p>
            <a:pPr lvl="1"/>
            <a:r>
              <a:rPr lang="en-US" dirty="0" smtClean="0"/>
              <a:t>Drain/sink hole cleaning and management</a:t>
            </a:r>
          </a:p>
          <a:p>
            <a:pPr lvl="1"/>
            <a:r>
              <a:rPr lang="en-US" dirty="0" smtClean="0"/>
              <a:t>Debris removal after major flood events</a:t>
            </a:r>
          </a:p>
          <a:p>
            <a:pPr lvl="1"/>
            <a:r>
              <a:rPr lang="en-US" dirty="0" smtClean="0"/>
              <a:t>Constructing Structural Mitigation Interventions</a:t>
            </a:r>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5" descr="training day pic 3"/>
          <p:cNvPicPr>
            <a:picLocks noGrp="1" noChangeAspect="1" noChangeArrowheads="1"/>
          </p:cNvPicPr>
          <p:nvPr>
            <p:ph sz="half" idx="2"/>
          </p:nvPr>
        </p:nvPicPr>
        <p:blipFill>
          <a:blip r:embed="rId2" cstate="print"/>
          <a:srcRect/>
          <a:stretch>
            <a:fillRect/>
          </a:stretch>
        </p:blipFill>
        <p:spPr>
          <a:xfrm>
            <a:off x="0" y="3886200"/>
            <a:ext cx="4419600" cy="2967038"/>
          </a:xfrm>
          <a:ln w="38100">
            <a:solidFill>
              <a:srgbClr val="0000FF"/>
            </a:solidFill>
          </a:ln>
        </p:spPr>
      </p:pic>
      <p:pic>
        <p:nvPicPr>
          <p:cNvPr id="27652" name="Picture 6" descr="training day pic "/>
          <p:cNvPicPr>
            <a:picLocks noChangeAspect="1" noChangeArrowheads="1"/>
          </p:cNvPicPr>
          <p:nvPr/>
        </p:nvPicPr>
        <p:blipFill>
          <a:blip r:embed="rId3" cstate="print"/>
          <a:srcRect/>
          <a:stretch>
            <a:fillRect/>
          </a:stretch>
        </p:blipFill>
        <p:spPr bwMode="auto">
          <a:xfrm>
            <a:off x="4343401" y="914400"/>
            <a:ext cx="4800600" cy="5943600"/>
          </a:xfrm>
          <a:prstGeom prst="rect">
            <a:avLst/>
          </a:prstGeom>
          <a:noFill/>
          <a:ln w="38100">
            <a:solidFill>
              <a:srgbClr val="0000FF"/>
            </a:solidFill>
            <a:miter lim="800000"/>
            <a:headEnd/>
            <a:tailEnd/>
          </a:ln>
        </p:spPr>
      </p:pic>
      <p:sp>
        <p:nvSpPr>
          <p:cNvPr id="27653" name="Oval 8"/>
          <p:cNvSpPr>
            <a:spLocks noChangeArrowheads="1"/>
          </p:cNvSpPr>
          <p:nvPr/>
        </p:nvSpPr>
        <p:spPr bwMode="auto">
          <a:xfrm>
            <a:off x="7848600" y="3352800"/>
            <a:ext cx="1066800" cy="990600"/>
          </a:xfrm>
          <a:prstGeom prst="ellipse">
            <a:avLst/>
          </a:prstGeom>
          <a:noFill/>
          <a:ln w="38100">
            <a:solidFill>
              <a:srgbClr val="FF0000"/>
            </a:solidFill>
            <a:round/>
            <a:headEnd/>
            <a:tailEnd/>
          </a:ln>
        </p:spPr>
        <p:txBody>
          <a:bodyPr wrap="none" anchor="ctr"/>
          <a:lstStyle/>
          <a:p>
            <a:endParaRPr lang="en-US"/>
          </a:p>
        </p:txBody>
      </p:sp>
      <p:sp>
        <p:nvSpPr>
          <p:cNvPr id="7" name="Rectangle 6"/>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8" name="Picture 8" descr="Logo.png"/>
          <p:cNvPicPr>
            <a:picLocks noChangeAspect="1"/>
          </p:cNvPicPr>
          <p:nvPr/>
        </p:nvPicPr>
        <p:blipFill>
          <a:blip r:embed="rId4" cstate="print"/>
          <a:srcRect/>
          <a:stretch>
            <a:fillRect/>
          </a:stretch>
        </p:blipFill>
        <p:spPr bwMode="auto">
          <a:xfrm>
            <a:off x="0" y="0"/>
            <a:ext cx="990600" cy="9144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0" y="914400"/>
            <a:ext cx="4343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rmAutofit fontScale="90000"/>
          </a:bodyPr>
          <a:lstStyle/>
          <a:p>
            <a:r>
              <a:rPr lang="en-US" dirty="0" smtClean="0"/>
              <a:t>Programmes Utilizing Volunteers</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dirty="0" smtClean="0"/>
              <a:t>Community Level:</a:t>
            </a:r>
          </a:p>
          <a:p>
            <a:r>
              <a:rPr lang="en-US" dirty="0" smtClean="0"/>
              <a:t>Independent risk awareness activities</a:t>
            </a:r>
          </a:p>
          <a:p>
            <a:r>
              <a:rPr lang="en-US" dirty="0" smtClean="0"/>
              <a:t>Fund raising activities to support community level DRR activities</a:t>
            </a:r>
          </a:p>
          <a:p>
            <a:r>
              <a:rPr lang="en-US" dirty="0" smtClean="0"/>
              <a:t>Management of shelters post impact including the identification of initial mobilizing resources</a:t>
            </a:r>
          </a:p>
        </p:txBody>
      </p:sp>
      <p:sp>
        <p:nvSpPr>
          <p:cNvPr id="4" name="Rectangle 3"/>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5" name="Picture 8" descr="Logo.png"/>
          <p:cNvPicPr>
            <a:picLocks noChangeAspect="1"/>
          </p:cNvPicPr>
          <p:nvPr/>
        </p:nvPicPr>
        <p:blipFill>
          <a:blip r:embed="rId2"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7" descr="P1000649"/>
          <p:cNvPicPr>
            <a:picLocks noChangeAspect="1" noChangeArrowheads="1"/>
          </p:cNvPicPr>
          <p:nvPr/>
        </p:nvPicPr>
        <p:blipFill>
          <a:blip r:embed="rId2" cstate="print"/>
          <a:srcRect/>
          <a:stretch>
            <a:fillRect/>
          </a:stretch>
        </p:blipFill>
        <p:spPr bwMode="auto">
          <a:xfrm>
            <a:off x="4572000" y="838200"/>
            <a:ext cx="4572000" cy="2971800"/>
          </a:xfrm>
          <a:prstGeom prst="rect">
            <a:avLst/>
          </a:prstGeom>
          <a:noFill/>
          <a:ln w="38100">
            <a:solidFill>
              <a:srgbClr val="0000FF"/>
            </a:solidFill>
            <a:miter lim="800000"/>
            <a:headEnd/>
            <a:tailEnd/>
          </a:ln>
        </p:spPr>
      </p:pic>
      <p:pic>
        <p:nvPicPr>
          <p:cNvPr id="28676" name="Picture 8" descr="rplanpic 4"/>
          <p:cNvPicPr>
            <a:picLocks noChangeAspect="1" noChangeArrowheads="1"/>
          </p:cNvPicPr>
          <p:nvPr/>
        </p:nvPicPr>
        <p:blipFill>
          <a:blip r:embed="rId3" cstate="print"/>
          <a:srcRect/>
          <a:stretch>
            <a:fillRect/>
          </a:stretch>
        </p:blipFill>
        <p:spPr bwMode="auto">
          <a:xfrm>
            <a:off x="1588" y="838200"/>
            <a:ext cx="4570412" cy="2971800"/>
          </a:xfrm>
          <a:prstGeom prst="rect">
            <a:avLst/>
          </a:prstGeom>
          <a:noFill/>
          <a:ln w="38100">
            <a:solidFill>
              <a:srgbClr val="0000FF"/>
            </a:solidFill>
            <a:miter lim="800000"/>
            <a:headEnd/>
            <a:tailEnd/>
          </a:ln>
        </p:spPr>
      </p:pic>
      <p:pic>
        <p:nvPicPr>
          <p:cNvPr id="28677" name="Picture 9"/>
          <p:cNvPicPr>
            <a:picLocks noChangeAspect="1" noChangeArrowheads="1"/>
          </p:cNvPicPr>
          <p:nvPr/>
        </p:nvPicPr>
        <p:blipFill>
          <a:blip r:embed="rId4" cstate="print"/>
          <a:srcRect t="7935" b="27245"/>
          <a:stretch>
            <a:fillRect/>
          </a:stretch>
        </p:blipFill>
        <p:spPr bwMode="auto">
          <a:xfrm>
            <a:off x="0" y="3810000"/>
            <a:ext cx="4572000" cy="3048000"/>
          </a:xfrm>
          <a:prstGeom prst="rect">
            <a:avLst/>
          </a:prstGeom>
          <a:noFill/>
          <a:ln w="38100">
            <a:solidFill>
              <a:srgbClr val="0000FF"/>
            </a:solidFill>
            <a:miter lim="800000"/>
            <a:headEnd/>
            <a:tailEnd/>
          </a:ln>
        </p:spPr>
      </p:pic>
      <p:pic>
        <p:nvPicPr>
          <p:cNvPr id="28678" name="Picture 11" descr="first aid pic 7"/>
          <p:cNvPicPr>
            <a:picLocks noChangeAspect="1" noChangeArrowheads="1"/>
          </p:cNvPicPr>
          <p:nvPr/>
        </p:nvPicPr>
        <p:blipFill>
          <a:blip r:embed="rId5" cstate="print"/>
          <a:srcRect/>
          <a:stretch>
            <a:fillRect/>
          </a:stretch>
        </p:blipFill>
        <p:spPr bwMode="auto">
          <a:xfrm>
            <a:off x="4568825" y="3808413"/>
            <a:ext cx="4576763" cy="3046412"/>
          </a:xfrm>
          <a:prstGeom prst="rect">
            <a:avLst/>
          </a:prstGeom>
          <a:noFill/>
          <a:ln w="38100">
            <a:solidFill>
              <a:srgbClr val="0000FF"/>
            </a:solidFill>
            <a:miter lim="800000"/>
            <a:headEnd/>
            <a:tailEnd/>
          </a:ln>
        </p:spPr>
      </p:pic>
      <p:sp>
        <p:nvSpPr>
          <p:cNvPr id="119822" name="Text Box 14"/>
          <p:cNvSpPr txBox="1">
            <a:spLocks noChangeArrowheads="1"/>
          </p:cNvSpPr>
          <p:nvPr/>
        </p:nvSpPr>
        <p:spPr bwMode="auto">
          <a:xfrm>
            <a:off x="0" y="3200400"/>
            <a:ext cx="2209800" cy="366713"/>
          </a:xfrm>
          <a:prstGeom prst="rect">
            <a:avLst/>
          </a:prstGeom>
          <a:noFill/>
          <a:ln w="9525">
            <a:noFill/>
            <a:miter lim="800000"/>
            <a:headEnd/>
            <a:tailEnd/>
          </a:ln>
          <a:effectLst/>
        </p:spPr>
        <p:txBody>
          <a:bodyPr>
            <a:spAutoFit/>
          </a:bodyPr>
          <a:lstStyle/>
          <a:p>
            <a:pPr>
              <a:spcBef>
                <a:spcPct val="50000"/>
              </a:spcBef>
              <a:defRPr/>
            </a:pPr>
            <a:r>
              <a:rPr lang="en-US" b="1">
                <a:solidFill>
                  <a:srgbClr val="66FFFF"/>
                </a:solidFill>
                <a:effectLst>
                  <a:outerShdw blurRad="38100" dist="38100" dir="2700000" algn="tl">
                    <a:srgbClr val="C0C0C0"/>
                  </a:outerShdw>
                </a:effectLst>
                <a:latin typeface="Arial" charset="0"/>
              </a:rPr>
              <a:t>Flood Alert Team</a:t>
            </a:r>
          </a:p>
        </p:txBody>
      </p:sp>
      <p:sp>
        <p:nvSpPr>
          <p:cNvPr id="119823" name="Text Box 15"/>
          <p:cNvSpPr txBox="1">
            <a:spLocks noChangeArrowheads="1"/>
          </p:cNvSpPr>
          <p:nvPr/>
        </p:nvSpPr>
        <p:spPr bwMode="auto">
          <a:xfrm>
            <a:off x="4876800" y="2971800"/>
            <a:ext cx="2514600" cy="641350"/>
          </a:xfrm>
          <a:prstGeom prst="rect">
            <a:avLst/>
          </a:prstGeom>
          <a:noFill/>
          <a:ln w="9525">
            <a:noFill/>
            <a:miter lim="800000"/>
            <a:headEnd/>
            <a:tailEnd/>
          </a:ln>
          <a:effectLst/>
        </p:spPr>
        <p:txBody>
          <a:bodyPr>
            <a:spAutoFit/>
          </a:bodyPr>
          <a:lstStyle/>
          <a:p>
            <a:pPr>
              <a:spcBef>
                <a:spcPct val="50000"/>
              </a:spcBef>
              <a:defRPr/>
            </a:pPr>
            <a:r>
              <a:rPr lang="en-US" b="1">
                <a:solidFill>
                  <a:srgbClr val="66FFFF"/>
                </a:solidFill>
                <a:effectLst>
                  <a:outerShdw blurRad="38100" dist="38100" dir="2700000" algn="tl">
                    <a:srgbClr val="C0C0C0"/>
                  </a:outerShdw>
                </a:effectLst>
                <a:latin typeface="Arial" charset="0"/>
              </a:rPr>
              <a:t>Emergency Response Plan</a:t>
            </a:r>
          </a:p>
        </p:txBody>
      </p:sp>
      <p:sp>
        <p:nvSpPr>
          <p:cNvPr id="119824" name="Text Box 16"/>
          <p:cNvSpPr txBox="1">
            <a:spLocks noChangeArrowheads="1"/>
          </p:cNvSpPr>
          <p:nvPr/>
        </p:nvSpPr>
        <p:spPr bwMode="auto">
          <a:xfrm>
            <a:off x="4800600" y="5791200"/>
            <a:ext cx="2209800" cy="366713"/>
          </a:xfrm>
          <a:prstGeom prst="rect">
            <a:avLst/>
          </a:prstGeom>
          <a:noFill/>
          <a:ln w="9525">
            <a:noFill/>
            <a:miter lim="800000"/>
            <a:headEnd/>
            <a:tailEnd/>
          </a:ln>
          <a:effectLst/>
        </p:spPr>
        <p:txBody>
          <a:bodyPr>
            <a:spAutoFit/>
          </a:bodyPr>
          <a:lstStyle/>
          <a:p>
            <a:pPr>
              <a:spcBef>
                <a:spcPct val="50000"/>
              </a:spcBef>
              <a:defRPr/>
            </a:pPr>
            <a:r>
              <a:rPr lang="en-US" b="1">
                <a:solidFill>
                  <a:srgbClr val="66FFFF"/>
                </a:solidFill>
                <a:effectLst>
                  <a:outerShdw blurRad="38100" dist="38100" dir="2700000" algn="tl">
                    <a:srgbClr val="C0C0C0"/>
                  </a:outerShdw>
                </a:effectLst>
                <a:latin typeface="Arial" charset="0"/>
              </a:rPr>
              <a:t>First Aid</a:t>
            </a:r>
          </a:p>
        </p:txBody>
      </p:sp>
      <p:sp>
        <p:nvSpPr>
          <p:cNvPr id="119825" name="Text Box 17"/>
          <p:cNvSpPr txBox="1">
            <a:spLocks noChangeArrowheads="1"/>
          </p:cNvSpPr>
          <p:nvPr/>
        </p:nvSpPr>
        <p:spPr bwMode="auto">
          <a:xfrm>
            <a:off x="152400" y="6019800"/>
            <a:ext cx="3352800" cy="641350"/>
          </a:xfrm>
          <a:prstGeom prst="rect">
            <a:avLst/>
          </a:prstGeom>
          <a:noFill/>
          <a:ln w="9525">
            <a:noFill/>
            <a:miter lim="800000"/>
            <a:headEnd/>
            <a:tailEnd/>
          </a:ln>
          <a:effectLst/>
        </p:spPr>
        <p:txBody>
          <a:bodyPr>
            <a:spAutoFit/>
          </a:bodyPr>
          <a:lstStyle/>
          <a:p>
            <a:pPr>
              <a:spcBef>
                <a:spcPct val="50000"/>
              </a:spcBef>
              <a:defRPr/>
            </a:pPr>
            <a:r>
              <a:rPr lang="en-US" b="1">
                <a:solidFill>
                  <a:srgbClr val="66FFFF"/>
                </a:solidFill>
                <a:effectLst>
                  <a:outerShdw blurRad="38100" dist="38100" dir="2700000" algn="tl">
                    <a:srgbClr val="C0C0C0"/>
                  </a:outerShdw>
                </a:effectLst>
                <a:latin typeface="Arial" charset="0"/>
              </a:rPr>
              <a:t>Hazard Identification &amp; Damage Assessment</a:t>
            </a:r>
          </a:p>
        </p:txBody>
      </p:sp>
      <p:sp>
        <p:nvSpPr>
          <p:cNvPr id="11" name="Rectangle 10"/>
          <p:cNvSpPr/>
          <p:nvPr/>
        </p:nvSpPr>
        <p:spPr>
          <a:xfrm>
            <a:off x="0" y="0"/>
            <a:ext cx="9144000" cy="91440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atin typeface="Bradley Hand ITC" pitchFamily="66" charset="0"/>
              </a:rPr>
              <a:t>OFFICE OF DISASTER PREPAREDNESS AND EMEREGENCY MANAGEMENT</a:t>
            </a:r>
          </a:p>
        </p:txBody>
      </p:sp>
      <p:pic>
        <p:nvPicPr>
          <p:cNvPr id="12" name="Picture 8" descr="Logo.png"/>
          <p:cNvPicPr>
            <a:picLocks noChangeAspect="1"/>
          </p:cNvPicPr>
          <p:nvPr/>
        </p:nvPicPr>
        <p:blipFill>
          <a:blip r:embed="rId6" cstate="print"/>
          <a:srcRect/>
          <a:stretch>
            <a:fillRect/>
          </a:stretch>
        </p:blipFill>
        <p:spPr bwMode="auto">
          <a:xfrm>
            <a:off x="0" y="0"/>
            <a:ext cx="990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904</Words>
  <Application>Microsoft Office PowerPoint</Application>
  <PresentationFormat>On-screen Show (4:3)</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“Engaging the Community: Volunteerism and Disaster Management” </vt:lpstr>
      <vt:lpstr>Introduction</vt:lpstr>
      <vt:lpstr>Policies that Support Volunteer Integration</vt:lpstr>
      <vt:lpstr>Policies that Support Volunteer Integration</vt:lpstr>
      <vt:lpstr>Programmes Utilizing Volunteers</vt:lpstr>
      <vt:lpstr>Programmes Utilizing Volunteers</vt:lpstr>
      <vt:lpstr>PowerPoint Presentation</vt:lpstr>
      <vt:lpstr>Programmes Utilizing Volunteers</vt:lpstr>
      <vt:lpstr>PowerPoint Presentation</vt:lpstr>
      <vt:lpstr>Programmes Utilizing Volunteers</vt:lpstr>
      <vt:lpstr>Programmes Utilizing Volunteers</vt:lpstr>
      <vt:lpstr>Programmes Utilizing Volunteers</vt:lpstr>
      <vt:lpstr>Lessons Learned</vt:lpstr>
      <vt:lpstr>Lessons Learned</vt:lpstr>
      <vt:lpstr>Conclusion and Recommendations</vt:lpstr>
      <vt:lpstr>Conclusion and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the Community: Volunteerism and Disaster Management”</dc:title>
  <dc:creator>Ron</dc:creator>
  <cp:lastModifiedBy>heute</cp:lastModifiedBy>
  <cp:revision>36</cp:revision>
  <dcterms:created xsi:type="dcterms:W3CDTF">2011-05-05T02:57:48Z</dcterms:created>
  <dcterms:modified xsi:type="dcterms:W3CDTF">2011-05-11T11:26:58Z</dcterms:modified>
</cp:coreProperties>
</file>