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89" r:id="rId3"/>
    <p:sldId id="390" r:id="rId4"/>
    <p:sldId id="391" r:id="rId5"/>
    <p:sldId id="392" r:id="rId6"/>
    <p:sldId id="393" r:id="rId7"/>
    <p:sldId id="394" r:id="rId8"/>
    <p:sldId id="395" r:id="rId9"/>
    <p:sldId id="397" r:id="rId10"/>
    <p:sldId id="398" r:id="rId11"/>
    <p:sldId id="399" r:id="rId12"/>
    <p:sldId id="400" r:id="rId13"/>
    <p:sldId id="401" r:id="rId14"/>
    <p:sldId id="402" r:id="rId15"/>
    <p:sldId id="403" r:id="rId16"/>
    <p:sldId id="404" r:id="rId17"/>
    <p:sldId id="405" r:id="rId18"/>
    <p:sldId id="406" r:id="rId19"/>
    <p:sldId id="407" r:id="rId20"/>
    <p:sldId id="408" r:id="rId21"/>
    <p:sldId id="410" r:id="rId22"/>
  </p:sldIdLst>
  <p:sldSz cx="9144000" cy="6858000" type="screen4x3"/>
  <p:notesSz cx="6735763" cy="986948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9" autoAdjust="0"/>
    <p:restoredTop sz="90941" autoAdjust="0"/>
  </p:normalViewPr>
  <p:slideViewPr>
    <p:cSldViewPr>
      <p:cViewPr>
        <p:scale>
          <a:sx n="90" d="100"/>
          <a:sy n="90" d="100"/>
        </p:scale>
        <p:origin x="-116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60" y="-9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4.xml"/><Relationship Id="rId18" Type="http://schemas.openxmlformats.org/officeDocument/2006/relationships/slide" Target="slides/slide19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12" Type="http://schemas.openxmlformats.org/officeDocument/2006/relationships/slide" Target="slides/slide13.xml"/><Relationship Id="rId17" Type="http://schemas.openxmlformats.org/officeDocument/2006/relationships/slide" Target="slides/slide18.xml"/><Relationship Id="rId2" Type="http://schemas.openxmlformats.org/officeDocument/2006/relationships/slide" Target="slides/slide3.xml"/><Relationship Id="rId16" Type="http://schemas.openxmlformats.org/officeDocument/2006/relationships/slide" Target="slides/slide17.xml"/><Relationship Id="rId20" Type="http://schemas.openxmlformats.org/officeDocument/2006/relationships/slide" Target="slides/slide21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11" Type="http://schemas.openxmlformats.org/officeDocument/2006/relationships/slide" Target="slides/slide12.xml"/><Relationship Id="rId5" Type="http://schemas.openxmlformats.org/officeDocument/2006/relationships/slide" Target="slides/slide6.xml"/><Relationship Id="rId15" Type="http://schemas.openxmlformats.org/officeDocument/2006/relationships/slide" Target="slides/slide16.xml"/><Relationship Id="rId10" Type="http://schemas.openxmlformats.org/officeDocument/2006/relationships/slide" Target="slides/slide11.xml"/><Relationship Id="rId19" Type="http://schemas.openxmlformats.org/officeDocument/2006/relationships/slide" Target="slides/slide20.xml"/><Relationship Id="rId4" Type="http://schemas.openxmlformats.org/officeDocument/2006/relationships/slide" Target="slides/slide5.xml"/><Relationship Id="rId9" Type="http://schemas.openxmlformats.org/officeDocument/2006/relationships/slide" Target="slides/slide10.xml"/><Relationship Id="rId14" Type="http://schemas.openxmlformats.org/officeDocument/2006/relationships/slide" Target="slides/slide1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38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775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38" y="9375775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95AC1931-1C40-4FC0-A605-90F6B90CFD5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7233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bildplatzhalter 7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0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W:\5_Bildmaterial\1_Logos\DKKV\logo einfach ohne e.v.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144000" cy="2081719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und 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W:\5_Bildmaterial\1_Logos\DKKV\logo dkkv neu.bmp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788024" y="116632"/>
            <a:ext cx="4032448" cy="1295441"/>
          </a:xfrm>
          <a:prstGeom prst="rect">
            <a:avLst/>
          </a:prstGeom>
          <a:noFill/>
        </p:spPr>
      </p:pic>
      <p:cxnSp>
        <p:nvCxnSpPr>
          <p:cNvPr id="15" name="Gerade Verbindung 14"/>
          <p:cNvCxnSpPr/>
          <p:nvPr userDrawn="1"/>
        </p:nvCxnSpPr>
        <p:spPr>
          <a:xfrm>
            <a:off x="467544" y="1484784"/>
            <a:ext cx="8352928" cy="0"/>
          </a:xfrm>
          <a:prstGeom prst="line">
            <a:avLst/>
          </a:prstGeom>
          <a:ln w="317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 userDrawn="1"/>
        </p:nvSpPr>
        <p:spPr>
          <a:xfrm>
            <a:off x="467544" y="260648"/>
            <a:ext cx="4104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Global</a:t>
            </a:r>
            <a:r>
              <a:rPr lang="en-GB" sz="1800" b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Platform 2013</a:t>
            </a:r>
          </a:p>
          <a:p>
            <a:pPr algn="ctr"/>
            <a:r>
              <a:rPr lang="en-GB" sz="1800" b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20. May 2013</a:t>
            </a:r>
          </a:p>
          <a:p>
            <a:pPr algn="ctr"/>
            <a:r>
              <a:rPr lang="en-GB" sz="1800" b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Geneva</a:t>
            </a:r>
          </a:p>
          <a:p>
            <a:pPr algn="ctr"/>
            <a:r>
              <a:rPr lang="en-GB" sz="1800" b="0" kern="1200" baseline="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Axel </a:t>
            </a:r>
            <a:r>
              <a:rPr lang="en-GB" sz="1800" b="0" kern="1200" baseline="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Rottländer</a:t>
            </a:r>
            <a:endParaRPr lang="de-DE" sz="1050" b="0" kern="1200" dirty="0">
              <a:solidFill>
                <a:schemeClr val="tx1"/>
              </a:solidFill>
              <a:latin typeface="Calibri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0" r:id="rId13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604093" y="3033534"/>
            <a:ext cx="8011616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4800" b="1" dirty="0">
                <a:latin typeface="Calibri" pitchFamily="34" charset="0"/>
              </a:rPr>
              <a:t>National Platforms Review Report and Outcomes</a:t>
            </a:r>
            <a:endParaRPr lang="de-DE" sz="3600" b="1" dirty="0" smtClean="0">
              <a:latin typeface="Calibri" pitchFamily="34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de-DE" b="1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132856"/>
            <a:ext cx="8280920" cy="4516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Institutional Issues</a:t>
            </a:r>
          </a:p>
          <a:p>
            <a:r>
              <a:rPr lang="en-US" dirty="0" smtClean="0">
                <a:latin typeface="Calibri" pitchFamily="34" charset="0"/>
              </a:rPr>
              <a:t>7. Lack of quantitative/ qualitative data and information</a:t>
            </a: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lvl="0" indent="-342900" algn="just" hangingPunct="0">
              <a:lnSpc>
                <a:spcPct val="114000"/>
              </a:lnSpc>
              <a:spcAft>
                <a:spcPts val="0"/>
              </a:spcAft>
              <a:buFont typeface="Symbol" pitchFamily="18" charset="2"/>
              <a:buChar char="-"/>
            </a:pPr>
            <a:r>
              <a:rPr lang="en-US" kern="1400" dirty="0" smtClean="0">
                <a:latin typeface="Calibri" pitchFamily="34" charset="0"/>
                <a:ea typeface="Times New Roman"/>
                <a:cs typeface="Calibri"/>
              </a:rPr>
              <a:t>developing </a:t>
            </a:r>
            <a:r>
              <a:rPr lang="en-US" kern="1400" dirty="0">
                <a:latin typeface="Calibri" pitchFamily="34" charset="0"/>
                <a:ea typeface="Times New Roman"/>
                <a:cs typeface="Calibri"/>
              </a:rPr>
              <a:t>exchange protocols; </a:t>
            </a:r>
            <a:endParaRPr lang="de-DE" kern="1400" dirty="0">
              <a:latin typeface="Calibri" pitchFamily="34" charset="0"/>
              <a:ea typeface="Times New Roman"/>
              <a:cs typeface="Calibri"/>
            </a:endParaRPr>
          </a:p>
          <a:p>
            <a:pPr marL="342900" lvl="0" indent="-342900" algn="just" hangingPunct="0">
              <a:lnSpc>
                <a:spcPct val="114000"/>
              </a:lnSpc>
              <a:spcAft>
                <a:spcPts val="0"/>
              </a:spcAft>
              <a:buFont typeface="Symbol" pitchFamily="18" charset="2"/>
              <a:buChar char="-"/>
            </a:pPr>
            <a:r>
              <a:rPr lang="en-US" kern="1400" dirty="0">
                <a:latin typeface="Calibri" pitchFamily="34" charset="0"/>
                <a:ea typeface="Calibri"/>
                <a:cs typeface="Calibri"/>
              </a:rPr>
              <a:t>encouraged and recognized best practice through merit awards;  </a:t>
            </a:r>
            <a:endParaRPr lang="de-DE" kern="1400" dirty="0">
              <a:latin typeface="Calibri" pitchFamily="34" charset="0"/>
              <a:ea typeface="Times New Roman"/>
              <a:cs typeface="Calibri"/>
            </a:endParaRPr>
          </a:p>
          <a:p>
            <a:pPr marL="342900" lvl="0" indent="-342900" algn="just" hangingPunct="0">
              <a:lnSpc>
                <a:spcPct val="114000"/>
              </a:lnSpc>
              <a:spcAft>
                <a:spcPts val="0"/>
              </a:spcAft>
              <a:buFont typeface="Symbol" pitchFamily="18" charset="2"/>
              <a:buChar char="-"/>
            </a:pPr>
            <a:r>
              <a:rPr lang="en-US" kern="1400" dirty="0">
                <a:latin typeface="Calibri" pitchFamily="34" charset="0"/>
                <a:ea typeface="Times New Roman"/>
                <a:cs typeface="Calibri"/>
              </a:rPr>
              <a:t>enhancing and organizing KM exchanges, in a more systematic manner such as twinning (city-to-city, peer-reviews);  </a:t>
            </a:r>
            <a:endParaRPr lang="de-DE" kern="1400" dirty="0">
              <a:latin typeface="Calibri" pitchFamily="34" charset="0"/>
              <a:ea typeface="Times New Roman"/>
              <a:cs typeface="Calibri"/>
            </a:endParaRPr>
          </a:p>
          <a:p>
            <a:pPr marL="342900" lvl="0" indent="-342900" algn="just" hangingPunct="0">
              <a:lnSpc>
                <a:spcPct val="114000"/>
              </a:lnSpc>
              <a:spcAft>
                <a:spcPts val="0"/>
              </a:spcAft>
              <a:buFont typeface="Symbol" pitchFamily="18" charset="2"/>
              <a:buChar char="-"/>
            </a:pPr>
            <a:r>
              <a:rPr lang="en-US" kern="1400" dirty="0">
                <a:latin typeface="Calibri" pitchFamily="34" charset="0"/>
                <a:ea typeface="Calibri"/>
                <a:cs typeface="Calibri"/>
              </a:rPr>
              <a:t>building “virtual </a:t>
            </a:r>
            <a:r>
              <a:rPr lang="en-US" kern="1400" dirty="0" smtClean="0">
                <a:latin typeface="Calibri" pitchFamily="34" charset="0"/>
                <a:ea typeface="Calibri"/>
                <a:cs typeface="Calibri"/>
              </a:rPr>
              <a:t>platforms</a:t>
            </a:r>
            <a:r>
              <a:rPr lang="en-US" kern="1400" dirty="0" smtClean="0">
                <a:latin typeface="Calibri" pitchFamily="34" charset="0"/>
                <a:ea typeface="Calibri"/>
                <a:cs typeface="Calibri"/>
              </a:rPr>
              <a:t>, </a:t>
            </a:r>
            <a:r>
              <a:rPr lang="en-US" kern="1400" dirty="0" smtClean="0">
                <a:latin typeface="Calibri" pitchFamily="34" charset="0"/>
                <a:ea typeface="Calibri"/>
                <a:cs typeface="Calibri"/>
              </a:rPr>
              <a:t> </a:t>
            </a:r>
            <a:r>
              <a:rPr lang="en-US" kern="1400" dirty="0">
                <a:latin typeface="Calibri" pitchFamily="34" charset="0"/>
                <a:ea typeface="Calibri"/>
                <a:cs typeface="Calibri"/>
              </a:rPr>
              <a:t>web-based reporting; and</a:t>
            </a:r>
            <a:endParaRPr lang="de-DE" kern="1400" dirty="0">
              <a:latin typeface="Calibri" pitchFamily="34" charset="0"/>
              <a:ea typeface="Times New Roman"/>
              <a:cs typeface="Calibri"/>
            </a:endParaRPr>
          </a:p>
          <a:p>
            <a:pPr marL="342900" lvl="0" indent="-342900" algn="just" hangingPunct="0">
              <a:lnSpc>
                <a:spcPct val="114000"/>
              </a:lnSpc>
              <a:spcAft>
                <a:spcPts val="0"/>
              </a:spcAft>
              <a:buFont typeface="Symbol" pitchFamily="18" charset="2"/>
              <a:buChar char="-"/>
            </a:pPr>
            <a:r>
              <a:rPr lang="en-US" kern="1400" dirty="0">
                <a:latin typeface="Calibri" pitchFamily="34" charset="0"/>
                <a:ea typeface="Times New Roman"/>
                <a:cs typeface="Calibri"/>
              </a:rPr>
              <a:t>establishing regional networks of National Platforms. </a:t>
            </a:r>
            <a:endParaRPr lang="de-DE" kern="1400" dirty="0">
              <a:latin typeface="Calibri" pitchFamily="34" charset="0"/>
              <a:ea typeface="Times New Roman"/>
              <a:cs typeface="Calibri"/>
            </a:endParaRPr>
          </a:p>
          <a:p>
            <a:pPr marL="342900" indent="-342900">
              <a:buFontTx/>
              <a:buChar char="-"/>
            </a:pPr>
            <a:endParaRPr lang="de-DE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209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614260"/>
            <a:ext cx="8280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Institutional Issues</a:t>
            </a:r>
          </a:p>
          <a:p>
            <a:r>
              <a:rPr lang="en-US" dirty="0" smtClean="0">
                <a:latin typeface="Calibri" pitchFamily="34" charset="0"/>
              </a:rPr>
              <a:t>8. Lack of outreach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Better utilization and dissemination of information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Global communication strategy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New types of outreach programs for all levels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Highlight added value of NPs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Solid bottom up outreach approach</a:t>
            </a:r>
          </a:p>
        </p:txBody>
      </p:sp>
    </p:spTree>
    <p:extLst>
      <p:ext uri="{BB962C8B-B14F-4D97-AF65-F5344CB8AC3E}">
        <p14:creationId xmlns:p14="http://schemas.microsoft.com/office/powerpoint/2010/main" val="36216406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560836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Institutional Issues</a:t>
            </a:r>
          </a:p>
          <a:p>
            <a:r>
              <a:rPr lang="en-US" dirty="0" smtClean="0">
                <a:latin typeface="Calibri" pitchFamily="34" charset="0"/>
              </a:rPr>
              <a:t>9. Lack of impact measuring and communication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Allocate relevant resources to measure impact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Impact need to influence national strategies and plans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Development of adequate methodologies to measure impact</a:t>
            </a:r>
          </a:p>
        </p:txBody>
      </p:sp>
    </p:spTree>
    <p:extLst>
      <p:ext uri="{BB962C8B-B14F-4D97-AF65-F5344CB8AC3E}">
        <p14:creationId xmlns:p14="http://schemas.microsoft.com/office/powerpoint/2010/main" val="23005318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416820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Calibri" pitchFamily="34" charset="0"/>
              </a:rPr>
              <a:t>Contextual Issues</a:t>
            </a:r>
          </a:p>
          <a:p>
            <a:r>
              <a:rPr lang="en-US" smtClean="0">
                <a:latin typeface="Calibri" pitchFamily="34" charset="0"/>
              </a:rPr>
              <a:t>1. Lack of political will</a:t>
            </a:r>
          </a:p>
          <a:p>
            <a:endParaRPr lang="en-US" smtClean="0">
              <a:latin typeface="Calibri" pitchFamily="34" charset="0"/>
            </a:endParaRPr>
          </a:p>
          <a:p>
            <a:r>
              <a:rPr lang="en-US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smtClean="0">
                <a:latin typeface="Calibri" pitchFamily="34" charset="0"/>
              </a:rPr>
              <a:t>Raising the profile of the NP at high governmental levels</a:t>
            </a:r>
          </a:p>
          <a:p>
            <a:pPr marL="342900" indent="-342900">
              <a:buFontTx/>
              <a:buChar char="-"/>
            </a:pPr>
            <a:r>
              <a:rPr lang="en-US" smtClean="0">
                <a:latin typeface="Calibri" pitchFamily="34" charset="0"/>
              </a:rPr>
              <a:t>Political support by key government officials</a:t>
            </a:r>
          </a:p>
          <a:p>
            <a:pPr marL="342900" indent="-342900">
              <a:buFontTx/>
              <a:buChar char="-"/>
            </a:pPr>
            <a:r>
              <a:rPr lang="en-US" smtClean="0">
                <a:latin typeface="Calibri" pitchFamily="34" charset="0"/>
              </a:rPr>
              <a:t>Participation of the political level in the NP</a:t>
            </a:r>
          </a:p>
        </p:txBody>
      </p:sp>
    </p:spTree>
    <p:extLst>
      <p:ext uri="{BB962C8B-B14F-4D97-AF65-F5344CB8AC3E}">
        <p14:creationId xmlns:p14="http://schemas.microsoft.com/office/powerpoint/2010/main" val="30424831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488828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Calibri" pitchFamily="34" charset="0"/>
              </a:rPr>
              <a:t>Contextual Issues</a:t>
            </a:r>
          </a:p>
          <a:p>
            <a:r>
              <a:rPr lang="en-US" smtClean="0">
                <a:latin typeface="Calibri" pitchFamily="34" charset="0"/>
              </a:rPr>
              <a:t>2. DRR legislation needs to be improved</a:t>
            </a:r>
          </a:p>
          <a:p>
            <a:endParaRPr lang="en-US" smtClean="0">
              <a:latin typeface="Calibri" pitchFamily="34" charset="0"/>
            </a:endParaRPr>
          </a:p>
          <a:p>
            <a:r>
              <a:rPr lang="en-US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smtClean="0">
                <a:latin typeface="Calibri" pitchFamily="34" charset="0"/>
              </a:rPr>
              <a:t>A risk management law can establish processes in public and private sectors. </a:t>
            </a:r>
          </a:p>
          <a:p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7201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83568" y="2492896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Calibri" pitchFamily="34" charset="0"/>
              </a:rPr>
              <a:t>Contextual Issues</a:t>
            </a:r>
          </a:p>
          <a:p>
            <a:r>
              <a:rPr lang="en-US" smtClean="0">
                <a:latin typeface="Calibri" pitchFamily="34" charset="0"/>
              </a:rPr>
              <a:t>3. Gaps in DRR data and coordination/ exchange of information</a:t>
            </a:r>
          </a:p>
          <a:p>
            <a:endParaRPr lang="en-US" smtClean="0">
              <a:latin typeface="Calibri" pitchFamily="34" charset="0"/>
            </a:endParaRPr>
          </a:p>
          <a:p>
            <a:r>
              <a:rPr lang="en-US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smtClean="0">
                <a:latin typeface="Calibri" pitchFamily="34" charset="0"/>
              </a:rPr>
              <a:t>Sound data, information and knowledge bases</a:t>
            </a:r>
          </a:p>
          <a:p>
            <a:pPr marL="342900" indent="-342900">
              <a:buFontTx/>
              <a:buChar char="-"/>
            </a:pPr>
            <a:r>
              <a:rPr lang="en-US" smtClean="0">
                <a:latin typeface="Calibri" pitchFamily="34" charset="0"/>
              </a:rPr>
              <a:t>Increase the use of the data inte national plans</a:t>
            </a:r>
          </a:p>
          <a:p>
            <a:pPr marL="342900" indent="-342900">
              <a:buFontTx/>
              <a:buChar char="-"/>
            </a:pPr>
            <a:endParaRPr lang="en-US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5538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498120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Contextual Issues</a:t>
            </a:r>
          </a:p>
          <a:p>
            <a:r>
              <a:rPr lang="en-US" dirty="0" smtClean="0">
                <a:latin typeface="Calibri" pitchFamily="34" charset="0"/>
              </a:rPr>
              <a:t>4. Lack of disaster prevention culture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More public awareness raising of DRR issues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NPs/ UNISDR to provide an overview of prevention measures</a:t>
            </a:r>
          </a:p>
        </p:txBody>
      </p:sp>
    </p:spTree>
    <p:extLst>
      <p:ext uri="{BB962C8B-B14F-4D97-AF65-F5344CB8AC3E}">
        <p14:creationId xmlns:p14="http://schemas.microsoft.com/office/powerpoint/2010/main" val="3715847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132856"/>
            <a:ext cx="8280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 smtClean="0">
              <a:latin typeface="Calibri" pitchFamily="34" charset="0"/>
            </a:endParaRPr>
          </a:p>
          <a:p>
            <a:r>
              <a:rPr lang="de-DE" dirty="0" smtClean="0">
                <a:latin typeface="Calibri" pitchFamily="34" charset="0"/>
              </a:rPr>
              <a:t>Mainstreaming</a:t>
            </a:r>
          </a:p>
          <a:p>
            <a:r>
              <a:rPr lang="en-US" dirty="0" smtClean="0">
                <a:latin typeface="Calibri" pitchFamily="34" charset="0"/>
              </a:rPr>
              <a:t>Mainstreaming DRR into sustainable development policy/ planning remains a challenge. 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Development of models on how DRR can be mainstreamed in to Environment, Sustainable Development and Action Plans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Integration of DRR and MDGs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Integration of DRR into sectors of the economy</a:t>
            </a:r>
            <a:endParaRPr lang="de-DE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5859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398236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Calibri" pitchFamily="34" charset="0"/>
              </a:rPr>
              <a:t>DRR and Climate Change</a:t>
            </a:r>
          </a:p>
          <a:p>
            <a:r>
              <a:rPr lang="en-US" smtClean="0">
                <a:latin typeface="Calibri" pitchFamily="34" charset="0"/>
              </a:rPr>
              <a:t>Lack of institutionalised bodies for DRR and CC </a:t>
            </a:r>
          </a:p>
          <a:p>
            <a:endParaRPr lang="en-US" smtClean="0">
              <a:latin typeface="Calibri" pitchFamily="34" charset="0"/>
            </a:endParaRPr>
          </a:p>
          <a:p>
            <a:r>
              <a:rPr lang="en-US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smtClean="0">
                <a:latin typeface="Calibri" pitchFamily="34" charset="0"/>
              </a:rPr>
              <a:t>Integration of DRR and CC as part of the national DRR strategy</a:t>
            </a:r>
          </a:p>
          <a:p>
            <a:pPr marL="342900" indent="-342900">
              <a:buFontTx/>
              <a:buChar char="-"/>
            </a:pPr>
            <a:r>
              <a:rPr lang="en-US" smtClean="0">
                <a:latin typeface="Calibri" pitchFamily="34" charset="0"/>
              </a:rPr>
              <a:t>Collaboration of DRR and CC</a:t>
            </a:r>
          </a:p>
          <a:p>
            <a:pPr marL="342900" indent="-342900">
              <a:buFontTx/>
              <a:buChar char="-"/>
            </a:pPr>
            <a:r>
              <a:rPr lang="en-US" smtClean="0">
                <a:latin typeface="Calibri" pitchFamily="34" charset="0"/>
              </a:rPr>
              <a:t>NAPs to be used as an tool to integrate DRR and CC</a:t>
            </a:r>
          </a:p>
          <a:p>
            <a:pPr marL="342900" indent="-342900">
              <a:buFontTx/>
              <a:buChar char="-"/>
            </a:pPr>
            <a:r>
              <a:rPr lang="en-US" smtClean="0">
                <a:latin typeface="Calibri" pitchFamily="34" charset="0"/>
              </a:rPr>
              <a:t>Funding for demonstration projects</a:t>
            </a:r>
          </a:p>
        </p:txBody>
      </p:sp>
    </p:spTree>
    <p:extLst>
      <p:ext uri="{BB962C8B-B14F-4D97-AF65-F5344CB8AC3E}">
        <p14:creationId xmlns:p14="http://schemas.microsoft.com/office/powerpoint/2010/main" val="3765564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 smtClean="0">
                <a:latin typeface="Calibri" pitchFamily="34" charset="0"/>
              </a:rPr>
              <a:t>Findings</a:t>
            </a:r>
            <a:r>
              <a:rPr lang="de-DE" sz="2400" b="1" dirty="0" smtClean="0">
                <a:latin typeface="Calibri" pitchFamily="34" charset="0"/>
              </a:rPr>
              <a:t> </a:t>
            </a:r>
            <a:r>
              <a:rPr lang="de-DE" sz="2400" b="1" dirty="0" err="1" smtClean="0">
                <a:latin typeface="Calibri" pitchFamily="34" charset="0"/>
              </a:rPr>
              <a:t>and</a:t>
            </a:r>
            <a:r>
              <a:rPr lang="de-DE" sz="2400" b="1" dirty="0" smtClean="0">
                <a:latin typeface="Calibri" pitchFamily="34" charset="0"/>
              </a:rPr>
              <a:t> </a:t>
            </a:r>
            <a:r>
              <a:rPr lang="de-DE" sz="2400" b="1" dirty="0" err="1" smtClean="0">
                <a:latin typeface="Calibri" pitchFamily="34" charset="0"/>
              </a:rPr>
              <a:t>Recommendations</a:t>
            </a:r>
            <a:endParaRPr lang="de-DE" sz="2400" b="1" dirty="0" smtClean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348880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National  Platforms and International Collaboration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National </a:t>
            </a:r>
            <a:r>
              <a:rPr lang="en-US" dirty="0">
                <a:latin typeface="Calibri" pitchFamily="34" charset="0"/>
              </a:rPr>
              <a:t>Platforms can both provide strategic guidelines for UNISDR´s agenda at the local, country and regional </a:t>
            </a:r>
            <a:r>
              <a:rPr lang="en-US" dirty="0" smtClean="0">
                <a:latin typeface="Calibri" pitchFamily="34" charset="0"/>
              </a:rPr>
              <a:t>levels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Support of </a:t>
            </a:r>
            <a:r>
              <a:rPr lang="en-US" dirty="0">
                <a:latin typeface="Calibri" pitchFamily="34" charset="0"/>
              </a:rPr>
              <a:t>UNISDR in the adaptation of international instruments to local/national/regional conditions and realities</a:t>
            </a:r>
            <a:endParaRPr lang="de-DE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8250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latin typeface="Calibri" pitchFamily="34" charset="0"/>
              </a:rPr>
              <a:t>Methodology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Calibri" pitchFamily="34" charset="0"/>
              </a:rPr>
              <a:t>Online Questionnaire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Calibri" pitchFamily="34" charset="0"/>
              </a:rPr>
              <a:t>60 Qualitative and </a:t>
            </a:r>
            <a:r>
              <a:rPr lang="en-US" sz="2400" dirty="0" smtClean="0">
                <a:latin typeface="Calibri" pitchFamily="34" charset="0"/>
              </a:rPr>
              <a:t>Quantitative </a:t>
            </a:r>
            <a:r>
              <a:rPr lang="en-US" sz="2400" dirty="0" smtClean="0">
                <a:latin typeface="Calibri" pitchFamily="34" charset="0"/>
              </a:rPr>
              <a:t>Questions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Calibri" pitchFamily="34" charset="0"/>
              </a:rPr>
              <a:t>77 NP‘s, 50 Respondents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Calibri" pitchFamily="34" charset="0"/>
              </a:rPr>
              <a:t>Compilation of results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Calibri" pitchFamily="34" charset="0"/>
              </a:rPr>
              <a:t>Discussion and review with </a:t>
            </a:r>
            <a:r>
              <a:rPr lang="en-US" sz="2400" dirty="0" smtClean="0">
                <a:latin typeface="Calibri" pitchFamily="34" charset="0"/>
              </a:rPr>
              <a:t>UNISDR Working Group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Calibri" pitchFamily="34" charset="0"/>
              </a:rPr>
              <a:t>Presentation </a:t>
            </a:r>
            <a:r>
              <a:rPr lang="en-US" sz="2400" dirty="0" smtClean="0">
                <a:latin typeface="Calibri" pitchFamily="34" charset="0"/>
              </a:rPr>
              <a:t>of Draft Report during GPDRR 2013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 smtClean="0">
                <a:latin typeface="Calibri" pitchFamily="34" charset="0"/>
              </a:rPr>
              <a:t>Findings</a:t>
            </a:r>
            <a:r>
              <a:rPr lang="de-DE" sz="2400" b="1" dirty="0" smtClean="0">
                <a:latin typeface="Calibri" pitchFamily="34" charset="0"/>
              </a:rPr>
              <a:t> </a:t>
            </a:r>
            <a:r>
              <a:rPr lang="de-DE" sz="2400" b="1" dirty="0" err="1" smtClean="0">
                <a:latin typeface="Calibri" pitchFamily="34" charset="0"/>
              </a:rPr>
              <a:t>and</a:t>
            </a:r>
            <a:r>
              <a:rPr lang="de-DE" sz="2400" b="1" dirty="0" smtClean="0">
                <a:latin typeface="Calibri" pitchFamily="34" charset="0"/>
              </a:rPr>
              <a:t> </a:t>
            </a:r>
            <a:r>
              <a:rPr lang="de-DE" sz="2400" b="1" dirty="0" err="1" smtClean="0">
                <a:latin typeface="Calibri" pitchFamily="34" charset="0"/>
              </a:rPr>
              <a:t>Recommendations</a:t>
            </a:r>
            <a:endParaRPr lang="de-DE" sz="2400" b="1" dirty="0" smtClean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132856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 pitchFamily="34" charset="0"/>
              </a:rPr>
              <a:t>Way Forward</a:t>
            </a:r>
          </a:p>
          <a:p>
            <a:r>
              <a:rPr lang="en-US" dirty="0">
                <a:latin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</a:rPr>
              <a:t>he </a:t>
            </a:r>
            <a:r>
              <a:rPr lang="en-US" dirty="0">
                <a:latin typeface="Calibri" pitchFamily="34" charset="0"/>
              </a:rPr>
              <a:t>implementation of disaster risk reduction is a long-term open-ended process</a:t>
            </a:r>
            <a:endParaRPr lang="de-DE" dirty="0" smtClean="0">
              <a:latin typeface="Calibri" pitchFamily="34" charset="0"/>
            </a:endParaRPr>
          </a:p>
          <a:p>
            <a:endParaRPr lang="de-DE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Activities related to HFA2 be coordinated by NP/ HFA focal  points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Quantitative targets for NPs which allow NPs to become more active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Promotion of new risk management activities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Consolidated links between DRR, CCA and SDGs and NPs act as an forum for the links</a:t>
            </a:r>
          </a:p>
        </p:txBody>
      </p:sp>
    </p:spTree>
    <p:extLst>
      <p:ext uri="{BB962C8B-B14F-4D97-AF65-F5344CB8AC3E}">
        <p14:creationId xmlns:p14="http://schemas.microsoft.com/office/powerpoint/2010/main" val="10853468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545276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 smtClean="0">
                <a:latin typeface="Calibri" pitchFamily="34" charset="0"/>
              </a:rPr>
              <a:t>Conclusion</a:t>
            </a:r>
            <a:endParaRPr lang="de-DE" sz="2400" b="1" dirty="0" smtClean="0">
              <a:latin typeface="Calibri" pitchFamily="34" charset="0"/>
            </a:endParaRPr>
          </a:p>
          <a:p>
            <a:pPr marL="0" indent="0">
              <a:buNone/>
            </a:pPr>
            <a:endParaRPr lang="de-DE" dirty="0" smtClean="0">
              <a:latin typeface="Calibri" pitchFamily="34" charset="0"/>
            </a:endParaRPr>
          </a:p>
          <a:p>
            <a:pPr marL="0" indent="0">
              <a:buNone/>
            </a:pPr>
            <a:endParaRPr lang="de-DE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1916832"/>
            <a:ext cx="828092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</a:rPr>
              <a:t>NPs</a:t>
            </a:r>
            <a:r>
              <a:rPr lang="en-US" sz="2000" dirty="0" smtClean="0">
                <a:latin typeface="Calibri" pitchFamily="34" charset="0"/>
              </a:rPr>
              <a:t> are the representation of all relevant stakeholders and has legal foundation  with a clear role and mandate.  Sufficient financial resources are available as well as the required expertise. Politica</a:t>
            </a:r>
            <a:r>
              <a:rPr lang="en-US" sz="2000" dirty="0" smtClean="0">
                <a:latin typeface="Calibri" pitchFamily="34" charset="0"/>
              </a:rPr>
              <a:t>l will is the precondition. 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</a:rPr>
              <a:t>NPs have knowledge and information sharing systems in place and developed a comprehensive communication strategy targeting all levels.</a:t>
            </a:r>
            <a:endParaRPr lang="en-US" sz="2000" dirty="0" smtClean="0"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</a:rPr>
              <a:t>NPs need to make a difference, demonstrate impact and influencing  national plans and strategies. </a:t>
            </a:r>
            <a:endParaRPr lang="en-US" sz="2000" dirty="0"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</a:rPr>
              <a:t>NPs is the focal point for DRR matters and creates a prevention culture. </a:t>
            </a:r>
            <a:r>
              <a:rPr lang="en-US" sz="2000" dirty="0" smtClean="0">
                <a:latin typeface="Calibri" pitchFamily="34" charset="0"/>
              </a:rPr>
              <a:t>DRR need to be mainstreamed in other sectors. 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alibri" pitchFamily="34" charset="0"/>
              </a:rPr>
              <a:t>NPs and UNISDR collaborate </a:t>
            </a:r>
            <a:endParaRPr lang="en-US" sz="2800" dirty="0" smtClean="0">
              <a:latin typeface="Calibri" pitchFamily="34" charset="0"/>
            </a:endParaRPr>
          </a:p>
          <a:p>
            <a:pPr marL="342900" indent="-342900">
              <a:buFontTx/>
              <a:buChar char="-"/>
            </a:pPr>
            <a:endParaRPr lang="en-US" sz="2800" dirty="0" smtClean="0">
              <a:latin typeface="Calibri" pitchFamily="34" charset="0"/>
            </a:endParaRPr>
          </a:p>
          <a:p>
            <a:pPr marL="342900" indent="-342900">
              <a:buFontTx/>
              <a:buChar char="-"/>
            </a:pPr>
            <a:endParaRPr lang="en-US" sz="2800" dirty="0" smtClean="0">
              <a:latin typeface="Calibri" pitchFamily="34" charset="0"/>
            </a:endParaRPr>
          </a:p>
          <a:p>
            <a:pPr marL="342900" indent="-342900">
              <a:buFontTx/>
              <a:buChar char="-"/>
            </a:pPr>
            <a:endParaRPr lang="en-US" sz="2800" dirty="0" smtClean="0">
              <a:latin typeface="Calibri" pitchFamily="34" charset="0"/>
            </a:endParaRPr>
          </a:p>
          <a:p>
            <a:pPr marL="342900" indent="-342900">
              <a:buFontTx/>
              <a:buChar char="-"/>
            </a:pPr>
            <a:endParaRPr lang="en-US" sz="2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6181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latin typeface="Calibri" pitchFamily="34" charset="0"/>
              </a:rPr>
              <a:t>Objectives</a:t>
            </a:r>
          </a:p>
          <a:p>
            <a:pPr lvl="0">
              <a:spcBef>
                <a:spcPts val="0"/>
              </a:spcBef>
            </a:pPr>
            <a:r>
              <a:rPr lang="en-US" sz="2400" dirty="0" smtClean="0">
                <a:latin typeface="Calibri" pitchFamily="34" charset="0"/>
              </a:rPr>
              <a:t>Decision </a:t>
            </a:r>
            <a:r>
              <a:rPr lang="en-US" sz="2400" dirty="0">
                <a:latin typeface="Calibri" pitchFamily="34" charset="0"/>
              </a:rPr>
              <a:t>makers and DRR stakeholders better able to understand the drivers for the establishment of National Platforms. </a:t>
            </a:r>
            <a:endParaRPr lang="de-DE" sz="2400" dirty="0">
              <a:latin typeface="Calibri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2400" dirty="0">
                <a:latin typeface="Calibri" pitchFamily="34" charset="0"/>
              </a:rPr>
              <a:t>Key challenges facing National Platforms illuminated and presented collectively to DRR decision makers and stakeholders. </a:t>
            </a:r>
            <a:endParaRPr lang="de-DE" sz="2400" dirty="0">
              <a:latin typeface="Calibri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2400" dirty="0">
                <a:latin typeface="Calibri" pitchFamily="34" charset="0"/>
              </a:rPr>
              <a:t>The support needed to reach the objective of 168 credible and robust National Platforms by 2015, identified </a:t>
            </a:r>
            <a:r>
              <a:rPr lang="en-US" sz="2400" dirty="0" smtClean="0">
                <a:latin typeface="Calibri" pitchFamily="34" charset="0"/>
              </a:rPr>
              <a:t>and articulated</a:t>
            </a:r>
            <a:r>
              <a:rPr lang="en-US" dirty="0"/>
              <a:t>.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71642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837184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latin typeface="Calibri" pitchFamily="34" charset="0"/>
              </a:rPr>
              <a:t>Findings and Recommendations</a:t>
            </a:r>
          </a:p>
          <a:p>
            <a:pPr marL="0" indent="0">
              <a:buNone/>
            </a:pPr>
            <a:endParaRPr lang="en-US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636912"/>
            <a:ext cx="8280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Institutional Issues</a:t>
            </a:r>
          </a:p>
          <a:p>
            <a:pPr marL="457200" indent="-457200">
              <a:buAutoNum type="arabicPeriod"/>
            </a:pPr>
            <a:r>
              <a:rPr lang="en-US" dirty="0" smtClean="0">
                <a:latin typeface="Calibri" pitchFamily="34" charset="0"/>
              </a:rPr>
              <a:t>Lack of inclusion of relevant stakeholders</a:t>
            </a:r>
          </a:p>
          <a:p>
            <a:pPr marL="457200" indent="-457200">
              <a:buAutoNum type="arabicPeriod"/>
            </a:pP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More diverse membership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Participation of stakeholders from different sectors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Representatives from local, provincial and national level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Participation of high level political decision makers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Guidelines for civil society and private sector 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549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693168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488828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Institutional Issues</a:t>
            </a:r>
          </a:p>
          <a:p>
            <a:r>
              <a:rPr lang="en-US" dirty="0" smtClean="0">
                <a:latin typeface="Calibri" pitchFamily="34" charset="0"/>
              </a:rPr>
              <a:t>2. Lack of efficient mechanisms and processes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Regular meetings and reports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Development of DRR networks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Dedicated secretariat desks for each NP 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1696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132856"/>
            <a:ext cx="8280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Institutional Issues</a:t>
            </a:r>
          </a:p>
          <a:p>
            <a:r>
              <a:rPr lang="en-US" dirty="0" smtClean="0">
                <a:latin typeface="Calibri" pitchFamily="34" charset="0"/>
              </a:rPr>
              <a:t>3. Unclear role and mandate, insufficient or lack of </a:t>
            </a:r>
            <a:r>
              <a:rPr lang="en-US" dirty="0" err="1" smtClean="0">
                <a:latin typeface="Calibri" pitchFamily="34" charset="0"/>
              </a:rPr>
              <a:t>ToRs</a:t>
            </a:r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NPs to be created by statutes 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Guidelines for interactions with other stakeholder on different levels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NPs need to consider all aspects of Disaster Management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NPs should facilitate the development of National Strategic Plans for DRR 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681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479536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Institutional Issues</a:t>
            </a:r>
          </a:p>
          <a:p>
            <a:r>
              <a:rPr lang="en-US" dirty="0" smtClean="0">
                <a:latin typeface="Calibri" pitchFamily="34" charset="0"/>
              </a:rPr>
              <a:t>4. Lack of legal foundation and institutionalization of DRR 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Legal instruments to be endorsed by high level Governmental authority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NP‘s should be given the highest recognition at all levels</a:t>
            </a:r>
          </a:p>
        </p:txBody>
      </p:sp>
    </p:spTree>
    <p:extLst>
      <p:ext uri="{BB962C8B-B14F-4D97-AF65-F5344CB8AC3E}">
        <p14:creationId xmlns:p14="http://schemas.microsoft.com/office/powerpoint/2010/main" val="2569969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354104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Institutional Issues</a:t>
            </a:r>
          </a:p>
          <a:p>
            <a:r>
              <a:rPr lang="en-US" dirty="0">
                <a:latin typeface="Calibri" pitchFamily="34" charset="0"/>
              </a:rPr>
              <a:t>5</a:t>
            </a:r>
            <a:r>
              <a:rPr lang="en-US" dirty="0" smtClean="0">
                <a:latin typeface="Calibri" pitchFamily="34" charset="0"/>
              </a:rPr>
              <a:t>. </a:t>
            </a:r>
            <a:r>
              <a:rPr lang="en-US" dirty="0" smtClean="0">
                <a:latin typeface="Calibri" pitchFamily="34" charset="0"/>
              </a:rPr>
              <a:t>Lack of funding 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de-DE" dirty="0" smtClean="0">
                <a:latin typeface="Calibri" pitchFamily="34" charset="0"/>
              </a:rPr>
              <a:t>Minimal </a:t>
            </a:r>
            <a:r>
              <a:rPr lang="en-US" dirty="0" smtClean="0">
                <a:latin typeface="Calibri" pitchFamily="34" charset="0"/>
              </a:rPr>
              <a:t>financial</a:t>
            </a:r>
            <a:r>
              <a:rPr lang="de-DE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and technical support from UNISDR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Volunteer principles to increase effectiveness</a:t>
            </a:r>
          </a:p>
        </p:txBody>
      </p:sp>
    </p:spTree>
    <p:extLst>
      <p:ext uri="{BB962C8B-B14F-4D97-AF65-F5344CB8AC3E}">
        <p14:creationId xmlns:p14="http://schemas.microsoft.com/office/powerpoint/2010/main" val="6468489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655712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 err="1">
                <a:latin typeface="Calibri" pitchFamily="34" charset="0"/>
              </a:rPr>
              <a:t>Findings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and</a:t>
            </a:r>
            <a:r>
              <a:rPr lang="de-DE" sz="2400" b="1" dirty="0">
                <a:latin typeface="Calibri" pitchFamily="34" charset="0"/>
              </a:rPr>
              <a:t> </a:t>
            </a:r>
            <a:r>
              <a:rPr lang="de-DE" sz="2400" b="1" dirty="0" err="1">
                <a:latin typeface="Calibri" pitchFamily="34" charset="0"/>
              </a:rPr>
              <a:t>Recommendations</a:t>
            </a:r>
            <a:endParaRPr lang="de-DE" sz="2400" b="1" dirty="0">
              <a:latin typeface="Calibri" pitchFamily="34" charset="0"/>
            </a:endParaRPr>
          </a:p>
          <a:p>
            <a:pPr marL="0" indent="0">
              <a:buNone/>
            </a:pPr>
            <a:endParaRPr lang="de-DE" sz="2400" b="1" dirty="0"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39552" y="2416820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Institutional Issues</a:t>
            </a:r>
          </a:p>
          <a:p>
            <a:r>
              <a:rPr lang="en-US" dirty="0">
                <a:latin typeface="Calibri" pitchFamily="34" charset="0"/>
              </a:rPr>
              <a:t>6</a:t>
            </a:r>
            <a:r>
              <a:rPr lang="en-US" dirty="0" smtClean="0">
                <a:latin typeface="Calibri" pitchFamily="34" charset="0"/>
              </a:rPr>
              <a:t>. </a:t>
            </a:r>
            <a:r>
              <a:rPr lang="en-US" dirty="0" smtClean="0">
                <a:latin typeface="Calibri" pitchFamily="34" charset="0"/>
              </a:rPr>
              <a:t>Lack of DRR and Climate Change expertise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Recommendations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Training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Sharing experiences</a:t>
            </a:r>
          </a:p>
          <a:p>
            <a:pPr marL="342900" indent="-342900">
              <a:buFontTx/>
              <a:buChar char="-"/>
            </a:pPr>
            <a:r>
              <a:rPr lang="en-US" dirty="0" smtClean="0">
                <a:latin typeface="Calibri" pitchFamily="34" charset="0"/>
              </a:rPr>
              <a:t>Promoting cooperation</a:t>
            </a:r>
          </a:p>
        </p:txBody>
      </p:sp>
    </p:spTree>
    <p:extLst>
      <p:ext uri="{BB962C8B-B14F-4D97-AF65-F5344CB8AC3E}">
        <p14:creationId xmlns:p14="http://schemas.microsoft.com/office/powerpoint/2010/main" val="35418166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860</Words>
  <Application>Microsoft Office PowerPoint</Application>
  <PresentationFormat>Bildschirmpräsentation (4:3)</PresentationFormat>
  <Paragraphs>161</Paragraphs>
  <Slides>21</Slides>
  <Notes>21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Demetec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Nelly Iwanek</dc:creator>
  <cp:lastModifiedBy>dkkv</cp:lastModifiedBy>
  <cp:revision>454</cp:revision>
  <dcterms:created xsi:type="dcterms:W3CDTF">2005-04-11T12:01:06Z</dcterms:created>
  <dcterms:modified xsi:type="dcterms:W3CDTF">2013-05-20T07:06:32Z</dcterms:modified>
</cp:coreProperties>
</file>