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0075" y="260350"/>
            <a:ext cx="2159000" cy="5894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260350"/>
            <a:ext cx="6329362" cy="5894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AFFEF"/>
            </a:gs>
            <a:gs pos="100000">
              <a:srgbClr val="CC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260350"/>
            <a:ext cx="845820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6287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Klicka här för att ändra format på bakgrundstexten</a:t>
            </a:r>
          </a:p>
          <a:p>
            <a:pPr lvl="1"/>
            <a:r>
              <a:rPr lang="en-GB" smtClean="0"/>
              <a:t>Nivå två</a:t>
            </a:r>
          </a:p>
          <a:p>
            <a:pPr lvl="2"/>
            <a:r>
              <a:rPr lang="en-GB" smtClean="0"/>
              <a:t>Nivå tre</a:t>
            </a:r>
          </a:p>
          <a:p>
            <a:pPr lvl="2"/>
            <a:r>
              <a:rPr lang="en-GB" smtClean="0"/>
              <a:t>Nivå fyra</a:t>
            </a:r>
          </a:p>
          <a:p>
            <a:pPr lvl="3"/>
            <a:r>
              <a:rPr lang="en-GB" smtClean="0"/>
              <a:t>Nivå fem</a:t>
            </a:r>
          </a:p>
        </p:txBody>
      </p:sp>
      <p:pic>
        <p:nvPicPr>
          <p:cNvPr id="1028" name="Picture 7" descr="PPT_II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489700"/>
            <a:ext cx="9182100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4465638" y="1125538"/>
            <a:ext cx="4643437" cy="0"/>
          </a:xfrm>
          <a:prstGeom prst="line">
            <a:avLst/>
          </a:prstGeom>
          <a:noFill/>
          <a:ln w="25400">
            <a:solidFill>
              <a:srgbClr val="3366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-97" charset="0"/>
              <a:ea typeface="Arial" pitchFamily="-97" charset="0"/>
              <a:cs typeface="Arial" pitchFamily="-97" charset="0"/>
            </a:endParaRPr>
          </a:p>
        </p:txBody>
      </p:sp>
      <p:pic>
        <p:nvPicPr>
          <p:cNvPr id="1030" name="Picture 0" descr="LOGO_BAK_WORD.tif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115888"/>
            <a:ext cx="183515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000">
          <a:solidFill>
            <a:srgbClr val="0066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rgbClr val="0066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800">
          <a:solidFill>
            <a:srgbClr val="0066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0660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rgbClr val="0066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dcommission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ubrik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en-GB" sz="2800" smtClean="0"/>
              <a:t>The Importance of Local and Institutional Issues</a:t>
            </a:r>
            <a:r>
              <a:rPr lang="en-GB" smtClean="0"/>
              <a:t/>
            </a:r>
            <a:br>
              <a:rPr lang="en-GB" smtClean="0"/>
            </a:br>
            <a:endParaRPr lang="en-GB" smtClean="0"/>
          </a:p>
        </p:txBody>
      </p:sp>
      <p:sp>
        <p:nvSpPr>
          <p:cNvPr id="13314" name="Underrubrik 2"/>
          <p:cNvSpPr>
            <a:spLocks noGrp="1"/>
          </p:cNvSpPr>
          <p:nvPr>
            <p:ph type="subTitle" idx="4294967295"/>
          </p:nvPr>
        </p:nvSpPr>
        <p:spPr>
          <a:xfrm>
            <a:off x="1382713" y="3914775"/>
            <a:ext cx="6400800" cy="1752600"/>
          </a:xfrm>
        </p:spPr>
        <p:txBody>
          <a:bodyPr/>
          <a:lstStyle/>
          <a:p>
            <a:pPr marL="0" indent="0" algn="ctr" eaLnBrk="1" hangingPunct="1"/>
            <a:r>
              <a:rPr lang="en-GB" smtClean="0">
                <a:solidFill>
                  <a:srgbClr val="898989"/>
                </a:solidFill>
              </a:rPr>
              <a:t>by Ian Christoplos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2124075" y="404813"/>
            <a:ext cx="676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400" b="1">
                <a:solidFill>
                  <a:srgbClr val="006600"/>
                </a:solidFill>
              </a:rPr>
              <a:t>The Human Dimension of Climate Adaptation</a:t>
            </a:r>
            <a:endParaRPr lang="sv-SE" sz="2400" b="1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Focus on human dimensions</a:t>
            </a:r>
          </a:p>
        </p:txBody>
      </p:sp>
      <p:sp>
        <p:nvSpPr>
          <p:cNvPr id="14338" name="Platshållare för innehåll 2"/>
          <p:cNvSpPr>
            <a:spLocks noGrp="1"/>
          </p:cNvSpPr>
          <p:nvPr>
            <p:ph idx="4294967295"/>
          </p:nvPr>
        </p:nvSpPr>
        <p:spPr>
          <a:xfrm>
            <a:off x="468313" y="1844675"/>
            <a:ext cx="8229600" cy="3384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Concern about global focus on macro level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Synthesis paper to provide a framework for analysis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Focus on local capacities 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Cognisant of the structural factors that frame adaptive capacities and strategies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Adaptive Capacity</a:t>
            </a:r>
          </a:p>
        </p:txBody>
      </p:sp>
      <p:sp>
        <p:nvSpPr>
          <p:cNvPr id="15362" name="Platshållare för innehåll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endParaRPr lang="en-GB" sz="2400" smtClean="0"/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GB" sz="2400" smtClean="0"/>
              <a:t>Individuals, households &amp; businesses rely on</a:t>
            </a:r>
          </a:p>
          <a:p>
            <a:pPr lvl="1" eaLnBrk="1" hangingPunct="1">
              <a:lnSpc>
                <a:spcPct val="90000"/>
              </a:lnSpc>
              <a:buFontTx/>
              <a:buChar char="–"/>
            </a:pPr>
            <a:r>
              <a:rPr lang="en-GB" sz="2400" smtClean="0"/>
              <a:t>Markets</a:t>
            </a:r>
          </a:p>
          <a:p>
            <a:pPr lvl="1" eaLnBrk="1" hangingPunct="1">
              <a:lnSpc>
                <a:spcPct val="90000"/>
              </a:lnSpc>
              <a:buFontTx/>
              <a:buChar char="–"/>
            </a:pPr>
            <a:r>
              <a:rPr lang="en-GB" sz="2400" smtClean="0"/>
              <a:t>Ecosystems</a:t>
            </a:r>
          </a:p>
          <a:p>
            <a:pPr lvl="1" eaLnBrk="1" hangingPunct="1">
              <a:lnSpc>
                <a:spcPct val="90000"/>
              </a:lnSpc>
              <a:buFontTx/>
              <a:buChar char="–"/>
            </a:pPr>
            <a:r>
              <a:rPr lang="en-GB" sz="2400" smtClean="0"/>
              <a:t>Social protection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Support depends on functional interfaces 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More attention needed at meso level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Capacity development</a:t>
            </a:r>
          </a:p>
        </p:txBody>
      </p:sp>
      <p:sp>
        <p:nvSpPr>
          <p:cNvPr id="16386" name="Platshållare för innehåll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endParaRPr lang="en-GB" sz="2400" smtClean="0"/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What is known rather than what ‘must be done’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Overcoming powerlessness rather than ‘more training’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Information central, but requires integration with structures for market information, governance, etc.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GB" sz="2400" smtClean="0"/>
              <a:t>Decentralisation is changing the rules of the game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i="1" smtClean="0"/>
              <a:t>Doing things that people want</a:t>
            </a:r>
          </a:p>
        </p:txBody>
      </p:sp>
      <p:sp>
        <p:nvSpPr>
          <p:cNvPr id="17410" name="Platshållare för innehåll 2"/>
          <p:cNvSpPr>
            <a:spLocks noGrp="1"/>
          </p:cNvSpPr>
          <p:nvPr>
            <p:ph idx="4294967295"/>
          </p:nvPr>
        </p:nvSpPr>
        <p:spPr>
          <a:xfrm>
            <a:off x="468313" y="1917700"/>
            <a:ext cx="8229600" cy="38877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Demand must reflect local perceptions of a range of risks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Measures based on how people manage risks</a:t>
            </a:r>
            <a:endParaRPr lang="en-GB" sz="2400" smtClean="0"/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Monitoring and evaluation need to reflect what people, businesses and local government want (ownership)</a:t>
            </a:r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Invest in facilitating demand from those affected by climate change</a:t>
            </a:r>
            <a:endParaRPr lang="en-GB" sz="2400" smtClean="0"/>
          </a:p>
          <a:p>
            <a:pPr eaLnBrk="1" hangingPunct="1">
              <a:lnSpc>
                <a:spcPct val="9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Engage elected local and national politicians</a:t>
            </a:r>
            <a:endParaRPr lang="en-GB" sz="2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GB" sz="3600" i="1" smtClean="0"/>
              <a:t>Doing more of the same</a:t>
            </a:r>
          </a:p>
        </p:txBody>
      </p:sp>
      <p:sp>
        <p:nvSpPr>
          <p:cNvPr id="18434" name="Platshållare för innehåll 2"/>
          <p:cNvSpPr>
            <a:spLocks noGrp="1"/>
          </p:cNvSpPr>
          <p:nvPr>
            <p:ph idx="4294967295"/>
          </p:nvPr>
        </p:nvSpPr>
        <p:spPr>
          <a:xfrm>
            <a:off x="468313" y="1628775"/>
            <a:ext cx="8229600" cy="40322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GB" sz="2400" smtClean="0"/>
              <a:t>Don’t reinvent the wheel, but get a bigger one</a:t>
            </a:r>
          </a:p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US" sz="2400" smtClean="0"/>
              <a:t>Harmonize CCA with ongoing DRR</a:t>
            </a:r>
            <a:endParaRPr lang="en-GB" sz="2400" smtClean="0"/>
          </a:p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US" sz="2400" smtClean="0"/>
              <a:t>Invest in local government capacities in key areas </a:t>
            </a:r>
          </a:p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US" sz="2400" smtClean="0"/>
              <a:t>Link UNFCCC and food crisis initiatives with a risk focus</a:t>
            </a:r>
          </a:p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US" sz="2400" smtClean="0"/>
              <a:t>Support risk aware market integration </a:t>
            </a:r>
          </a:p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US" sz="2400" smtClean="0"/>
              <a:t>Long-term commitments to developing NRM capacities</a:t>
            </a:r>
            <a:endParaRPr lang="en-GB" sz="2400" smtClean="0"/>
          </a:p>
          <a:p>
            <a:pPr eaLnBrk="1" hangingPunct="1">
              <a:lnSpc>
                <a:spcPct val="80000"/>
              </a:lnSpc>
              <a:spcBef>
                <a:spcPct val="90000"/>
              </a:spcBef>
              <a:buFontTx/>
              <a:buChar char="•"/>
            </a:pPr>
            <a:r>
              <a:rPr lang="en-US" sz="2400" smtClean="0"/>
              <a:t>Reflect the tenets of the Paris Declaration</a:t>
            </a:r>
            <a:endParaRPr lang="en-GB" sz="2400" smtClean="0"/>
          </a:p>
          <a:p>
            <a:pPr eaLnBrk="1" hangingPunct="1">
              <a:lnSpc>
                <a:spcPct val="80000"/>
              </a:lnSpc>
            </a:pPr>
            <a:endParaRPr lang="en-GB" sz="20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ubrik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i="1" smtClean="0"/>
              <a:t>Doing things differently</a:t>
            </a:r>
            <a:endParaRPr lang="en-GB" sz="3600" smtClean="0"/>
          </a:p>
        </p:txBody>
      </p:sp>
      <p:sp>
        <p:nvSpPr>
          <p:cNvPr id="19458" name="Platshållare för innehåll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spcBef>
                <a:spcPct val="100000"/>
              </a:spcBef>
              <a:buFontTx/>
              <a:buChar char="•"/>
            </a:pPr>
            <a:r>
              <a:rPr lang="en-US" sz="2400" smtClean="0"/>
              <a:t>DRR must become part of local governance support </a:t>
            </a:r>
          </a:p>
          <a:p>
            <a:pPr eaLnBrk="1" hangingPunct="1">
              <a:spcBef>
                <a:spcPct val="100000"/>
              </a:spcBef>
              <a:buFontTx/>
              <a:buChar char="•"/>
            </a:pPr>
            <a:r>
              <a:rPr lang="en-US" sz="2400" smtClean="0"/>
              <a:t>“Do no harm” to autonomous adaptation</a:t>
            </a:r>
            <a:endParaRPr lang="en-GB" sz="2400" smtClean="0"/>
          </a:p>
          <a:p>
            <a:pPr eaLnBrk="1" hangingPunct="1">
              <a:spcBef>
                <a:spcPct val="100000"/>
              </a:spcBef>
              <a:buFontTx/>
              <a:buChar char="•"/>
            </a:pPr>
            <a:r>
              <a:rPr lang="en-US" sz="2400" smtClean="0"/>
              <a:t>Flexibility and learning regarding how local actors adapt</a:t>
            </a:r>
          </a:p>
          <a:p>
            <a:pPr eaLnBrk="1" hangingPunct="1">
              <a:lnSpc>
                <a:spcPct val="8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More risk aware agricultural services </a:t>
            </a:r>
          </a:p>
          <a:p>
            <a:pPr eaLnBrk="1" hangingPunct="1">
              <a:lnSpc>
                <a:spcPct val="8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Align social protection with risk transfer mechanisms </a:t>
            </a:r>
          </a:p>
          <a:p>
            <a:pPr eaLnBrk="1" hangingPunct="1">
              <a:lnSpc>
                <a:spcPct val="80000"/>
              </a:lnSpc>
              <a:spcBef>
                <a:spcPct val="100000"/>
              </a:spcBef>
              <a:buFontTx/>
              <a:buChar char="•"/>
            </a:pPr>
            <a:r>
              <a:rPr lang="en-US" sz="2400" smtClean="0"/>
              <a:t>Rethink M&amp;E and EIA to better emphasize risks, uncertainty and surprises</a:t>
            </a:r>
            <a:endParaRPr lang="en-GB" sz="2400" smtClean="0"/>
          </a:p>
          <a:p>
            <a:pPr eaLnBrk="1" hangingPunct="1">
              <a:spcBef>
                <a:spcPct val="70000"/>
              </a:spcBef>
              <a:buFontTx/>
              <a:buChar char="•"/>
            </a:pPr>
            <a:endParaRPr lang="en-GB" sz="2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8458200" cy="850900"/>
          </a:xfrm>
        </p:spPr>
        <p:txBody>
          <a:bodyPr/>
          <a:lstStyle/>
          <a:p>
            <a:pPr eaLnBrk="1" hangingPunct="1"/>
            <a:r>
              <a:rPr lang="sv-SE" sz="3600" smtClean="0"/>
              <a:t>For more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endParaRPr lang="sv-SE" smtClean="0"/>
          </a:p>
          <a:p>
            <a:pPr algn="ctr" eaLnBrk="1" hangingPunct="1"/>
            <a:endParaRPr lang="sv-SE" smtClean="0"/>
          </a:p>
          <a:p>
            <a:pPr algn="ctr" eaLnBrk="1" hangingPunct="1"/>
            <a:r>
              <a:rPr lang="sv-SE" smtClean="0">
                <a:hlinkClick r:id="rId2"/>
              </a:rPr>
              <a:t>www.ccdcommission.org</a:t>
            </a:r>
            <a:endParaRPr lang="sv-SE" smtClean="0"/>
          </a:p>
          <a:p>
            <a:pPr algn="ctr" eaLnBrk="1" hangingPunct="1"/>
            <a:r>
              <a:rPr lang="sv-SE" smtClean="0"/>
              <a:t>info@ccdcommission.org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4">
      <a:dk1>
        <a:srgbClr val="000000"/>
      </a:dk1>
      <a:lt1>
        <a:srgbClr val="CCFF99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E2FFCA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3">
        <a:dk1>
          <a:srgbClr val="000000"/>
        </a:dk1>
        <a:lt1>
          <a:srgbClr val="99FF66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CAFFB8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14">
        <a:dk1>
          <a:srgbClr val="000000"/>
        </a:dk1>
        <a:lt1>
          <a:srgbClr val="CCFF99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E2FFCA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15">
        <a:dk1>
          <a:srgbClr val="000000"/>
        </a:dk1>
        <a:lt1>
          <a:srgbClr val="66FF33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B8FFAD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268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Standardformgivning</vt:lpstr>
      <vt:lpstr>The Importance of Local and Institutional Issues </vt:lpstr>
      <vt:lpstr>Focus on human dimensions</vt:lpstr>
      <vt:lpstr>Adaptive Capacity</vt:lpstr>
      <vt:lpstr>Capacity development</vt:lpstr>
      <vt:lpstr>Doing things that people want</vt:lpstr>
      <vt:lpstr>Doing more of the same</vt:lpstr>
      <vt:lpstr>Doing things differently</vt:lpstr>
      <vt:lpstr>For more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Human Dimension of Climate Adaptation: The Importance of Local and Institutional Issues</dc:title>
  <dc:creator>Windows User</dc:creator>
  <cp:lastModifiedBy>Katell Le Goulven</cp:lastModifiedBy>
  <cp:revision>10</cp:revision>
  <dcterms:created xsi:type="dcterms:W3CDTF">2009-06-11T16:13:21Z</dcterms:created>
  <dcterms:modified xsi:type="dcterms:W3CDTF">2009-06-15T08:55:41Z</dcterms:modified>
</cp:coreProperties>
</file>