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4824" r:id="rId1"/>
  </p:sldMasterIdLst>
  <p:notesMasterIdLst>
    <p:notesMasterId r:id="rId24"/>
  </p:notesMasterIdLst>
  <p:handoutMasterIdLst>
    <p:handoutMasterId r:id="rId25"/>
  </p:handoutMasterIdLst>
  <p:sldIdLst>
    <p:sldId id="264" r:id="rId2"/>
    <p:sldId id="280" r:id="rId3"/>
    <p:sldId id="314" r:id="rId4"/>
    <p:sldId id="283" r:id="rId5"/>
    <p:sldId id="267" r:id="rId6"/>
    <p:sldId id="268" r:id="rId7"/>
    <p:sldId id="269" r:id="rId8"/>
    <p:sldId id="292" r:id="rId9"/>
    <p:sldId id="291" r:id="rId10"/>
    <p:sldId id="295" r:id="rId11"/>
    <p:sldId id="296" r:id="rId12"/>
    <p:sldId id="297" r:id="rId13"/>
    <p:sldId id="323" r:id="rId14"/>
    <p:sldId id="315" r:id="rId15"/>
    <p:sldId id="301" r:id="rId16"/>
    <p:sldId id="327" r:id="rId17"/>
    <p:sldId id="328" r:id="rId18"/>
    <p:sldId id="309" r:id="rId19"/>
    <p:sldId id="329" r:id="rId20"/>
    <p:sldId id="330" r:id="rId21"/>
    <p:sldId id="331" r:id="rId22"/>
    <p:sldId id="313" r:id="rId23"/>
  </p:sldIdLst>
  <p:sldSz cx="9144000" cy="6858000" type="screen4x3"/>
  <p:notesSz cx="7102475" cy="10234613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00"/>
    <a:srgbClr val="B6B6B6"/>
    <a:srgbClr val="B6B3F3"/>
    <a:srgbClr val="E6E0C8"/>
    <a:srgbClr val="E7D7C7"/>
    <a:srgbClr val="EED386"/>
    <a:srgbClr val="F6D394"/>
    <a:srgbClr val="D1A5B5"/>
    <a:srgbClr val="194F7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479" autoAdjust="0"/>
    <p:restoredTop sz="99824" autoAdjust="0"/>
  </p:normalViewPr>
  <p:slideViewPr>
    <p:cSldViewPr>
      <p:cViewPr>
        <p:scale>
          <a:sx n="89" d="100"/>
          <a:sy n="89" d="100"/>
        </p:scale>
        <p:origin x="-8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bokaian_hamed\My%20Documents\&#1588;&#1607;&#1585;&#1587;&#1578;&#1575;&#1606;%20&#1607;&#1575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Documents%20and%20Settings\bokaian_hamed\My%20Documents\&#1588;&#1607;&#1585;&#1587;&#1578;&#1575;&#1606;%20&#1607;&#157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a-IR"/>
  <c:chart>
    <c:autoTitleDeleted val="1"/>
    <c:plotArea>
      <c:layout>
        <c:manualLayout>
          <c:layoutTarget val="inner"/>
          <c:xMode val="edge"/>
          <c:yMode val="edge"/>
          <c:x val="6.7771544181977283E-2"/>
          <c:y val="0.27906532516768795"/>
          <c:w val="0.47983956692913388"/>
          <c:h val="0.63978608923884561"/>
        </c:manualLayout>
      </c:layout>
      <c:pieChart>
        <c:varyColors val="1"/>
        <c:dLbls>
          <c:showPercent val="1"/>
        </c:dLbls>
        <c:firstSliceAng val="360"/>
      </c:pieChart>
    </c:plotArea>
    <c:plotVisOnly val="1"/>
    <c:dispBlanksAs val="zero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a-IR"/>
  <c:chart>
    <c:autoTitleDeleted val="1"/>
    <c:plotArea>
      <c:layout>
        <c:manualLayout>
          <c:layoutTarget val="inner"/>
          <c:xMode val="edge"/>
          <c:yMode val="edge"/>
          <c:x val="5.9438210848644153E-2"/>
          <c:y val="0.29943569553805782"/>
          <c:w val="0.47150623359580113"/>
          <c:h val="0.62867497812773465"/>
        </c:manualLayout>
      </c:layout>
      <c:pieChart>
        <c:varyColors val="1"/>
        <c:dLbls>
          <c:showPercent val="1"/>
        </c:dLbls>
        <c:firstSliceAng val="360"/>
      </c:pieChart>
    </c:plotArea>
    <c:plotVisOnly val="1"/>
    <c:dispBlanksAs val="zero"/>
  </c:chart>
  <c:txPr>
    <a:bodyPr/>
    <a:lstStyle/>
    <a:p>
      <a:pPr marL="0" algn="r" defTabSz="914400" rtl="1" eaLnBrk="1" latinLnBrk="0" hangingPunct="1">
        <a:defRPr kumimoji="0" lang="en-US" sz="2400" b="1" kern="1200" smtClean="0">
          <a:solidFill>
            <a:srgbClr val="FFFFFF"/>
          </a:solidFill>
          <a:latin typeface="+mn-lt"/>
          <a:ea typeface="+mn-ea"/>
          <a:cs typeface="+mn-cs"/>
        </a:defRPr>
      </a:pPr>
      <a:endParaRPr lang="fa-IR"/>
    </a:p>
  </c:txPr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0.03333</cdr:x>
      <cdr:y>0.25553</cdr:y>
    </cdr:from>
    <cdr:to>
      <cdr:x>0.96667</cdr:x>
      <cdr:y>0.91108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4800" y="1752391"/>
          <a:ext cx="8534400" cy="44958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algn="l" rtl="0"/>
          <a:r>
            <a:rPr lang="en-US" sz="2400" b="1" dirty="0">
              <a:solidFill>
                <a:srgbClr val="FFC000"/>
              </a:solidFill>
            </a:rPr>
            <a:t>Excellencies, Ladies and gentlemen, </a:t>
          </a:r>
        </a:p>
        <a:p xmlns:a="http://schemas.openxmlformats.org/drawingml/2006/main">
          <a:pPr algn="l" rtl="0"/>
          <a:r>
            <a:rPr lang="en-US" sz="2400" b="1" dirty="0" smtClean="0">
              <a:solidFill>
                <a:srgbClr val="FF6600"/>
              </a:solidFill>
            </a:rPr>
            <a:t>As </a:t>
          </a:r>
          <a:r>
            <a:rPr lang="en-US" sz="2400" b="1" dirty="0">
              <a:solidFill>
                <a:srgbClr val="FF6600"/>
              </a:solidFill>
            </a:rPr>
            <a:t>the president of construction engineering organization of Khorasan Razavi province, I would like to appreciate you </a:t>
          </a:r>
          <a:r>
            <a:rPr lang="en-US" sz="2400" b="1" dirty="0" smtClean="0">
              <a:solidFill>
                <a:srgbClr val="FF6600"/>
              </a:solidFill>
            </a:rPr>
            <a:t>for </a:t>
          </a:r>
          <a:r>
            <a:rPr lang="en-US" sz="2400" b="1" dirty="0">
              <a:solidFill>
                <a:srgbClr val="FF6600"/>
              </a:solidFill>
            </a:rPr>
            <a:t>attending this </a:t>
          </a:r>
          <a:r>
            <a:rPr lang="en-US" sz="2400" b="1" dirty="0" smtClean="0">
              <a:solidFill>
                <a:srgbClr val="FF6600"/>
              </a:solidFill>
            </a:rPr>
            <a:t>meeting.</a:t>
          </a:r>
        </a:p>
        <a:p xmlns:a="http://schemas.openxmlformats.org/drawingml/2006/main">
          <a:pPr algn="l" rtl="0"/>
          <a:r>
            <a:rPr lang="en-US" sz="2400" b="1" dirty="0" smtClean="0">
              <a:solidFill>
                <a:srgbClr val="FF6600"/>
              </a:solidFill>
            </a:rPr>
            <a:t> </a:t>
          </a:r>
        </a:p>
        <a:p xmlns:a="http://schemas.openxmlformats.org/drawingml/2006/main">
          <a:pPr algn="l" rtl="0"/>
          <a:r>
            <a:rPr lang="en-US" sz="2400" b="1" dirty="0" smtClean="0">
              <a:solidFill>
                <a:srgbClr val="FF6600"/>
              </a:solidFill>
            </a:rPr>
            <a:t>Also </a:t>
          </a:r>
          <a:r>
            <a:rPr lang="en-US" sz="2400" b="1" dirty="0">
              <a:solidFill>
                <a:srgbClr val="FF6600"/>
              </a:solidFill>
            </a:rPr>
            <a:t>I am gratefully honored to thank the </a:t>
          </a:r>
          <a:r>
            <a:rPr lang="en-US" sz="2400" b="1" dirty="0" smtClean="0">
              <a:solidFill>
                <a:srgbClr val="FF6600"/>
              </a:solidFill>
            </a:rPr>
            <a:t>Mrs</a:t>
          </a:r>
          <a:r>
            <a:rPr lang="en-US" sz="2400" b="1" dirty="0">
              <a:solidFill>
                <a:srgbClr val="FF6600"/>
              </a:solidFill>
            </a:rPr>
            <a:t>. Wahlstrom and the UNISDR team for their preparations of </a:t>
          </a:r>
          <a:r>
            <a:rPr lang="en-US" sz="2400" b="1" dirty="0" smtClean="0">
              <a:solidFill>
                <a:srgbClr val="FF6600"/>
              </a:solidFill>
            </a:rPr>
            <a:t>the Fourth </a:t>
          </a:r>
          <a:r>
            <a:rPr lang="en-US" sz="2400" b="1" dirty="0">
              <a:solidFill>
                <a:srgbClr val="FF6600"/>
              </a:solidFill>
            </a:rPr>
            <a:t>Session of the Global Platform for Disaster Risk Reduction,</a:t>
          </a:r>
        </a:p>
        <a:p xmlns:a="http://schemas.openxmlformats.org/drawingml/2006/main">
          <a:pPr algn="ctr" rtl="0"/>
          <a:r>
            <a:rPr lang="en-US" sz="2400" b="1" dirty="0" smtClean="0">
              <a:solidFill>
                <a:srgbClr val="FFC000"/>
              </a:solidFill>
            </a:rPr>
            <a:t>Geneva</a:t>
          </a:r>
          <a:r>
            <a:rPr lang="en-US" sz="2400" b="1" dirty="0">
              <a:solidFill>
                <a:srgbClr val="FFC000"/>
              </a:solidFill>
            </a:rPr>
            <a:t>, Switzerland, 19-23 May </a:t>
          </a:r>
          <a:r>
            <a:rPr lang="en-US" sz="2400" b="1" dirty="0" smtClean="0">
              <a:solidFill>
                <a:srgbClr val="FFC000"/>
              </a:solidFill>
            </a:rPr>
            <a:t>2013</a:t>
          </a:r>
          <a:endParaRPr lang="fa-IR" sz="2400" b="1" dirty="0">
            <a:solidFill>
              <a:srgbClr val="FF6600"/>
            </a:solidFill>
            <a:latin typeface="IranNastaliq" pitchFamily="18" charset="0"/>
            <a:cs typeface="IranNastaliq" pitchFamily="18" charset="0"/>
          </a:endParaRPr>
        </a:p>
      </cdr:txBody>
    </cdr:sp>
  </cdr:relSizeAnchor>
  <cdr:relSizeAnchor xmlns:cdr="http://schemas.openxmlformats.org/drawingml/2006/chartDrawing">
    <cdr:from>
      <cdr:x>0.41667</cdr:x>
      <cdr:y>0</cdr:y>
    </cdr:from>
    <cdr:to>
      <cdr:x>0.57276</cdr:x>
      <cdr:y>0.18368</cdr:y>
    </cdr:to>
    <cdr:pic>
      <cdr:nvPicPr>
        <cdr:cNvPr id="4" name="Picture 3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 cstate="print">
          <a:lum bright="70000" contrast="-70000"/>
          <a:extLst>
            <a:ext uri="{BEBA8EAE-BF5A-486C-A8C5-ECC9F3942E4B}">
              <a14:imgProps xmlns:a14="http://schemas.microsoft.com/office/drawing/2010/main" xmlns="">
                <a14:imgLayer r:embed="rId2">
                  <a14:imgEffect>
                    <a14:backgroundRemoval t="220" b="100000" l="254" r="100000">
                      <a14:foregroundMark x1="6853" y1="75165" x2="6853" y2="75165"/>
                      <a14:foregroundMark x1="7614" y1="70989" x2="7614" y2="70989"/>
                      <a14:foregroundMark x1="14467" y1="75604" x2="14467" y2="75604"/>
                      <a14:foregroundMark x1="19036" y1="67692" x2="19036" y2="67692"/>
                      <a14:foregroundMark x1="21574" y1="66813" x2="21574" y2="66813"/>
                      <a14:foregroundMark x1="25381" y1="75165" x2="25381" y2="75165"/>
                      <a14:foregroundMark x1="30203" y1="73846" x2="30203" y2="73846"/>
                      <a14:foregroundMark x1="34772" y1="75604" x2="34772" y2="75604"/>
                      <a14:foregroundMark x1="32995" y1="69890" x2="32995" y2="69890"/>
                      <a14:foregroundMark x1="43147" y1="75385" x2="43147" y2="75385"/>
                      <a14:foregroundMark x1="45939" y1="70110" x2="45939" y2="70110"/>
                      <a14:foregroundMark x1="61168" y1="75165" x2="61168" y2="75165"/>
                      <a14:foregroundMark x1="61929" y1="65934" x2="61929" y2="65934"/>
                      <a14:foregroundMark x1="65228" y1="69231" x2="65228" y2="69231"/>
                      <a14:foregroundMark x1="67259" y1="67473" x2="67259" y2="67473"/>
                      <a14:foregroundMark x1="56345" y1="71648" x2="56345" y2="71648"/>
                      <a14:foregroundMark x1="56091" y1="75824" x2="56091" y2="75824"/>
                      <a14:foregroundMark x1="72335" y1="75604" x2="72335" y2="75604"/>
                      <a14:foregroundMark x1="75127" y1="71209" x2="75127" y2="71209"/>
                      <a14:foregroundMark x1="71066" y1="71209" x2="71066" y2="71209"/>
                      <a14:foregroundMark x1="82234" y1="74945" x2="82234" y2="74945"/>
                      <a14:foregroundMark x1="86041" y1="75165" x2="86041" y2="75165"/>
                      <a14:foregroundMark x1="89594" y1="74725" x2="89594" y2="74725"/>
                      <a14:foregroundMark x1="87817" y1="69011" x2="87817" y2="69011"/>
                      <a14:foregroundMark x1="80457" y1="88791" x2="80457" y2="88791"/>
                      <a14:foregroundMark x1="73350" y1="91648" x2="73350" y2="91648"/>
                      <a14:foregroundMark x1="75127" y1="83956" x2="75127" y2="83956"/>
                      <a14:foregroundMark x1="66751" y1="94066" x2="66751" y2="94066"/>
                      <a14:foregroundMark x1="67005" y1="90330" x2="67005" y2="90330"/>
                      <a14:foregroundMark x1="59391" y1="89231" x2="59391" y2="89231"/>
                      <a14:foregroundMark x1="59898" y1="82857" x2="59898" y2="82857"/>
                      <a14:foregroundMark x1="54061" y1="87692" x2="54061" y2="87692"/>
                      <a14:foregroundMark x1="48477" y1="91868" x2="48477" y2="91868"/>
                      <a14:foregroundMark x1="39340" y1="94286" x2="39340" y2="94286"/>
                      <a14:foregroundMark x1="41624" y1="90549" x2="41624" y2="90549"/>
                      <a14:foregroundMark x1="35533" y1="90769" x2="35533" y2="90769"/>
                      <a14:foregroundMark x1="30203" y1="88791" x2="30203" y2="88791"/>
                      <a14:foregroundMark x1="28426" y1="83956" x2="28426" y2="83956"/>
                      <a14:foregroundMark x1="20558" y1="90549" x2="20558" y2="90549"/>
                      <a14:foregroundMark x1="13452" y1="70330" x2="13452" y2="70330"/>
                      <a14:foregroundMark x1="59137" y1="71429" x2="59137" y2="71429"/>
                      <a14:foregroundMark x1="59391" y1="70330" x2="59391" y2="70330"/>
                      <a14:foregroundMark x1="57614" y1="68352" x2="57614" y2="68352"/>
                      <a14:foregroundMark x1="57107" y1="69890" x2="57107" y2="69890"/>
                      <a14:foregroundMark x1="56091" y1="77363" x2="56091" y2="77363"/>
                      <a14:foregroundMark x1="79442" y1="69231" x2="79442" y2="69231"/>
                      <a14:foregroundMark x1="81218" y1="69451" x2="81218" y2="69451"/>
                      <a14:foregroundMark x1="89848" y1="69451" x2="89848" y2="69451"/>
                      <a14:foregroundMark x1="87563" y1="72527" x2="87563" y2="72527"/>
                      <a14:foregroundMark x1="25127" y1="69890" x2="25127" y2="69890"/>
                      <a14:foregroundMark x1="38325" y1="76484" x2="38325" y2="76484"/>
                      <a14:foregroundMark x1="21320" y1="69670" x2="21320" y2="69670"/>
                      <a14:foregroundMark x1="3807" y1="70549" x2="3807" y2="70549"/>
                    </a14:backgroundRemoval>
                  </a14:imgEffect>
                  <a14:imgEffect>
                    <a14:sharpenSoften amount="25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xmlns="" val="0"/>
            </a:ext>
          </a:extLst>
        </a:blip>
        <a:srcRect xmlns:a="http://schemas.openxmlformats.org/drawingml/2006/main" b="38493"/>
        <a:stretch xmlns:a="http://schemas.openxmlformats.org/drawingml/2006/main"/>
      </cdr:blipFill>
      <cdr:spPr>
        <a:xfrm xmlns:a="http://schemas.openxmlformats.org/drawingml/2006/main">
          <a:off x="3810000" y="0"/>
          <a:ext cx="1427348" cy="125969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outerShdw blurRad="190500" algn="tl" rotWithShape="0">
            <a:srgbClr val="000000">
              <a:alpha val="70000"/>
            </a:srgbClr>
          </a:outerShdw>
        </a:effectLst>
      </cdr:spPr>
    </cdr:pic>
  </cdr:relSizeAnchor>
  <cdr:relSizeAnchor xmlns:cdr="http://schemas.openxmlformats.org/drawingml/2006/chartDrawing">
    <cdr:from>
      <cdr:x>0.03333</cdr:x>
      <cdr:y>0.16664</cdr:y>
    </cdr:from>
    <cdr:to>
      <cdr:x>0.95</cdr:x>
      <cdr:y>0.22699</cdr:y>
    </cdr:to>
    <cdr:sp macro="" textlink="">
      <cdr:nvSpPr>
        <cdr:cNvPr id="5" name="TextBox 5"/>
        <cdr:cNvSpPr txBox="1"/>
      </cdr:nvSpPr>
      <cdr:spPr>
        <a:xfrm xmlns:a="http://schemas.openxmlformats.org/drawingml/2006/main">
          <a:off x="304800" y="1142791"/>
          <a:ext cx="8382000" cy="4138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lnSpc>
              <a:spcPct val="150000"/>
            </a:lnSpc>
          </a:pPr>
          <a:r>
            <a:rPr lang="en-US" sz="1600" b="1" dirty="0" smtClean="0">
              <a:solidFill>
                <a:schemeClr val="tx1"/>
              </a:solidFill>
              <a:cs typeface="IranNastaliq" pitchFamily="18" charset="0"/>
            </a:rPr>
            <a:t>Iranian Construction Engineering Organization, Khorasan Razavi Province</a:t>
          </a:r>
          <a:endParaRPr lang="fa-IR" sz="1600" b="1" dirty="0">
            <a:solidFill>
              <a:schemeClr val="tx1"/>
            </a:solidFill>
            <a:cs typeface="IranNastaliq" pitchFamily="18" charset="0"/>
          </a:endParaRPr>
        </a:p>
      </cdr:txBody>
    </cdr:sp>
  </cdr:relSizeAnchor>
  <cdr:relSizeAnchor xmlns:cdr="http://schemas.openxmlformats.org/drawingml/2006/chartDrawing">
    <cdr:from>
      <cdr:x>0.13333</cdr:x>
      <cdr:y>0.81108</cdr:y>
    </cdr:from>
    <cdr:to>
      <cdr:x>0.57494</cdr:x>
      <cdr:y>0.96662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1219200" y="5562391"/>
          <a:ext cx="4038096" cy="1066667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0.01951</cdr:x>
      <cdr:y>0.02222</cdr:y>
    </cdr:from>
    <cdr:to>
      <cdr:x>0.89451</cdr:x>
      <cdr:y>0.34444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8443" y="152400"/>
          <a:ext cx="8001000" cy="22098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algn="ctr" rtl="0"/>
          <a:r>
            <a:rPr lang="en-US" sz="2000" b="1" dirty="0" smtClean="0">
              <a:solidFill>
                <a:srgbClr val="FFC000"/>
              </a:solidFill>
            </a:rPr>
            <a:t>Introducing </a:t>
          </a:r>
          <a:r>
            <a:rPr lang="en-US" sz="2000" b="1" dirty="0">
              <a:solidFill>
                <a:srgbClr val="FFC000"/>
              </a:solidFill>
            </a:rPr>
            <a:t>Iranian Construction Engineering Organization, Khorasan Razavi Province</a:t>
          </a:r>
          <a:r>
            <a:rPr lang="en-US" sz="2000" b="1" dirty="0" smtClean="0">
              <a:solidFill>
                <a:srgbClr val="FFC000"/>
              </a:solidFill>
            </a:rPr>
            <a:t>.</a:t>
          </a:r>
        </a:p>
        <a:p xmlns:a="http://schemas.openxmlformats.org/drawingml/2006/main">
          <a:pPr algn="ctr" rtl="0"/>
          <a:endParaRPr lang="en-US" sz="2000" b="1" dirty="0" smtClean="0">
            <a:solidFill>
              <a:srgbClr val="FFC000"/>
            </a:solidFill>
          </a:endParaRPr>
        </a:p>
        <a:p xmlns:a="http://schemas.openxmlformats.org/drawingml/2006/main">
          <a:pPr algn="justLow" rtl="0"/>
          <a:r>
            <a:rPr lang="en-US" sz="1800" b="1" dirty="0" smtClean="0">
              <a:solidFill>
                <a:srgbClr val="FF6600"/>
              </a:solidFill>
              <a:latin typeface="+mn-lt"/>
              <a:ea typeface="+mn-ea"/>
              <a:cs typeface="+mn-cs"/>
            </a:rPr>
            <a:t>The organization </a:t>
          </a:r>
          <a:r>
            <a:rPr lang="en-US" sz="1800" b="1" dirty="0">
              <a:solidFill>
                <a:srgbClr val="FF6600"/>
              </a:solidFill>
              <a:latin typeface="+mn-lt"/>
              <a:ea typeface="+mn-ea"/>
              <a:cs typeface="+mn-cs"/>
            </a:rPr>
            <a:t>is considered to be the greatest </a:t>
          </a:r>
          <a:r>
            <a:rPr lang="en-US" sz="1800" b="1" dirty="0" smtClean="0">
              <a:solidFill>
                <a:srgbClr val="FF6600"/>
              </a:solidFill>
              <a:latin typeface="+mn-lt"/>
              <a:ea typeface="+mn-ea"/>
              <a:cs typeface="+mn-cs"/>
            </a:rPr>
            <a:t>engineering NGO which </a:t>
          </a:r>
          <a:r>
            <a:rPr lang="en-US" sz="1800" b="1" dirty="0">
              <a:solidFill>
                <a:srgbClr val="FF6600"/>
              </a:solidFill>
              <a:latin typeface="+mn-lt"/>
              <a:ea typeface="+mn-ea"/>
              <a:cs typeface="+mn-cs"/>
            </a:rPr>
            <a:t>is dealing with construction </a:t>
          </a:r>
          <a:r>
            <a:rPr lang="en-US" sz="1800" b="1" dirty="0" smtClean="0">
              <a:solidFill>
                <a:srgbClr val="FF6600"/>
              </a:solidFill>
              <a:latin typeface="+mn-lt"/>
              <a:ea typeface="+mn-ea"/>
              <a:cs typeface="+mn-cs"/>
            </a:rPr>
            <a:t>activities </a:t>
          </a:r>
          <a:r>
            <a:rPr lang="en-US" sz="1800" b="1" dirty="0">
              <a:solidFill>
                <a:srgbClr val="FF6600"/>
              </a:solidFill>
              <a:latin typeface="+mn-lt"/>
              <a:ea typeface="+mn-ea"/>
              <a:cs typeface="+mn-cs"/>
            </a:rPr>
            <a:t>in </a:t>
          </a:r>
          <a:r>
            <a:rPr lang="en-US" sz="1800" b="1" dirty="0" smtClean="0">
              <a:solidFill>
                <a:srgbClr val="FF6600"/>
              </a:solidFill>
              <a:latin typeface="+mn-lt"/>
              <a:ea typeface="+mn-ea"/>
              <a:cs typeface="+mn-cs"/>
            </a:rPr>
            <a:t>Iran and </a:t>
          </a:r>
          <a:r>
            <a:rPr lang="en-US" sz="1800" b="1" smtClean="0">
              <a:solidFill>
                <a:srgbClr val="FF6600"/>
              </a:solidFill>
              <a:latin typeface="+mn-lt"/>
              <a:ea typeface="+mn-ea"/>
              <a:cs typeface="+mn-cs"/>
            </a:rPr>
            <a:t>included 300,000 </a:t>
          </a:r>
          <a:r>
            <a:rPr lang="en-US" sz="1800" b="1" dirty="0" smtClean="0">
              <a:solidFill>
                <a:srgbClr val="FF6600"/>
              </a:solidFill>
              <a:latin typeface="+mn-lt"/>
              <a:ea typeface="+mn-ea"/>
              <a:cs typeface="+mn-cs"/>
            </a:rPr>
            <a:t>members (Engineers) </a:t>
          </a:r>
          <a:r>
            <a:rPr lang="en-US" sz="1800" b="1" dirty="0">
              <a:solidFill>
                <a:srgbClr val="FF6600"/>
              </a:solidFill>
              <a:latin typeface="+mn-lt"/>
              <a:ea typeface="+mn-ea"/>
              <a:cs typeface="+mn-cs"/>
            </a:rPr>
            <a:t>in the country and 23000 people in Khorasan Razavi province. </a:t>
          </a:r>
          <a:endParaRPr lang="fa-IR" sz="1800" b="1" dirty="0">
            <a:solidFill>
              <a:srgbClr val="FF6600"/>
            </a:solidFill>
            <a:cs typeface="B Mitra" pitchFamily="2" charset="-78"/>
          </a:endParaRPr>
        </a:p>
      </cdr:txBody>
    </cdr:sp>
  </cdr:relSizeAnchor>
  <cdr:relSizeAnchor xmlns:cdr="http://schemas.openxmlformats.org/drawingml/2006/chartDrawing">
    <cdr:from>
      <cdr:x>0.69451</cdr:x>
      <cdr:y>0.35556</cdr:y>
    </cdr:from>
    <cdr:to>
      <cdr:x>1</cdr:x>
      <cdr:y>0.85371</cdr:y>
    </cdr:to>
    <cdr:sp macro="" textlink="">
      <cdr:nvSpPr>
        <cdr:cNvPr id="4" name="Rectangle 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50642" y="2438400"/>
          <a:ext cx="2793357" cy="34163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  <a:spAutoFit/>
        </a:bodyPr>
        <a:lstStyle xmlns:a="http://schemas.openxmlformats.org/drawingml/2006/main">
          <a:defPPr>
            <a:defRPr lang="fa-IR"/>
          </a:defPPr>
          <a:lvl1pPr marL="0" algn="r" defTabSz="914400" rtl="1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1pPr>
          <a:lvl2pPr marL="457200" algn="r" defTabSz="914400" rtl="1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2pPr>
          <a:lvl3pPr marL="914400" algn="r" defTabSz="914400" rtl="1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3pPr>
          <a:lvl4pPr marL="1371600" algn="r" defTabSz="914400" rtl="1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4pPr>
          <a:lvl5pPr marL="1828800" algn="r" defTabSz="914400" rtl="1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5pPr>
          <a:lvl6pPr marL="2286000" algn="r" defTabSz="914400" rtl="1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6pPr>
          <a:lvl7pPr marL="2743200" algn="r" defTabSz="914400" rtl="1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7pPr>
          <a:lvl8pPr marL="3200400" algn="r" defTabSz="914400" rtl="1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8pPr>
          <a:lvl9pPr marL="3657600" algn="r" defTabSz="914400" rtl="1" eaLnBrk="1" latinLnBrk="0" hangingPunct="1">
            <a:defRPr sz="1800" kern="1200">
              <a:solidFill>
                <a:sysClr val="window" lastClr="FFFFFF"/>
              </a:solidFill>
              <a:latin typeface="Arial"/>
            </a:defRPr>
          </a:lvl9pPr>
        </a:lstStyle>
        <a:p xmlns:a="http://schemas.openxmlformats.org/drawingml/2006/main"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this organization has more than 23000 members who are categorized in 7 technical fields as presented in the following chart. In total </a:t>
          </a: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Times New Roman" pitchFamily="18" charset="0"/>
              <a:cs typeface="Times New Roman" pitchFamily="18" charset="0"/>
            </a:rPr>
            <a:t>11857</a:t>
          </a:r>
          <a:r>
            <a:rPr kumimoji="0" lang="en-US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Times New Roman" pitchFamily="18" charset="0"/>
              <a:cs typeface="Times New Roman" pitchFamily="18" charset="0"/>
            </a:rPr>
            <a:t> </a:t>
          </a: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people have qualified certificate in supervising and controlling constructions projects from road and urbanization ministry. </a:t>
          </a:r>
          <a:endParaRPr kumimoji="0" lang="en-US" sz="28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024736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1"/>
          <a:lstStyle>
            <a:lvl1pPr algn="r">
              <a:defRPr sz="13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645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1"/>
          <a:lstStyle>
            <a:lvl1pPr algn="l">
              <a:defRPr sz="1300"/>
            </a:lvl1pPr>
          </a:lstStyle>
          <a:p>
            <a:fld id="{E98E46A7-4B9E-4159-B6F2-A6E9D01E9F9F}" type="datetimeFigureOut">
              <a:rPr lang="fa-IR" smtClean="0"/>
              <a:pPr/>
              <a:t>1434/07/10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024736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1" anchor="b"/>
          <a:lstStyle>
            <a:lvl1pPr algn="r">
              <a:defRPr sz="13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645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1" anchor="b"/>
          <a:lstStyle>
            <a:lvl1pPr algn="l">
              <a:defRPr sz="1300"/>
            </a:lvl1pPr>
          </a:lstStyle>
          <a:p>
            <a:fld id="{DD6C264E-6986-4B1A-B211-31291D9CCE1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964576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D2025-7598-4C30-AD01-82F7BF1F6BC8}" type="datetimeFigureOut">
              <a:rPr lang="en-US" smtClean="0"/>
              <a:pPr/>
              <a:t>5/19/2013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88617-0623-4E62-A9F9-543EA1E3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88617-0623-4E62-A9F9-543EA1E3DC2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EBA6-6282-4BB6-BB1A-6A9E251ACF1F}" type="datetime8">
              <a:rPr lang="fa-IR" smtClean="0"/>
              <a:pPr/>
              <a:t>13/مه/19</a:t>
            </a:fld>
            <a:endParaRPr lang="fa-I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1BDA-3751-4ECB-B980-D46764F1F8E7}" type="datetime8">
              <a:rPr lang="fa-IR" smtClean="0"/>
              <a:pPr/>
              <a:t>13/مه/19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8D6E-3AD8-4E66-A5BB-B4C28F350170}" type="datetime8">
              <a:rPr lang="fa-IR" smtClean="0"/>
              <a:pPr/>
              <a:t>13/مه/19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AEE-C80F-4D9C-841B-BBD97D4657BC}" type="datetime8">
              <a:rPr lang="fa-IR" smtClean="0"/>
              <a:pPr/>
              <a:t>13/مه/19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5C3-BB32-4EF4-8C93-ED1D3F6B362E}" type="datetime8">
              <a:rPr lang="fa-IR" smtClean="0"/>
              <a:pPr/>
              <a:t>13/مه/19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07AD9-5B18-4A15-85C5-73961C497B07}" type="datetime8">
              <a:rPr lang="fa-IR" smtClean="0"/>
              <a:pPr/>
              <a:t>13/مه/19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24539-8C83-4FEC-95EC-427F59CCAD63}" type="datetime8">
              <a:rPr lang="fa-IR" smtClean="0"/>
              <a:pPr/>
              <a:t>13/مه/19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C1F4-2EE0-4924-A8AF-A53A38E5DD28}" type="datetime8">
              <a:rPr lang="fa-IR" smtClean="0"/>
              <a:pPr/>
              <a:t>13/مه/19</a:t>
            </a:fld>
            <a:endParaRPr lang="fa-I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2D9BDF-619B-4070-9D74-EE20D5EEEC8A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0226-B76F-458A-8C1D-2D5E882A939F}" type="datetime8">
              <a:rPr lang="fa-IR" smtClean="0"/>
              <a:pPr/>
              <a:t>13/مه/19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E140-2722-48C2-9AB1-2ADD7A632626}" type="datetime8">
              <a:rPr lang="fa-IR" smtClean="0"/>
              <a:pPr/>
              <a:t>13/مه/19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52D9BDF-619B-4070-9D74-EE20D5EEEC8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A641C3F7-6C4F-4D53-A54E-705E03A12697}" type="datetime8">
              <a:rPr lang="fa-IR" smtClean="0"/>
              <a:pPr/>
              <a:t>13/مه/19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87D258C-253C-4E1F-BC7D-A84335773D8A}" type="datetime8">
              <a:rPr lang="fa-IR" smtClean="0"/>
              <a:pPr/>
              <a:t>13/مه/19</a:t>
            </a:fld>
            <a:endParaRPr lang="fa-I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52D9BDF-619B-4070-9D74-EE20D5EEEC8A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828" r:id="rId4"/>
    <p:sldLayoutId id="2147484829" r:id="rId5"/>
    <p:sldLayoutId id="2147484830" r:id="rId6"/>
    <p:sldLayoutId id="2147484831" r:id="rId7"/>
    <p:sldLayoutId id="2147484832" r:id="rId8"/>
    <p:sldLayoutId id="2147484833" r:id="rId9"/>
    <p:sldLayoutId id="2147484834" r:id="rId10"/>
    <p:sldLayoutId id="2147484835" r:id="rId11"/>
  </p:sldLayoutIdLst>
  <p:hf hdr="0" ftr="0" dt="0"/>
  <p:txStyles>
    <p:titleStyle>
      <a:lvl1pPr algn="l" rtl="1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r" rtl="1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r" rtl="1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r" rtl="1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r" rtl="1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hyperlink" Target="http://www.unisdr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07408578"/>
              </p:ext>
            </p:extLst>
          </p:nvPr>
        </p:nvGraphicFramePr>
        <p:xfrm>
          <a:off x="0" y="209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6869" name="Picture 5" descr="Logo">
            <a:hlinkClick r:id="rId4" tooltip="UNISDR Home Pag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5562600"/>
            <a:ext cx="2521527" cy="10668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1</a:t>
            </a:fld>
            <a:endParaRPr lang="fa-IR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01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54114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b="1" dirty="0" smtClean="0"/>
              <a:t>Publishing monthly technical-instructional magazine of the organization named “TAAGH”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3400" y="6248400"/>
            <a:ext cx="762000" cy="365125"/>
          </a:xfrm>
        </p:spPr>
        <p:txBody>
          <a:bodyPr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10</a:t>
            </a:fld>
            <a:endParaRPr lang="fa-IR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783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safapour\Desktop\asadi\21\khosravi...moghararate meli 1359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96008"/>
            <a:ext cx="468052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Documents and Settings\safapour\Desktop\New Folder (2)\4-5\IMG_9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996008"/>
            <a:ext cx="43924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6200" y="130314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b="1" dirty="0" smtClean="0"/>
              <a:t>Achieving the highest rank of performing national construction regulations from road and urbanization ministry of Iran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anchor="b"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11</a:t>
            </a:fld>
            <a:endParaRPr lang="fa-IR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564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133600"/>
            <a:ext cx="698477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6600"/>
                </a:solidFill>
                <a:cs typeface="B Mitra" pitchFamily="2" charset="-78"/>
              </a:rPr>
              <a:t>DRR Activities</a:t>
            </a:r>
            <a:endParaRPr lang="fa-IR" sz="3200" b="1" dirty="0">
              <a:solidFill>
                <a:srgbClr val="FF6600"/>
              </a:solidFill>
              <a:cs typeface="B Mitra" pitchFamily="2" charset="-78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52400" y="2697301"/>
            <a:ext cx="8839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</a:rPr>
              <a:t>Ladies and gentlemen: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b="1" dirty="0" smtClean="0"/>
              <a:t>We know that crisis means being in imbalance and disorder and for the sake of preventing a crisis we need to know that prevention is the best solution.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b="1" dirty="0" smtClean="0"/>
              <a:t>Of course mental model management cannot be a positive response for crisis management. Through a devised plan we have to foresee the crisis because foreseeing cannot be wrong, and it is acceptably right.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="" xmlns:c="http://schemas.openxmlformats.org/drawingml/2006/chart" xmlns:cdr="http://schemas.openxmlformats.org/drawingml/2006/chartDrawing" xmlns:a14="http://schemas.microsoft.com/office/drawing/2010/main" xmlns:lc="http://schemas.openxmlformats.org/drawingml/2006/lockedCanvas">
                  <a14:imgLayer r:embed="rId3">
                    <a14:imgEffect>
                      <a14:backgroundRemoval t="220" b="100000" l="254" r="100000">
                        <a14:foregroundMark x1="6853" y1="75165" x2="6853" y2="75165"/>
                        <a14:foregroundMark x1="7614" y1="70989" x2="7614" y2="70989"/>
                        <a14:foregroundMark x1="14467" y1="75604" x2="14467" y2="75604"/>
                        <a14:foregroundMark x1="19036" y1="67692" x2="19036" y2="67692"/>
                        <a14:foregroundMark x1="21574" y1="66813" x2="21574" y2="66813"/>
                        <a14:foregroundMark x1="25381" y1="75165" x2="25381" y2="75165"/>
                        <a14:foregroundMark x1="30203" y1="73846" x2="30203" y2="73846"/>
                        <a14:foregroundMark x1="34772" y1="75604" x2="34772" y2="75604"/>
                        <a14:foregroundMark x1="32995" y1="69890" x2="32995" y2="69890"/>
                        <a14:foregroundMark x1="43147" y1="75385" x2="43147" y2="75385"/>
                        <a14:foregroundMark x1="45939" y1="70110" x2="45939" y2="70110"/>
                        <a14:foregroundMark x1="61168" y1="75165" x2="61168" y2="75165"/>
                        <a14:foregroundMark x1="61929" y1="65934" x2="61929" y2="65934"/>
                        <a14:foregroundMark x1="65228" y1="69231" x2="65228" y2="69231"/>
                        <a14:foregroundMark x1="67259" y1="67473" x2="67259" y2="67473"/>
                        <a14:foregroundMark x1="56345" y1="71648" x2="56345" y2="71648"/>
                        <a14:foregroundMark x1="56091" y1="75824" x2="56091" y2="75824"/>
                        <a14:foregroundMark x1="72335" y1="75604" x2="72335" y2="75604"/>
                        <a14:foregroundMark x1="75127" y1="71209" x2="75127" y2="71209"/>
                        <a14:foregroundMark x1="71066" y1="71209" x2="71066" y2="71209"/>
                        <a14:foregroundMark x1="82234" y1="74945" x2="82234" y2="74945"/>
                        <a14:foregroundMark x1="86041" y1="75165" x2="86041" y2="75165"/>
                        <a14:foregroundMark x1="89594" y1="74725" x2="89594" y2="74725"/>
                        <a14:foregroundMark x1="87817" y1="69011" x2="87817" y2="69011"/>
                        <a14:foregroundMark x1="80457" y1="88791" x2="80457" y2="88791"/>
                        <a14:foregroundMark x1="73350" y1="91648" x2="73350" y2="91648"/>
                        <a14:foregroundMark x1="75127" y1="83956" x2="75127" y2="83956"/>
                        <a14:foregroundMark x1="66751" y1="94066" x2="66751" y2="94066"/>
                        <a14:foregroundMark x1="67005" y1="90330" x2="67005" y2="90330"/>
                        <a14:foregroundMark x1="59391" y1="89231" x2="59391" y2="89231"/>
                        <a14:foregroundMark x1="59898" y1="82857" x2="59898" y2="82857"/>
                        <a14:foregroundMark x1="54061" y1="87692" x2="54061" y2="87692"/>
                        <a14:foregroundMark x1="48477" y1="91868" x2="48477" y2="91868"/>
                        <a14:foregroundMark x1="39340" y1="94286" x2="39340" y2="94286"/>
                        <a14:foregroundMark x1="41624" y1="90549" x2="41624" y2="90549"/>
                        <a14:foregroundMark x1="35533" y1="90769" x2="35533" y2="90769"/>
                        <a14:foregroundMark x1="30203" y1="88791" x2="30203" y2="88791"/>
                        <a14:foregroundMark x1="28426" y1="83956" x2="28426" y2="83956"/>
                        <a14:foregroundMark x1="20558" y1="90549" x2="20558" y2="90549"/>
                        <a14:foregroundMark x1="13452" y1="70330" x2="13452" y2="70330"/>
                        <a14:foregroundMark x1="59137" y1="71429" x2="59137" y2="71429"/>
                        <a14:foregroundMark x1="59391" y1="70330" x2="59391" y2="70330"/>
                        <a14:foregroundMark x1="57614" y1="68352" x2="57614" y2="68352"/>
                        <a14:foregroundMark x1="57107" y1="69890" x2="57107" y2="69890"/>
                        <a14:foregroundMark x1="56091" y1="77363" x2="56091" y2="77363"/>
                        <a14:foregroundMark x1="79442" y1="69231" x2="79442" y2="69231"/>
                        <a14:foregroundMark x1="81218" y1="69451" x2="81218" y2="69451"/>
                        <a14:foregroundMark x1="89848" y1="69451" x2="89848" y2="69451"/>
                        <a14:foregroundMark x1="87563" y1="72527" x2="87563" y2="72527"/>
                        <a14:foregroundMark x1="25127" y1="69890" x2="25127" y2="69890"/>
                        <a14:foregroundMark x1="38325" y1="76484" x2="38325" y2="76484"/>
                        <a14:foregroundMark x1="21320" y1="69670" x2="21320" y2="69670"/>
                        <a14:foregroundMark x1="3807" y1="70549" x2="3807" y2="7054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c="http://schemas.openxmlformats.org/drawingml/2006/chart" xmlns:cdr="http://schemas.openxmlformats.org/drawingml/2006/chartDrawing" xmlns:a14="http://schemas.microsoft.com/office/drawing/2010/main" xmlns:lc="http://schemas.openxmlformats.org/drawingml/2006/lockedCanvas" val="0"/>
              </a:ext>
            </a:extLst>
          </a:blip>
          <a:srcRect b="38493"/>
          <a:stretch/>
        </p:blipFill>
        <p:spPr>
          <a:xfrm>
            <a:off x="3854473" y="76200"/>
            <a:ext cx="1510981" cy="106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5"/>
          <p:cNvSpPr txBox="1"/>
          <p:nvPr/>
        </p:nvSpPr>
        <p:spPr>
          <a:xfrm>
            <a:off x="304800" y="1219200"/>
            <a:ext cx="8382000" cy="4138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150000"/>
              </a:lnSpc>
            </a:pPr>
            <a:r>
              <a:rPr lang="en-US" sz="1600" b="1" dirty="0" smtClean="0">
                <a:solidFill>
                  <a:schemeClr val="tx1"/>
                </a:solidFill>
                <a:cs typeface="IranNastaliq" pitchFamily="18" charset="0"/>
              </a:rPr>
              <a:t>Iranian Construction Engineering Organization, Khorasan Razavi Province</a:t>
            </a:r>
            <a:endParaRPr lang="fa-IR" sz="1600" b="1" dirty="0">
              <a:solidFill>
                <a:schemeClr val="tx1"/>
              </a:solidFill>
              <a:cs typeface="IranNastaliq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anchor="b"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12</a:t>
            </a:fld>
            <a:endParaRPr lang="fa-IR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94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afapour\Desktop\New Folder (2)\4-1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40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7400" y="2895600"/>
            <a:ext cx="3217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Excavation Pit or Grave?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5200" y="1498937"/>
            <a:ext cx="5562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Our organization has been trying to decrease harmful effects of natural disasters in constructions. 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01000" y="6324600"/>
            <a:ext cx="762000" cy="365125"/>
          </a:xfrm>
        </p:spPr>
        <p:txBody>
          <a:bodyPr vert="horz" lIns="0" tIns="0" rIns="0" bIns="0" anchor="b"/>
          <a:lstStyle/>
          <a:p>
            <a:fld id="{C52D9BDF-619B-4070-9D74-EE20D5EEEC8A}" type="slidenum">
              <a:rPr lang="fa-IR" sz="2000" b="1" smtClean="0">
                <a:solidFill>
                  <a:schemeClr val="bg1"/>
                </a:solidFill>
              </a:rPr>
              <a:pPr/>
              <a:t>13</a:t>
            </a:fld>
            <a:endParaRPr lang="fa-I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3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safapour\Desktop\New Folder (2)\4-6\pos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4096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5083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Holding conferences, seminars and instructional courses of crisis management.</a:t>
            </a:r>
            <a:endParaRPr lang="en-US" sz="11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anchor="b"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14</a:t>
            </a:fld>
            <a:endParaRPr lang="fa-IR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196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Documents and Settings\safapour\Desktop\New Folder (2)\4-5\Untitled_Panoram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8143"/>
            <a:ext cx="8382000" cy="343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safapour\Desktop\New Folder (2)\4-8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44782"/>
            <a:ext cx="8382000" cy="3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3600" y="2819400"/>
            <a:ext cx="50483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Holding crisis drills and helping the injured</a:t>
            </a:r>
            <a:endParaRPr lang="en-US" sz="11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600" y="5997714"/>
            <a:ext cx="61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Improving the culture of crisis management and acquaint the public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762000" cy="365125"/>
          </a:xfrm>
        </p:spPr>
        <p:txBody>
          <a:bodyPr vert="horz" lIns="0" tIns="0" rIns="0" bIns="0" anchor="b"/>
          <a:lstStyle/>
          <a:p>
            <a:fld id="{C52D9BDF-619B-4070-9D74-EE20D5EEEC8A}" type="slidenum">
              <a:rPr lang="fa-IR" sz="2000" b="1" smtClean="0">
                <a:solidFill>
                  <a:schemeClr val="bg1"/>
                </a:solidFill>
              </a:rPr>
              <a:pPr/>
              <a:t>15</a:t>
            </a:fld>
            <a:endParaRPr lang="fa-I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902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safapour\Desktop\4-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904656" cy="682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411480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Cooperation with central organization of standard and industrial researches in order to publish and distribute standard book of construction materials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3048000"/>
            <a:ext cx="647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Establishing a representative agency of </a:t>
            </a:r>
            <a:r>
              <a:rPr lang="en-US" sz="2000" b="1" dirty="0" smtClean="0">
                <a:solidFill>
                  <a:schemeClr val="bg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“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road and urbanization ministry</a:t>
            </a:r>
            <a:r>
              <a:rPr lang="en-US" sz="2000" b="1" dirty="0" smtClean="0">
                <a:solidFill>
                  <a:schemeClr val="bg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 construction research center</a:t>
            </a:r>
            <a:r>
              <a:rPr lang="en-US" sz="2000" b="1" dirty="0" smtClean="0">
                <a:solidFill>
                  <a:schemeClr val="bg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”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anchor="b"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16</a:t>
            </a:fld>
            <a:endParaRPr lang="fa-IR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75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safapour\Desktop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7512"/>
            <a:ext cx="5737200" cy="343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safapour\Desktop\New Folder (2)\4-8-3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6800" y="44624"/>
            <a:ext cx="5737200" cy="326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295400"/>
            <a:ext cx="342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Producing instructional CDs of engineering services and new construction technologies</a:t>
            </a:r>
            <a:endParaRPr lang="en-US" sz="11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anchor="b"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17</a:t>
            </a:fld>
            <a:endParaRPr lang="fa-IR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87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safapour\My Documents\Downloads\m.asadi\m.asadi\_DSC08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385" y="166608"/>
            <a:ext cx="8925471" cy="646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127337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Instructing the owners and volunteers of constructional projects, and making them accustomed with their own rights and services of engineers and construction supervisors. </a:t>
            </a:r>
            <a:endParaRPr lang="en-US" sz="11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0" y="1371600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Holding some courses related to </a:t>
            </a:r>
            <a:r>
              <a:rPr lang="en-US" sz="2000" b="1" dirty="0" smtClean="0">
                <a:solidFill>
                  <a:schemeClr val="bg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“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to use new technologies to be safe during earthquakes</a:t>
            </a:r>
            <a:r>
              <a:rPr lang="en-US" sz="2000" b="1" dirty="0" smtClean="0">
                <a:solidFill>
                  <a:schemeClr val="bg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anchor="b"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18</a:t>
            </a:fld>
            <a:endParaRPr lang="fa-IR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91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safapour\Desktop\_DSC02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147" y="404664"/>
            <a:ext cx="8571333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4600" y="48006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Cooperation with municipality in preparing </a:t>
            </a:r>
            <a:r>
              <a:rPr lang="en-US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earthquake risk model of Mashhad</a:t>
            </a:r>
            <a:endParaRPr lang="en-US" sz="11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anchor="b"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19</a:t>
            </a:fld>
            <a:endParaRPr lang="fa-IR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66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26521731"/>
              </p:ext>
            </p:extLst>
          </p:nvPr>
        </p:nvGraphicFramePr>
        <p:xfrm>
          <a:off x="-26043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43230391"/>
              </p:ext>
            </p:extLst>
          </p:nvPr>
        </p:nvGraphicFramePr>
        <p:xfrm>
          <a:off x="109185" y="2411104"/>
          <a:ext cx="6095999" cy="4328160"/>
        </p:xfrm>
        <a:graphic>
          <a:graphicData uri="http://schemas.openxmlformats.org/drawingml/2006/table">
            <a:tbl>
              <a:tblPr rtl="1" firstRow="1" bandRow="1">
                <a:tableStyleId>{638B1855-1B75-4FBE-930C-398BA8C253C6}</a:tableStyleId>
              </a:tblPr>
              <a:tblGrid>
                <a:gridCol w="1769251"/>
                <a:gridCol w="1091038"/>
                <a:gridCol w="1178322"/>
                <a:gridCol w="1037759"/>
                <a:gridCol w="1019629"/>
              </a:tblGrid>
              <a:tr h="718641">
                <a:tc rowSpan="2"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Engineering Field</a:t>
                      </a:r>
                      <a:endParaRPr lang="fa-IR" sz="1400" b="1" dirty="0">
                        <a:solidFill>
                          <a:schemeClr val="bg1"/>
                        </a:solidFill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Total No. of Members</a:t>
                      </a:r>
                      <a:endParaRPr lang="fa-IR" sz="1400" b="1" dirty="0" smtClean="0">
                        <a:solidFill>
                          <a:schemeClr val="bg1"/>
                        </a:solidFill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kumimoji="0" lang="en-US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Holders of</a:t>
                      </a:r>
                      <a:r>
                        <a:rPr kumimoji="0" lang="en-US" sz="1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 </a:t>
                      </a:r>
                      <a:r>
                        <a:rPr kumimoji="0" lang="en-US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Professional Competence</a:t>
                      </a:r>
                      <a:endParaRPr kumimoji="0" lang="fa-IR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</a:tr>
              <a:tr h="329377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Female</a:t>
                      </a:r>
                      <a:r>
                        <a:rPr lang="fa-IR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 </a:t>
                      </a:r>
                      <a:endParaRPr lang="fa-IR" sz="1600" b="1" dirty="0">
                        <a:solidFill>
                          <a:schemeClr val="bg1"/>
                        </a:solidFill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Male</a:t>
                      </a:r>
                      <a:endParaRPr lang="fa-IR" sz="1600" b="1" dirty="0">
                        <a:solidFill>
                          <a:schemeClr val="bg1"/>
                        </a:solidFill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Female</a:t>
                      </a:r>
                      <a:endParaRPr lang="fa-IR" sz="1600" b="1" dirty="0">
                        <a:solidFill>
                          <a:schemeClr val="bg1"/>
                        </a:solidFill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Male</a:t>
                      </a:r>
                      <a:endParaRPr lang="fa-IR" sz="1600" b="1" dirty="0">
                        <a:solidFill>
                          <a:schemeClr val="bg1"/>
                        </a:solidFill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29377"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Civil Eng.</a:t>
                      </a:r>
                      <a:endParaRPr lang="fa-IR" sz="1600" b="1" dirty="0">
                        <a:solidFill>
                          <a:schemeClr val="bg1"/>
                        </a:solidFill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281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9025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151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6226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29377"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Surveying</a:t>
                      </a:r>
                      <a:endParaRPr lang="fa-IR" sz="1600" b="1" dirty="0">
                        <a:solidFill>
                          <a:schemeClr val="bg1"/>
                        </a:solidFill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14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229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6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115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29377"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Traffic</a:t>
                      </a:r>
                      <a:endParaRPr lang="fa-IR" sz="1600" b="1" dirty="0">
                        <a:solidFill>
                          <a:schemeClr val="bg1"/>
                        </a:solidFill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-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23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-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12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2937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Architecture</a:t>
                      </a:r>
                      <a:r>
                        <a:rPr lang="fa-IR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 </a:t>
                      </a:r>
                      <a:endParaRPr lang="fa-IR" sz="1600" b="1" dirty="0">
                        <a:solidFill>
                          <a:schemeClr val="bg1"/>
                        </a:solidFill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1153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1666</a:t>
                      </a:r>
                      <a:endParaRPr lang="fa-IR" sz="1600" b="1" dirty="0" smtClean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547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909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29377"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Urbanization</a:t>
                      </a:r>
                      <a:endParaRPr lang="fa-IR" sz="1600" b="1" dirty="0">
                        <a:solidFill>
                          <a:schemeClr val="bg1"/>
                        </a:solidFill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138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109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36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50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29377"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Electrical Eng.</a:t>
                      </a:r>
                      <a:endParaRPr lang="fa-IR" sz="1600" b="1" dirty="0">
                        <a:solidFill>
                          <a:schemeClr val="bg1"/>
                        </a:solidFill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496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4168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150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1671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68924"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Mechanical Eng.</a:t>
                      </a:r>
                      <a:endParaRPr lang="fa-IR" sz="1600" b="1" dirty="0">
                        <a:solidFill>
                          <a:schemeClr val="bg1"/>
                        </a:solidFill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126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3480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72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1948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29377"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Sum</a:t>
                      </a:r>
                      <a:endParaRPr lang="fa-IR" sz="1600" b="1" dirty="0">
                        <a:solidFill>
                          <a:schemeClr val="bg1"/>
                        </a:solidFill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2208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18700</a:t>
                      </a:r>
                      <a:endParaRPr lang="fa-IR" sz="1600" b="1" dirty="0" smtClean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962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10931</a:t>
                      </a:r>
                      <a:endParaRPr lang="fa-IR" sz="1600" b="1" dirty="0" smtClean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29377"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Total</a:t>
                      </a:r>
                      <a:endParaRPr lang="fa-IR" sz="1600" b="1" dirty="0">
                        <a:solidFill>
                          <a:schemeClr val="bg1"/>
                        </a:solidFill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bg1"/>
                          </a:solidFill>
                          <a:cs typeface="B Mitra" pitchFamily="2" charset="-78"/>
                        </a:rPr>
                        <a:t>20908</a:t>
                      </a:r>
                      <a:endParaRPr lang="fa-IR" sz="1600" b="1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fa-IR" sz="2000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fa-IR" sz="2000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fa-IR" sz="2000" dirty="0">
                        <a:solidFill>
                          <a:schemeClr val="bg1"/>
                        </a:solidFill>
                        <a:latin typeface="IPT.Mitra" pitchFamily="2" charset="2"/>
                        <a:cs typeface="B Mitra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2</a:t>
            </a:fld>
            <a:endParaRPr lang="fa-IR" sz="7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470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safapour\Desktop\New Folder (2)\4-10\DSCN1601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720080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safapour\Desktop\New Folder (2)\4-10\DSCN1622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56992"/>
            <a:ext cx="7200800" cy="348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57600" y="5715000"/>
            <a:ext cx="548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Informing people about the dangers in using non-standard construction materials and not paying attention to suggestions of engineers. </a:t>
            </a:r>
            <a:endParaRPr lang="en-US" sz="11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anchor="b"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20</a:t>
            </a:fld>
            <a:endParaRPr lang="fa-IR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9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safapour\Desktop\New Folder (2)\4-11\IMG_3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1143000"/>
            <a:ext cx="8305800" cy="1015663"/>
          </a:xfrm>
          <a:prstGeom prst="rect">
            <a:avLst/>
          </a:prstGeom>
          <a:solidFill>
            <a:schemeClr val="accent1">
              <a:alpha val="68000"/>
            </a:schemeClr>
          </a:solidFill>
        </p:spPr>
        <p:txBody>
          <a:bodyPr wrap="square">
            <a:spAutoFit/>
          </a:bodyPr>
          <a:lstStyle/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Instructing official experts of engineering organization, in order to solve the problems between the owners and construction supervisors and also paying attention to complaints of people</a:t>
            </a:r>
            <a:endParaRPr lang="en-US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anchor="b"/>
          <a:lstStyle/>
          <a:p>
            <a:fld id="{C52D9BDF-619B-4070-9D74-EE20D5EEEC8A}" type="slidenum">
              <a:rPr lang="fa-IR" sz="2000" b="1" smtClean="0">
                <a:solidFill>
                  <a:schemeClr val="bg1"/>
                </a:solidFill>
              </a:rPr>
              <a:pPr/>
              <a:t>21</a:t>
            </a:fld>
            <a:endParaRPr lang="fa-I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58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29200" y="1828800"/>
            <a:ext cx="4114800" cy="6001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FF00"/>
                </a:solidFill>
                <a:cs typeface="B Mitra" pitchFamily="2" charset="-78"/>
              </a:rPr>
              <a:t>Thanks for your attention</a:t>
            </a:r>
            <a:endParaRPr lang="fa-IR" sz="2400" b="1" dirty="0" smtClean="0">
              <a:solidFill>
                <a:srgbClr val="FFFF00"/>
              </a:solidFill>
              <a:cs typeface="B Mitra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104" y="118408"/>
            <a:ext cx="685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 smtClean="0">
                <a:solidFill>
                  <a:schemeClr val="dk1"/>
                </a:solidFill>
                <a:cs typeface="B Mitra" pitchFamily="2" charset="-78"/>
              </a:rPr>
              <a:t>I hope Integrated Risk Management with an operational approach, according to the needs of each country, could have beneficial effects in preventing fatalities and impacts due to natural disaster.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="" xmlns:c="http://schemas.openxmlformats.org/drawingml/2006/chart" xmlns:cdr="http://schemas.openxmlformats.org/drawingml/2006/chartDrawing" xmlns:a14="http://schemas.microsoft.com/office/drawing/2010/main" xmlns:lc="http://schemas.openxmlformats.org/drawingml/2006/lockedCanvas">
                  <a14:imgLayer r:embed="rId4">
                    <a14:imgEffect>
                      <a14:backgroundRemoval t="220" b="100000" l="254" r="100000">
                        <a14:foregroundMark x1="6853" y1="75165" x2="6853" y2="75165"/>
                        <a14:foregroundMark x1="7614" y1="70989" x2="7614" y2="70989"/>
                        <a14:foregroundMark x1="14467" y1="75604" x2="14467" y2="75604"/>
                        <a14:foregroundMark x1="19036" y1="67692" x2="19036" y2="67692"/>
                        <a14:foregroundMark x1="21574" y1="66813" x2="21574" y2="66813"/>
                        <a14:foregroundMark x1="25381" y1="75165" x2="25381" y2="75165"/>
                        <a14:foregroundMark x1="30203" y1="73846" x2="30203" y2="73846"/>
                        <a14:foregroundMark x1="34772" y1="75604" x2="34772" y2="75604"/>
                        <a14:foregroundMark x1="32995" y1="69890" x2="32995" y2="69890"/>
                        <a14:foregroundMark x1="43147" y1="75385" x2="43147" y2="75385"/>
                        <a14:foregroundMark x1="45939" y1="70110" x2="45939" y2="70110"/>
                        <a14:foregroundMark x1="61168" y1="75165" x2="61168" y2="75165"/>
                        <a14:foregroundMark x1="61929" y1="65934" x2="61929" y2="65934"/>
                        <a14:foregroundMark x1="65228" y1="69231" x2="65228" y2="69231"/>
                        <a14:foregroundMark x1="67259" y1="67473" x2="67259" y2="67473"/>
                        <a14:foregroundMark x1="56345" y1="71648" x2="56345" y2="71648"/>
                        <a14:foregroundMark x1="56091" y1="75824" x2="56091" y2="75824"/>
                        <a14:foregroundMark x1="72335" y1="75604" x2="72335" y2="75604"/>
                        <a14:foregroundMark x1="75127" y1="71209" x2="75127" y2="71209"/>
                        <a14:foregroundMark x1="71066" y1="71209" x2="71066" y2="71209"/>
                        <a14:foregroundMark x1="82234" y1="74945" x2="82234" y2="74945"/>
                        <a14:foregroundMark x1="86041" y1="75165" x2="86041" y2="75165"/>
                        <a14:foregroundMark x1="89594" y1="74725" x2="89594" y2="74725"/>
                        <a14:foregroundMark x1="87817" y1="69011" x2="87817" y2="69011"/>
                        <a14:foregroundMark x1="80457" y1="88791" x2="80457" y2="88791"/>
                        <a14:foregroundMark x1="73350" y1="91648" x2="73350" y2="91648"/>
                        <a14:foregroundMark x1="75127" y1="83956" x2="75127" y2="83956"/>
                        <a14:foregroundMark x1="66751" y1="94066" x2="66751" y2="94066"/>
                        <a14:foregroundMark x1="67005" y1="90330" x2="67005" y2="90330"/>
                        <a14:foregroundMark x1="59391" y1="89231" x2="59391" y2="89231"/>
                        <a14:foregroundMark x1="59898" y1="82857" x2="59898" y2="82857"/>
                        <a14:foregroundMark x1="54061" y1="87692" x2="54061" y2="87692"/>
                        <a14:foregroundMark x1="48477" y1="91868" x2="48477" y2="91868"/>
                        <a14:foregroundMark x1="39340" y1="94286" x2="39340" y2="94286"/>
                        <a14:foregroundMark x1="41624" y1="90549" x2="41624" y2="90549"/>
                        <a14:foregroundMark x1="35533" y1="90769" x2="35533" y2="90769"/>
                        <a14:foregroundMark x1="30203" y1="88791" x2="30203" y2="88791"/>
                        <a14:foregroundMark x1="28426" y1="83956" x2="28426" y2="83956"/>
                        <a14:foregroundMark x1="20558" y1="90549" x2="20558" y2="90549"/>
                        <a14:foregroundMark x1="13452" y1="70330" x2="13452" y2="70330"/>
                        <a14:foregroundMark x1="59137" y1="71429" x2="59137" y2="71429"/>
                        <a14:foregroundMark x1="59391" y1="70330" x2="59391" y2="70330"/>
                        <a14:foregroundMark x1="57614" y1="68352" x2="57614" y2="68352"/>
                        <a14:foregroundMark x1="57107" y1="69890" x2="57107" y2="69890"/>
                        <a14:foregroundMark x1="56091" y1="77363" x2="56091" y2="77363"/>
                        <a14:foregroundMark x1="79442" y1="69231" x2="79442" y2="69231"/>
                        <a14:foregroundMark x1="81218" y1="69451" x2="81218" y2="69451"/>
                        <a14:foregroundMark x1="89848" y1="69451" x2="89848" y2="69451"/>
                        <a14:foregroundMark x1="87563" y1="72527" x2="87563" y2="72527"/>
                        <a14:foregroundMark x1="25127" y1="69890" x2="25127" y2="69890"/>
                        <a14:foregroundMark x1="38325" y1="76484" x2="38325" y2="76484"/>
                        <a14:foregroundMark x1="21320" y1="69670" x2="21320" y2="69670"/>
                        <a14:foregroundMark x1="3807" y1="70549" x2="3807" y2="7054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c="http://schemas.openxmlformats.org/drawingml/2006/chart" xmlns:cdr="http://schemas.openxmlformats.org/drawingml/2006/chartDrawing" xmlns:a14="http://schemas.microsoft.com/office/drawing/2010/main" xmlns:lc="http://schemas.openxmlformats.org/drawingml/2006/lockedCanvas" val="0"/>
              </a:ext>
            </a:extLst>
          </a:blip>
          <a:srcRect b="38493"/>
          <a:stretch/>
        </p:blipFill>
        <p:spPr>
          <a:xfrm>
            <a:off x="6705600" y="2743200"/>
            <a:ext cx="1295127" cy="91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5"/>
          <p:cNvSpPr txBox="1"/>
          <p:nvPr/>
        </p:nvSpPr>
        <p:spPr>
          <a:xfrm>
            <a:off x="5715000" y="3733800"/>
            <a:ext cx="32004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1600" b="1" dirty="0" smtClean="0">
                <a:solidFill>
                  <a:schemeClr val="tx1"/>
                </a:solidFill>
                <a:cs typeface="IranNastaliq" pitchFamily="18" charset="0"/>
              </a:rPr>
              <a:t>Iranian Construction Engineering Organization, Khorasan Razavi Province</a:t>
            </a:r>
            <a:endParaRPr lang="fa-IR" sz="1600" b="1" dirty="0">
              <a:solidFill>
                <a:schemeClr val="tx1"/>
              </a:solidFill>
              <a:cs typeface="IranNastaliq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153400" y="6324600"/>
            <a:ext cx="762000" cy="365125"/>
          </a:xfrm>
        </p:spPr>
        <p:txBody>
          <a:bodyPr vert="horz" lIns="0" tIns="0" rIns="0" bIns="0" anchor="b"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22</a:t>
            </a:fld>
            <a:endParaRPr lang="fa-IR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014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safapour\Desktop\New Folder (2)\2-3\haram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52" y="76200"/>
            <a:ext cx="9025489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8106762"/>
              </p:ext>
            </p:extLst>
          </p:nvPr>
        </p:nvGraphicFramePr>
        <p:xfrm>
          <a:off x="1828800" y="1905000"/>
          <a:ext cx="4876800" cy="2971800"/>
        </p:xfrm>
        <a:graphic>
          <a:graphicData uri="http://schemas.openxmlformats.org/drawingml/2006/table">
            <a:tbl>
              <a:tblPr rtl="1" firstRow="1" bandRow="1">
                <a:tableStyleId>{638B1855-1B75-4FBE-930C-398BA8C253C6}</a:tableStyleId>
              </a:tblPr>
              <a:tblGrid>
                <a:gridCol w="3404301"/>
                <a:gridCol w="1472499"/>
              </a:tblGrid>
              <a:tr h="519606">
                <a:tc>
                  <a:txBody>
                    <a:bodyPr/>
                    <a:lstStyle/>
                    <a:p>
                      <a:pPr algn="ctr" rtl="1"/>
                      <a:r>
                        <a:rPr kumimoji="0" lang="en-US" sz="2400" b="1" kern="1200" dirty="0" smtClean="0">
                          <a:solidFill>
                            <a:srgbClr val="FF6600"/>
                          </a:solidFill>
                          <a:latin typeface="+mj-lt"/>
                          <a:ea typeface="+mn-ea"/>
                          <a:cs typeface="B Mitra" pitchFamily="2" charset="-78"/>
                        </a:rPr>
                        <a:t>Description</a:t>
                      </a:r>
                      <a:endParaRPr kumimoji="0" lang="fa-IR" sz="2400" b="1" kern="1200" dirty="0">
                        <a:solidFill>
                          <a:srgbClr val="FF6600"/>
                        </a:solidFill>
                        <a:latin typeface="+mj-lt"/>
                        <a:ea typeface="+mn-ea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 smtClean="0">
                          <a:solidFill>
                            <a:srgbClr val="FF6600"/>
                          </a:solidFill>
                          <a:latin typeface="+mj-lt"/>
                          <a:cs typeface="B Mitra" pitchFamily="2" charset="-78"/>
                        </a:rPr>
                        <a:t>Numbers</a:t>
                      </a:r>
                      <a:endParaRPr lang="fa-IR" sz="2400" b="1" dirty="0">
                        <a:solidFill>
                          <a:srgbClr val="FF6600"/>
                        </a:solidFill>
                        <a:latin typeface="+mj-lt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3657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Engineering offices</a:t>
                      </a:r>
                      <a:endParaRPr lang="fa-IR" sz="20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1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349</a:t>
                      </a:r>
                      <a:endParaRPr kumimoji="0" lang="fa-IR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89526"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1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B Mitra" pitchFamily="2" charset="-78"/>
                        </a:rPr>
                        <a:t>Legal Supervisor</a:t>
                      </a:r>
                      <a:endParaRPr lang="fa-IR" sz="2000" b="1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1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79</a:t>
                      </a:r>
                      <a:endParaRPr kumimoji="0" lang="fa-IR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89526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B Mitra" pitchFamily="2" charset="-78"/>
                        </a:rPr>
                        <a:t>Qualified Executive</a:t>
                      </a:r>
                      <a:endParaRPr lang="fa-IR" sz="2000" b="1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1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131</a:t>
                      </a:r>
                      <a:endParaRPr kumimoji="0" lang="fa-IR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3657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Engineering Association</a:t>
                      </a:r>
                      <a:endParaRPr lang="fa-IR" sz="20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1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15</a:t>
                      </a:r>
                      <a:endParaRPr kumimoji="0" lang="fa-IR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B Mitra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762000" y="381000"/>
            <a:ext cx="7620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members of engineering organization of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Khorasan Razavi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also have legal activities in form of committees and different technical-engineering groups such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5257800"/>
            <a:ext cx="723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000" b="1" dirty="0" smtClean="0">
                <a:solidFill>
                  <a:srgbClr val="FFFFFF"/>
                </a:solidFill>
              </a:rPr>
              <a:t>This group of engineers has supervision on about 10,000,000,000 square meters of constructions in Mashhad and other cities of </a:t>
            </a:r>
            <a:r>
              <a:rPr lang="en-US" sz="2000" b="1" dirty="0" err="1" smtClean="0">
                <a:solidFill>
                  <a:srgbClr val="FFFFFF"/>
                </a:solidFill>
              </a:rPr>
              <a:t>Khoarasan</a:t>
            </a:r>
            <a:r>
              <a:rPr lang="en-US" sz="2000" b="1" dirty="0" smtClean="0">
                <a:solidFill>
                  <a:srgbClr val="FFFFFF"/>
                </a:solidFill>
              </a:rPr>
              <a:t> Razavi province.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3</a:t>
            </a:fld>
            <a:endParaRPr lang="fa-IR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79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safapour\Desktop\asadi\3-1\_DSC06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7416824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safapour\Desktop\New Folder (2)\3-1\مبحث 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624"/>
            <a:ext cx="7344816" cy="338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873456" y="5410200"/>
            <a:ext cx="7315200" cy="1015663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Holding different Training courses for improving technical knowledge of the members and updating their information based on national construction standards and regulations of Iran. 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8000" y="350954"/>
            <a:ext cx="7200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 smtClean="0">
                <a:ln>
                  <a:solidFill>
                    <a:srgbClr val="FF6600"/>
                  </a:solidFill>
                </a:ln>
                <a:solidFill>
                  <a:schemeClr val="bg1"/>
                </a:solidFill>
                <a:cs typeface="B Titr" pitchFamily="2" charset="-78"/>
              </a:rPr>
              <a:t>Khorasan </a:t>
            </a:r>
            <a:r>
              <a:rPr lang="en-US" sz="2000" b="1" dirty="0" err="1" smtClean="0">
                <a:ln>
                  <a:solidFill>
                    <a:srgbClr val="FF6600"/>
                  </a:solidFill>
                </a:ln>
                <a:solidFill>
                  <a:schemeClr val="bg1"/>
                </a:solidFill>
                <a:cs typeface="B Titr" pitchFamily="2" charset="-78"/>
              </a:rPr>
              <a:t>Razavi’s</a:t>
            </a:r>
            <a:r>
              <a:rPr lang="en-US" sz="2000" b="1" dirty="0" smtClean="0">
                <a:ln>
                  <a:solidFill>
                    <a:srgbClr val="FF6600"/>
                  </a:solidFill>
                </a:ln>
                <a:solidFill>
                  <a:schemeClr val="bg1"/>
                </a:solidFill>
                <a:cs typeface="B Titr" pitchFamily="2" charset="-78"/>
              </a:rPr>
              <a:t> Construction Engineering Organization Activities in Brief:</a:t>
            </a:r>
            <a:endParaRPr lang="fa-IR" sz="2000" b="1" dirty="0">
              <a:ln>
                <a:solidFill>
                  <a:srgbClr val="FF6600"/>
                </a:solidFill>
              </a:ln>
              <a:solidFill>
                <a:schemeClr val="bg1"/>
              </a:solidFill>
              <a:cs typeface="B Titr" pitchFamily="2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4</a:t>
            </a:fld>
            <a:endParaRPr lang="fa-IR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3693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safapour\Desktop\asadi\12\_DSC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92" y="0"/>
            <a:ext cx="9067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209800" y="4230231"/>
            <a:ext cx="533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Holding different seminars with cooperation of different organizations and institutions that are concerned with construction.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Extended interaction with different organizations concerned with construction industry, in order to assimilate all constructions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a-IR" sz="2000" b="1" dirty="0" smtClean="0">
              <a:solidFill>
                <a:srgbClr val="FFFFFF"/>
              </a:solidFill>
            </a:endParaRPr>
          </a:p>
          <a:p>
            <a:fld id="{C52D9BDF-619B-4070-9D74-EE20D5EEEC8A}" type="slidenum">
              <a:rPr lang="fa-IR" sz="2000" b="1" smtClean="0">
                <a:solidFill>
                  <a:schemeClr val="bg1"/>
                </a:solidFill>
              </a:rPr>
              <a:pPr/>
              <a:t>5</a:t>
            </a:fld>
            <a:endParaRPr lang="fa-I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283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Documents and Settings\safapour\Desktop\_DSC0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5948"/>
            <a:ext cx="8640960" cy="610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52400" y="381000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Holding instructional courses and oath taking from new members in every period of profession entrance exam.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6</a:t>
            </a:fld>
            <a:endParaRPr lang="fa-IR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688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safapour\Desktop\asadi\New Folder\IMG_8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49824"/>
            <a:ext cx="4558207" cy="300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safapour\Desktop\New Folder (2)\3-6\tizer maskan mehr 2.wmv_snapshot_05.17_[2013.05.05_09.37.46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025"/>
            <a:ext cx="4572000" cy="324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4800600" y="2438400"/>
            <a:ext cx="403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1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Controlling construction plans by different technical commissions</a:t>
            </a:r>
            <a:endParaRPr kumimoji="0" lang="en-US" sz="3200" b="1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safapour\Desktop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32496"/>
            <a:ext cx="4495800" cy="299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2400" y="3657600"/>
            <a:ext cx="4267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Providing separated and as-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biult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apartments maps  in order to make legal ownership certificates</a:t>
            </a:r>
          </a:p>
        </p:txBody>
      </p:sp>
      <p:pic>
        <p:nvPicPr>
          <p:cNvPr id="7" name="Picture 4" descr="C:\Documents and Settings\safapour\Desktop\final 3.wmv_snapshot_04.07_[2013.05.05_09.39.15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28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0"/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Conducting extra supervision on projects which have already been supervised by engineers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7</a:t>
            </a:fld>
            <a:endParaRPr lang="fa-IR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487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safapour\Desktop\asadi\17\_DSC0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48"/>
            <a:ext cx="5544616" cy="339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Documents and Settings\safapour\Desktop\New Folder (2)\3-8\IMG_54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29000"/>
            <a:ext cx="5544616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28600" y="3429000"/>
            <a:ext cx="8686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Pursuing of construction engineering services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emission, especially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Middle East countries and establishing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representative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office in one of neighbor countries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8</a:t>
            </a:fld>
            <a:endParaRPr lang="fa-IR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625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safapour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67" y="1268760"/>
            <a:ext cx="432048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Documents and Settings\safapour\Desktop\asadi\19\IMG_8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5474" y="1268760"/>
            <a:ext cx="4589926" cy="4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304800"/>
            <a:ext cx="701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000" b="1" dirty="0" smtClean="0"/>
              <a:t>Certificate issuance for the buildings which have been considered all technical and engineering regulations</a:t>
            </a:r>
            <a:endParaRPr lang="en-US" sz="2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D9BDF-619B-4070-9D74-EE20D5EEEC8A}" type="slidenum">
              <a:rPr lang="fa-IR" sz="2000" b="1" smtClean="0">
                <a:solidFill>
                  <a:srgbClr val="FFFFFF"/>
                </a:solidFill>
              </a:rPr>
              <a:pPr/>
              <a:t>9</a:t>
            </a:fld>
            <a:endParaRPr lang="fa-IR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720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4049</TotalTime>
  <Words>800</Words>
  <Application>Microsoft Office PowerPoint</Application>
  <PresentationFormat>On-screen Show (4:3)</PresentationFormat>
  <Paragraphs>128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Technic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MRT www.Win2Farsi.com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حامد بکائیان</dc:creator>
  <cp:lastModifiedBy>saro</cp:lastModifiedBy>
  <cp:revision>248</cp:revision>
  <cp:lastPrinted>2013-05-11T08:39:08Z</cp:lastPrinted>
  <dcterms:created xsi:type="dcterms:W3CDTF">2013-01-27T08:25:30Z</dcterms:created>
  <dcterms:modified xsi:type="dcterms:W3CDTF">2013-05-20T06:41:24Z</dcterms:modified>
</cp:coreProperties>
</file>