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57" r:id="rId5"/>
    <p:sldId id="264" r:id="rId6"/>
    <p:sldId id="258" r:id="rId7"/>
    <p:sldId id="263" r:id="rId8"/>
    <p:sldId id="262" r:id="rId9"/>
    <p:sldId id="261" r:id="rId10"/>
    <p:sldId id="267" r:id="rId11"/>
    <p:sldId id="265" r:id="rId12"/>
    <p:sldId id="266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94"/>
    <a:srgbClr val="FFFFFF"/>
    <a:srgbClr val="37ACDE"/>
    <a:srgbClr val="000000"/>
    <a:srgbClr val="FFFF00"/>
    <a:srgbClr val="3166CF"/>
    <a:srgbClr val="3E6FD2"/>
    <a:srgbClr val="2D5EC1"/>
    <a:srgbClr val="BDDE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162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BBEC32FB-1600-43E9-B9CD-8EC4E4C92FB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69346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C616286-D1FB-4625-95EB-21FF418E7F9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00304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2142095"/>
            <a:ext cx="9144000" cy="3183465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37AC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pic>
        <p:nvPicPr>
          <p:cNvPr id="7" name="Picture 10" descr="JRC_Slides_Logo_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359" y="258763"/>
            <a:ext cx="14351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7200" y="2323483"/>
            <a:ext cx="78696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5" name="Content Placeholder 2"/>
          <p:cNvSpPr>
            <a:spLocks noGrp="1"/>
          </p:cNvSpPr>
          <p:nvPr>
            <p:ph idx="10"/>
          </p:nvPr>
        </p:nvSpPr>
        <p:spPr>
          <a:xfrm>
            <a:off x="637200" y="3127403"/>
            <a:ext cx="7869600" cy="307777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  <a:lvl2pPr marL="228600" indent="-228600">
              <a:buFont typeface="Wingdings" charset="2"/>
              <a:buChar char="§"/>
              <a:defRPr sz="1800" b="0" i="0" baseline="0">
                <a:latin typeface="Verdana"/>
              </a:defRPr>
            </a:lvl2pPr>
            <a:lvl3pPr marL="457200" indent="-228600">
              <a:buClr>
                <a:srgbClr val="37ACDE"/>
              </a:buClr>
              <a:buFont typeface="Verdana"/>
              <a:buChar char="•"/>
              <a:defRPr sz="1600" baseline="0">
                <a:latin typeface="Verdana"/>
              </a:defRPr>
            </a:lvl3pPr>
            <a:lvl4pPr marL="685800" indent="-228600">
              <a:lnSpc>
                <a:spcPts val="2400"/>
              </a:lnSpc>
              <a:spcBef>
                <a:spcPts val="0"/>
              </a:spcBef>
              <a:buClr>
                <a:srgbClr val="37ACDE"/>
              </a:buClr>
              <a:buFont typeface="Arial"/>
              <a:buChar char="•"/>
              <a:defRPr sz="1600" baseline="0">
                <a:solidFill>
                  <a:srgbClr val="004494"/>
                </a:solidFill>
                <a:latin typeface="Verdana"/>
              </a:defRPr>
            </a:lvl4pPr>
            <a:lvl5pPr marL="914400" indent="-228600">
              <a:lnSpc>
                <a:spcPts val="2400"/>
              </a:lnSpc>
              <a:spcBef>
                <a:spcPts val="0"/>
              </a:spcBef>
              <a:buClr>
                <a:srgbClr val="37ACDE"/>
              </a:buClr>
              <a:buFont typeface="Verdana"/>
              <a:buChar char="–"/>
              <a:defRPr sz="1600" baseline="0">
                <a:solidFill>
                  <a:srgbClr val="004494"/>
                </a:solidFill>
                <a:latin typeface="Verdan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1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2EF38125-6696-4192-B031-A02688753FE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2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  <p:pic>
        <p:nvPicPr>
          <p:cNvPr id="12" name="Picture 2" descr="http://www.humanitarianinfo.org/IASC/img/logo_IASC.gif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22"/>
          <a:stretch/>
        </p:blipFill>
        <p:spPr bwMode="auto">
          <a:xfrm>
            <a:off x="4571999" y="0"/>
            <a:ext cx="4572001" cy="95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 bwMode="auto">
          <a:xfrm>
            <a:off x="4265612" y="6461125"/>
            <a:ext cx="612775" cy="396875"/>
          </a:xfrm>
          <a:prstGeom prst="rect">
            <a:avLst/>
          </a:prstGeom>
          <a:solidFill>
            <a:srgbClr val="C00000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OHRI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55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200" y="2416175"/>
            <a:ext cx="7869600" cy="3756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  <a:lvl2pPr marL="228600" indent="-228600">
              <a:buFont typeface="Verdana"/>
              <a:buChar char="•"/>
              <a:defRPr sz="1800" b="0" i="0" baseline="0">
                <a:solidFill>
                  <a:srgbClr val="C00000"/>
                </a:solidFill>
                <a:latin typeface="Verdana"/>
              </a:defRPr>
            </a:lvl2pPr>
            <a:lvl3pPr marL="457200" indent="-228600">
              <a:buClr>
                <a:srgbClr val="C00000"/>
              </a:buClr>
              <a:buFont typeface="Wingdings" charset="2"/>
              <a:buChar char="§"/>
              <a:defRPr sz="1600" baseline="0">
                <a:solidFill>
                  <a:srgbClr val="C00000"/>
                </a:solidFill>
                <a:latin typeface="Verdana"/>
              </a:defRPr>
            </a:lvl3pPr>
            <a:lvl4pPr marL="685800" indent="-228600">
              <a:lnSpc>
                <a:spcPts val="2400"/>
              </a:lnSpc>
              <a:spcBef>
                <a:spcPts val="0"/>
              </a:spcBef>
              <a:buClr>
                <a:srgbClr val="C00000"/>
              </a:buClr>
              <a:buFont typeface="Arial"/>
              <a:buChar char="•"/>
              <a:defRPr sz="1600" baseline="0">
                <a:solidFill>
                  <a:srgbClr val="C00000"/>
                </a:solidFill>
                <a:latin typeface="Verdana"/>
              </a:defRPr>
            </a:lvl4pPr>
            <a:lvl5pPr marL="914400" indent="-228600">
              <a:lnSpc>
                <a:spcPts val="2400"/>
              </a:lnSpc>
              <a:spcBef>
                <a:spcPts val="0"/>
              </a:spcBef>
              <a:buClr>
                <a:srgbClr val="C00000"/>
              </a:buClr>
              <a:buFont typeface="Verdana"/>
              <a:buChar char="–"/>
              <a:defRPr sz="1600" baseline="0">
                <a:solidFill>
                  <a:srgbClr val="C00000"/>
                </a:solidFill>
                <a:latin typeface="Verdan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09832D-3346-408E-A31D-4AD50580EB4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02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00" y="1612255"/>
            <a:ext cx="7869600" cy="4308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3819600" cy="3706719"/>
          </a:xfrm>
        </p:spPr>
        <p:txBody>
          <a:bodyPr/>
          <a:lstStyle>
            <a:lvl1pPr>
              <a:defRPr sz="1800"/>
            </a:lvl1pPr>
            <a:lvl2pPr marL="228600" indent="-228600">
              <a:buFont typeface="Verdana"/>
              <a:buChar char="•"/>
              <a:defRPr sz="1800" baseline="0"/>
            </a:lvl2pPr>
            <a:lvl3pPr marL="457200" indent="-228600">
              <a:buFont typeface="Wingdings" charset="2"/>
              <a:buChar char="§"/>
              <a:defRPr sz="1600"/>
            </a:lvl3pPr>
            <a:lvl4pPr>
              <a:defRPr sz="1600" baseline="0"/>
            </a:lvl4pPr>
            <a:lvl5pPr marL="91440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3693272"/>
          </a:xfrm>
        </p:spPr>
        <p:txBody>
          <a:bodyPr/>
          <a:lstStyle>
            <a:lvl1pPr>
              <a:defRPr sz="1800"/>
            </a:lvl1pPr>
            <a:lvl2pPr marL="228600" indent="-228600">
              <a:buFont typeface="Verdana"/>
              <a:buChar char="•"/>
              <a:defRPr sz="1800"/>
            </a:lvl2pPr>
            <a:lvl3pPr marL="457200" indent="-228600">
              <a:buFont typeface="Wingdings" charset="2"/>
              <a:buChar char="§"/>
              <a:defRPr sz="1600"/>
            </a:lvl3pPr>
            <a:lvl4pPr>
              <a:defRPr sz="16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543C3D-76C2-4861-8769-614881D7169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7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4E1B05-E6E4-4934-AB6A-031D8B5DE7B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45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4E61D-2D94-4EEE-8992-2C02AB2AFAD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73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00" y="1612255"/>
            <a:ext cx="2520000" cy="615553"/>
          </a:xfrm>
        </p:spPr>
        <p:txBody>
          <a:bodyPr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2520000" cy="3432176"/>
          </a:xfrm>
        </p:spPr>
        <p:txBody>
          <a:bodyPr/>
          <a:lstStyle>
            <a:lvl1pPr>
              <a:defRPr sz="1800"/>
            </a:lvl1pPr>
            <a:lvl2pPr marL="228600" indent="-228600">
              <a:buFont typeface="Verdana"/>
              <a:buChar char="•"/>
              <a:defRPr sz="1800" baseline="0"/>
            </a:lvl2pPr>
            <a:lvl3pPr marL="457200" indent="-228600">
              <a:buFont typeface="Wingdings" charset="2"/>
              <a:buChar char="§"/>
              <a:defRPr sz="1600"/>
            </a:lvl3pPr>
            <a:lvl4pPr>
              <a:defRPr sz="1600" baseline="0"/>
            </a:lvl4pPr>
            <a:lvl5pPr marL="91440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6800" y="1612255"/>
            <a:ext cx="5040000" cy="4314412"/>
          </a:xfrm>
        </p:spPr>
        <p:txBody>
          <a:bodyPr/>
          <a:lstStyle>
            <a:lvl1pPr>
              <a:defRPr sz="1800"/>
            </a:lvl1pPr>
            <a:lvl2pPr marL="228600" indent="-228600">
              <a:buFont typeface="Verdana"/>
              <a:buChar char="•"/>
              <a:defRPr sz="1800"/>
            </a:lvl2pPr>
            <a:lvl3pPr marL="457200" indent="-228600">
              <a:buFont typeface="Wingdings" charset="2"/>
              <a:buChar char="§"/>
              <a:defRPr sz="1600"/>
            </a:lvl3pPr>
            <a:lvl4pPr>
              <a:defRPr sz="16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7097A-ECCF-4A54-B443-6AA6B513CBCE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96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612800"/>
            <a:ext cx="5486400" cy="31783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7"/>
            <a:ext cx="5486400" cy="557213"/>
          </a:xfrm>
        </p:spPr>
        <p:txBody>
          <a:bodyPr/>
          <a:lstStyle>
            <a:lvl1pPr marL="0" indent="0">
              <a:lnSpc>
                <a:spcPts val="18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36CBF-2846-4AC2-A779-4AB5AAFD16A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85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E3020F-CC71-43CD-AFD4-2C34D13D186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124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77321D-B1DE-4320-B79D-1698DA96CF7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95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1612900"/>
            <a:ext cx="7870825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2416175"/>
            <a:ext cx="7870825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73813" y="6426200"/>
            <a:ext cx="21336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fld id="{2FDDB0A2-A480-4D51-BB7D-434AAE8E97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0" i="1" dirty="0" smtClean="0">
                <a:latin typeface="Calibri" pitchFamily="34" charset="0"/>
              </a:rPr>
              <a:t>towards an </a:t>
            </a:r>
            <a:r>
              <a:rPr lang="en-US" sz="1800" b="1" dirty="0" smtClean="0">
                <a:latin typeface="Calibri" pitchFamily="34" charset="0"/>
              </a:rPr>
              <a:t>Open Humanitarian Risk Index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426200"/>
            <a:ext cx="21336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chemeClr val="bg1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22 May 2013</a:t>
            </a:r>
            <a:endParaRPr lang="en-GB" dirty="0"/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4265612" y="6461125"/>
            <a:ext cx="612775" cy="396875"/>
          </a:xfrm>
          <a:prstGeom prst="rect">
            <a:avLst/>
          </a:prstGeom>
          <a:solidFill>
            <a:srgbClr val="C00000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ahoma" pitchFamily="34" charset="0"/>
                <a:cs typeface="Tahoma" pitchFamily="34" charset="0"/>
              </a:rPr>
              <a:t>OHRI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2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C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4494"/>
          </a:solidFill>
          <a:latin typeface="Verdana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4494"/>
          </a:solidFill>
          <a:latin typeface="Verdana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4494"/>
          </a:solidFill>
          <a:latin typeface="Verdana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4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rgbClr val="37ACDE"/>
        </a:buClr>
        <a:buFont typeface="Verdana" pitchFamily="34" charset="0"/>
        <a:defRPr>
          <a:solidFill>
            <a:srgbClr val="C00000"/>
          </a:solidFill>
          <a:latin typeface="Calibri" pitchFamily="34" charset="0"/>
          <a:ea typeface="+mn-ea"/>
          <a:cs typeface="Calibri" pitchFamily="34" charset="0"/>
        </a:defRPr>
      </a:lvl1pPr>
      <a:lvl2pPr marL="228600" indent="-2286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rgbClr val="C00000"/>
        </a:buClr>
        <a:buFont typeface="Verdana" pitchFamily="34" charset="0"/>
        <a:buChar char="•"/>
        <a:defRPr>
          <a:solidFill>
            <a:srgbClr val="C00000"/>
          </a:solidFill>
          <a:latin typeface="Calibri" pitchFamily="34" charset="0"/>
          <a:ea typeface="+mn-ea"/>
        </a:defRPr>
      </a:lvl2pPr>
      <a:lvl3pPr marL="457200" indent="-2286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600">
          <a:solidFill>
            <a:srgbClr val="C00000"/>
          </a:solidFill>
          <a:latin typeface="Calibri" pitchFamily="34" charset="0"/>
          <a:ea typeface="+mn-ea"/>
        </a:defRPr>
      </a:lvl3pPr>
      <a:lvl4pPr marL="685800" indent="-2286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1600">
          <a:solidFill>
            <a:srgbClr val="C00000"/>
          </a:solidFill>
          <a:latin typeface="Calibri" pitchFamily="34" charset="0"/>
          <a:ea typeface="+mn-ea"/>
        </a:defRPr>
      </a:lvl4pPr>
      <a:lvl5pPr marL="914400" indent="-228600"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buClr>
          <a:srgbClr val="C00000"/>
        </a:buClr>
        <a:buFont typeface="Verdana" pitchFamily="34" charset="0"/>
        <a:buChar char="–"/>
        <a:defRPr sz="1600">
          <a:solidFill>
            <a:srgbClr val="C00000"/>
          </a:solidFill>
          <a:latin typeface="Calibri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10" Type="http://schemas.openxmlformats.org/officeDocument/2006/relationships/image" Target="../media/image12.jpeg"/><Relationship Id="rId4" Type="http://schemas.openxmlformats.org/officeDocument/2006/relationships/image" Target="../media/image6.gif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1" dirty="0"/>
              <a:t>t</a:t>
            </a:r>
            <a:r>
              <a:rPr lang="en-US" b="0" i="1" dirty="0" smtClean="0"/>
              <a:t>owards an </a:t>
            </a:r>
            <a:r>
              <a:rPr lang="en-US" dirty="0" smtClean="0"/>
              <a:t>Open Humanitarian Risk Index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37200" y="3127403"/>
            <a:ext cx="7869600" cy="2154436"/>
          </a:xfrm>
        </p:spPr>
        <p:txBody>
          <a:bodyPr/>
          <a:lstStyle/>
          <a:p>
            <a:r>
              <a:rPr lang="en-US" dirty="0" smtClean="0"/>
              <a:t>A comprehensive</a:t>
            </a:r>
            <a:r>
              <a:rPr lang="en-US" dirty="0"/>
              <a:t>, widely-accepted and open evidence base with which to reach common understanding and coordinated </a:t>
            </a:r>
            <a:r>
              <a:rPr lang="en-US" dirty="0" smtClean="0"/>
              <a:t>action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b="1" dirty="0" smtClean="0"/>
              <a:t>Tony Craig</a:t>
            </a:r>
            <a:r>
              <a:rPr lang="en-US" dirty="0" smtClean="0"/>
              <a:t>, co-chair IASC Sub </a:t>
            </a:r>
            <a:r>
              <a:rPr lang="en-US" dirty="0"/>
              <a:t>W</a:t>
            </a:r>
            <a:r>
              <a:rPr lang="en-US" dirty="0" smtClean="0"/>
              <a:t>orking </a:t>
            </a:r>
            <a:r>
              <a:rPr lang="en-US" dirty="0"/>
              <a:t>G</a:t>
            </a:r>
            <a:r>
              <a:rPr lang="en-US" dirty="0" smtClean="0"/>
              <a:t>roup on Preparedness</a:t>
            </a:r>
          </a:p>
          <a:p>
            <a:r>
              <a:rPr lang="en-US" b="1" dirty="0" smtClean="0"/>
              <a:t>Tom De </a:t>
            </a:r>
            <a:r>
              <a:rPr lang="en-US" b="1" dirty="0" err="1" smtClean="0"/>
              <a:t>Groeve</a:t>
            </a:r>
            <a:r>
              <a:rPr lang="en-US" dirty="0" smtClean="0"/>
              <a:t>, Joint Research Centre of the European Commission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913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component: Crisis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3819600" cy="2154436"/>
          </a:xfrm>
        </p:spPr>
        <p:txBody>
          <a:bodyPr/>
          <a:lstStyle/>
          <a:p>
            <a:pPr lvl="1"/>
            <a:r>
              <a:rPr lang="en-US" dirty="0" smtClean="0"/>
              <a:t>Goal: continuous update of the OHRI requires up-to-date data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Fastest changing data are:</a:t>
            </a:r>
          </a:p>
          <a:p>
            <a:pPr lvl="2"/>
            <a:r>
              <a:rPr lang="en-US" dirty="0" smtClean="0"/>
              <a:t>Natural </a:t>
            </a:r>
            <a:r>
              <a:rPr lang="en-US" dirty="0" smtClean="0"/>
              <a:t>Hazards (recent disasters)</a:t>
            </a:r>
            <a:endParaRPr lang="en-US" dirty="0" smtClean="0"/>
          </a:p>
          <a:p>
            <a:pPr lvl="2"/>
            <a:r>
              <a:rPr lang="en-US" dirty="0" smtClean="0"/>
              <a:t>Human </a:t>
            </a:r>
            <a:r>
              <a:rPr lang="en-US" dirty="0" smtClean="0"/>
              <a:t>Hazards (new conflicts)</a:t>
            </a:r>
            <a:endParaRPr lang="en-US" dirty="0" smtClean="0"/>
          </a:p>
          <a:p>
            <a:pPr lvl="2"/>
            <a:r>
              <a:rPr lang="en-US" dirty="0" smtClean="0"/>
              <a:t>Refugee / IDP population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1846659"/>
          </a:xfrm>
        </p:spPr>
        <p:txBody>
          <a:bodyPr/>
          <a:lstStyle/>
          <a:p>
            <a:pPr lvl="1"/>
            <a:r>
              <a:rPr lang="en-US" dirty="0" smtClean="0"/>
              <a:t>How is this used?</a:t>
            </a:r>
          </a:p>
          <a:p>
            <a:pPr lvl="2"/>
            <a:r>
              <a:rPr lang="en-US" dirty="0" smtClean="0"/>
              <a:t>Not used in standard OHRI</a:t>
            </a:r>
          </a:p>
          <a:p>
            <a:pPr lvl="2"/>
            <a:r>
              <a:rPr lang="en-US" dirty="0" smtClean="0"/>
              <a:t>Used in specific versions of methodology (e.g. ECHO’s Global Needs Assessment, which emphasizes new and ongoing hazards)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  <p:pic>
        <p:nvPicPr>
          <p:cNvPr id="7" name="Picture 2" descr="http://ohri.jrc.ec.europa.eu/Images/DraftMod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374" y="4576251"/>
            <a:ext cx="32670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le 7"/>
          <p:cNvSpPr/>
          <p:nvPr/>
        </p:nvSpPr>
        <p:spPr bwMode="auto">
          <a:xfrm>
            <a:off x="7537449" y="4631436"/>
            <a:ext cx="1429570" cy="1554480"/>
          </a:xfrm>
          <a:prstGeom prst="roundRect">
            <a:avLst>
              <a:gd name="adj" fmla="val 3267"/>
            </a:avLst>
          </a:prstGeom>
          <a:solidFill>
            <a:srgbClr val="C00000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ＭＳ Ｐゴシック" charset="0"/>
              </a:rPr>
              <a:t>Crisis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ＭＳ Ｐゴシック" charset="0"/>
              </a:rPr>
              <a:t>Index</a:t>
            </a:r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0" dirty="0">
              <a:solidFill>
                <a:schemeClr val="bg1"/>
              </a:solidFill>
              <a:latin typeface="Calibri" pitchFamily="34" charset="0"/>
              <a:ea typeface="ＭＳ Ｐゴシック" charset="0"/>
            </a:endParaRP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ＭＳ Ｐゴシック" charset="0"/>
            </a:endParaRP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ＭＳ Ｐゴシック" charset="0"/>
              </a:rPr>
              <a:t>Conflict</a:t>
            </a: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>
                <a:solidFill>
                  <a:schemeClr val="bg1"/>
                </a:solidFill>
                <a:latin typeface="Calibri" pitchFamily="34" charset="0"/>
                <a:ea typeface="ＭＳ Ｐゴシック" charset="0"/>
              </a:rPr>
              <a:t>Refugees / IDPs</a:t>
            </a: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ＭＳ Ｐゴシック" charset="0"/>
              </a:rPr>
              <a:t>Recent disasters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ＭＳ Ｐゴシック" charset="0"/>
            </a:endParaRPr>
          </a:p>
        </p:txBody>
      </p:sp>
      <p:cxnSp>
        <p:nvCxnSpPr>
          <p:cNvPr id="16" name="Curved Connector 15"/>
          <p:cNvCxnSpPr>
            <a:stCxn id="8" idx="2"/>
            <a:endCxn id="7" idx="2"/>
          </p:cNvCxnSpPr>
          <p:nvPr/>
        </p:nvCxnSpPr>
        <p:spPr bwMode="auto">
          <a:xfrm rot="5400000">
            <a:off x="7054230" y="5035598"/>
            <a:ext cx="47686" cy="2348322"/>
          </a:xfrm>
          <a:prstGeom prst="bentConnector3">
            <a:avLst>
              <a:gd name="adj1" fmla="val 1043308"/>
            </a:avLst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591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Timeline… time to join?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3819600" cy="3693319"/>
          </a:xfrm>
        </p:spPr>
        <p:txBody>
          <a:bodyPr/>
          <a:lstStyle/>
          <a:p>
            <a:pPr lvl="1"/>
            <a:r>
              <a:rPr lang="en-US" b="1" dirty="0" smtClean="0"/>
              <a:t>October 2012</a:t>
            </a:r>
            <a:r>
              <a:rPr lang="en-US" dirty="0" smtClean="0"/>
              <a:t>: conceived by core group, joining initiatives at UN and in European Commission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/>
              <a:t>January 2013</a:t>
            </a:r>
            <a:r>
              <a:rPr lang="en-US" dirty="0" smtClean="0"/>
              <a:t>: proof of concept, analysis of correlation of existing models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/>
              <a:t>March 2013</a:t>
            </a:r>
            <a:r>
              <a:rPr lang="en-US" dirty="0" smtClean="0"/>
              <a:t>: first model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/>
              <a:t>May 2013</a:t>
            </a:r>
            <a:r>
              <a:rPr lang="en-US" dirty="0" smtClean="0"/>
              <a:t>: public presentation of initiative at Global Platform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3077766"/>
          </a:xfrm>
        </p:spPr>
        <p:txBody>
          <a:bodyPr/>
          <a:lstStyle/>
          <a:p>
            <a:pPr marL="0" lvl="1" indent="0">
              <a:buNone/>
            </a:pPr>
            <a:r>
              <a:rPr lang="en-US" b="1" dirty="0" smtClean="0"/>
              <a:t>Please talk to us to participate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June-August 2013</a:t>
            </a:r>
            <a:r>
              <a:rPr lang="en-US" dirty="0" smtClean="0"/>
              <a:t>: building partnerships and collecting support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/>
              <a:t>October 2013</a:t>
            </a:r>
            <a:r>
              <a:rPr lang="en-US" dirty="0" smtClean="0"/>
              <a:t>: technical meeting, early results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/>
              <a:t>January 2014</a:t>
            </a:r>
            <a:r>
              <a:rPr lang="en-US" dirty="0" smtClean="0"/>
              <a:t>: First publication of OHRI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45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site and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200" y="2416175"/>
            <a:ext cx="7869600" cy="3970318"/>
          </a:xfrm>
        </p:spPr>
        <p:txBody>
          <a:bodyPr/>
          <a:lstStyle/>
          <a:p>
            <a:pPr marL="228600" lvl="2" indent="0">
              <a:lnSpc>
                <a:spcPct val="100000"/>
              </a:lnSpc>
              <a:buNone/>
            </a:pPr>
            <a:r>
              <a:rPr lang="en-US" sz="3000" dirty="0" smtClean="0"/>
              <a:t>ohri.jrc.ec.europa.eu</a:t>
            </a:r>
          </a:p>
          <a:p>
            <a:pPr lvl="1">
              <a:lnSpc>
                <a:spcPct val="100000"/>
              </a:lnSpc>
            </a:pPr>
            <a:endParaRPr lang="en-US" dirty="0" smtClean="0"/>
          </a:p>
          <a:p>
            <a:pPr marL="0" lvl="1" indent="0">
              <a:lnSpc>
                <a:spcPct val="100000"/>
              </a:lnSpc>
              <a:buNone/>
            </a:pPr>
            <a:endParaRPr lang="en-US" b="1" dirty="0" smtClean="0"/>
          </a:p>
          <a:p>
            <a:pPr marL="0" lvl="1" indent="0">
              <a:lnSpc>
                <a:spcPct val="100000"/>
              </a:lnSpc>
              <a:buNone/>
            </a:pPr>
            <a:r>
              <a:rPr lang="en-US" b="1" dirty="0" smtClean="0"/>
              <a:t>IASC </a:t>
            </a:r>
            <a:r>
              <a:rPr lang="en-US" b="1" dirty="0"/>
              <a:t>SWG on Preparedness</a:t>
            </a:r>
            <a:r>
              <a:rPr lang="en-US" dirty="0"/>
              <a:t>: Co-chairs </a:t>
            </a:r>
          </a:p>
          <a:p>
            <a:pPr marL="228600" lvl="2" indent="0">
              <a:lnSpc>
                <a:spcPct val="100000"/>
              </a:lnSpc>
              <a:buNone/>
            </a:pPr>
            <a:r>
              <a:rPr lang="en-US" sz="3000" dirty="0" smtClean="0"/>
              <a:t>anthony.craig@wfp.org</a:t>
            </a:r>
            <a:endParaRPr lang="en-US" sz="3000" dirty="0"/>
          </a:p>
          <a:p>
            <a:pPr marL="228600" lvl="2" indent="0">
              <a:lnSpc>
                <a:spcPct val="100000"/>
              </a:lnSpc>
              <a:buNone/>
            </a:pPr>
            <a:r>
              <a:rPr lang="en-US" sz="3000" dirty="0" smtClean="0"/>
              <a:t>mlepechoux@unicef.org</a:t>
            </a:r>
            <a:endParaRPr lang="en-US" sz="3000" dirty="0"/>
          </a:p>
          <a:p>
            <a:pPr lvl="2">
              <a:lnSpc>
                <a:spcPct val="100000"/>
              </a:lnSpc>
            </a:pPr>
            <a:endParaRPr lang="en-US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US" b="1" dirty="0" smtClean="0"/>
              <a:t>Joint Research Centre </a:t>
            </a:r>
            <a:r>
              <a:rPr lang="en-US" dirty="0" smtClean="0"/>
              <a:t>(technical contact point) </a:t>
            </a:r>
          </a:p>
          <a:p>
            <a:pPr marL="228600" lvl="2" indent="0">
              <a:lnSpc>
                <a:spcPct val="100000"/>
              </a:lnSpc>
              <a:buNone/>
            </a:pPr>
            <a:r>
              <a:rPr lang="en-US" sz="3000" dirty="0" smtClean="0"/>
              <a:t>tom.de-groeve@jrc.ec.europa.eu</a:t>
            </a:r>
            <a:endParaRPr lang="en-US" sz="3000" dirty="0"/>
          </a:p>
          <a:p>
            <a:pPr lvl="1">
              <a:lnSpc>
                <a:spcPct val="100000"/>
              </a:lnSpc>
            </a:pPr>
            <a:endParaRPr lang="en-US" dirty="0"/>
          </a:p>
          <a:p>
            <a:pPr marL="0" lvl="1" indent="0">
              <a:lnSpc>
                <a:spcPct val="100000"/>
              </a:lnSpc>
              <a:buNone/>
            </a:pP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21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Humanitarian </a:t>
            </a:r>
            <a:r>
              <a:rPr lang="en-US" dirty="0" smtClean="0"/>
              <a:t>Risk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200" y="2416175"/>
            <a:ext cx="7869600" cy="2769989"/>
          </a:xfrm>
        </p:spPr>
        <p:txBody>
          <a:bodyPr/>
          <a:lstStyle/>
          <a:p>
            <a:pPr marL="0" lvl="1" indent="0" algn="ctr">
              <a:lnSpc>
                <a:spcPct val="150000"/>
              </a:lnSpc>
              <a:buNone/>
            </a:pPr>
            <a:r>
              <a:rPr lang="en-US" sz="2400" dirty="0"/>
              <a:t>A </a:t>
            </a:r>
            <a:r>
              <a:rPr lang="en-US" sz="2400" b="1" dirty="0"/>
              <a:t>shared</a:t>
            </a:r>
            <a:r>
              <a:rPr lang="en-US" sz="2400" dirty="0"/>
              <a:t>, </a:t>
            </a:r>
            <a:r>
              <a:rPr lang="en-US" sz="2400" b="1" dirty="0"/>
              <a:t>transparent</a:t>
            </a:r>
            <a:r>
              <a:rPr lang="en-US" sz="2400" dirty="0"/>
              <a:t> humanitarian risk index with </a:t>
            </a:r>
            <a:r>
              <a:rPr lang="en-US" sz="2400" b="1" dirty="0"/>
              <a:t>global</a:t>
            </a:r>
            <a:r>
              <a:rPr lang="en-US" sz="2400" dirty="0"/>
              <a:t> </a:t>
            </a:r>
            <a:r>
              <a:rPr lang="en-US" sz="2400" dirty="0" smtClean="0"/>
              <a:t>coverage, </a:t>
            </a:r>
          </a:p>
          <a:p>
            <a:pPr marL="0" lvl="1" indent="0" algn="ctr">
              <a:lnSpc>
                <a:spcPct val="150000"/>
              </a:lnSpc>
              <a:buNone/>
            </a:pPr>
            <a:r>
              <a:rPr lang="en-US" sz="2400" b="1" dirty="0" smtClean="0"/>
              <a:t>regional / sub-national </a:t>
            </a:r>
            <a:r>
              <a:rPr lang="en-US" sz="2400" dirty="0" smtClean="0"/>
              <a:t>detail and </a:t>
            </a:r>
            <a:endParaRPr lang="en-US" sz="2400" dirty="0" smtClean="0"/>
          </a:p>
          <a:p>
            <a:pPr marL="0" lvl="1" indent="0" algn="ctr">
              <a:lnSpc>
                <a:spcPct val="150000"/>
              </a:lnSpc>
              <a:buNone/>
            </a:pPr>
            <a:r>
              <a:rPr lang="en-US" sz="2400" b="1" dirty="0" smtClean="0"/>
              <a:t>seasonal </a:t>
            </a:r>
            <a:r>
              <a:rPr lang="en-US" sz="2400" dirty="0" smtClean="0"/>
              <a:t>variation</a:t>
            </a: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  <p:pic>
        <p:nvPicPr>
          <p:cNvPr id="7" name="Picture 2" descr="http://ohri.jrc.ec.europa.eu/Images/DraftMode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102"/>
          <a:stretch/>
        </p:blipFill>
        <p:spPr bwMode="auto">
          <a:xfrm>
            <a:off x="1122250" y="4684737"/>
            <a:ext cx="7078878" cy="139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2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an Open Humanitarian Risk Index?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3819600" cy="3077766"/>
          </a:xfrm>
        </p:spPr>
        <p:txBody>
          <a:bodyPr/>
          <a:lstStyle/>
          <a:p>
            <a:r>
              <a:rPr lang="en-US" b="1" dirty="0" smtClean="0"/>
              <a:t>Goals</a:t>
            </a:r>
            <a:endParaRPr lang="en-US" b="1" dirty="0"/>
          </a:p>
          <a:p>
            <a:pPr lvl="1"/>
            <a:r>
              <a:rPr lang="en-US" dirty="0" smtClean="0"/>
              <a:t>OHRI </a:t>
            </a:r>
            <a:r>
              <a:rPr lang="en-US" dirty="0"/>
              <a:t>will help </a:t>
            </a:r>
            <a:endParaRPr lang="en-US" dirty="0" smtClean="0"/>
          </a:p>
          <a:p>
            <a:pPr lvl="2"/>
            <a:r>
              <a:rPr lang="en-US" dirty="0" smtClean="0"/>
              <a:t>humanitarians</a:t>
            </a:r>
            <a:r>
              <a:rPr lang="en-US" dirty="0"/>
              <a:t>, </a:t>
            </a:r>
            <a:r>
              <a:rPr lang="en-US" dirty="0" smtClean="0"/>
              <a:t>donors, member states </a:t>
            </a:r>
            <a:r>
              <a:rPr lang="en-US" dirty="0"/>
              <a:t>and other actors </a:t>
            </a:r>
            <a:endParaRPr lang="en-US" dirty="0" smtClean="0"/>
          </a:p>
          <a:p>
            <a:pPr lvl="2"/>
            <a:r>
              <a:rPr lang="en-US" dirty="0" smtClean="0"/>
              <a:t>focus </a:t>
            </a:r>
            <a:r>
              <a:rPr lang="en-US" dirty="0"/>
              <a:t>DRR and emergency readiness </a:t>
            </a:r>
            <a:endParaRPr lang="en-US" dirty="0" smtClean="0"/>
          </a:p>
          <a:p>
            <a:pPr lvl="2"/>
            <a:r>
              <a:rPr lang="en-US" dirty="0" smtClean="0"/>
              <a:t>on </a:t>
            </a:r>
            <a:r>
              <a:rPr lang="en-US" dirty="0"/>
              <a:t>a </a:t>
            </a:r>
            <a:r>
              <a:rPr lang="en-US" b="1" dirty="0"/>
              <a:t>common risk </a:t>
            </a:r>
            <a:r>
              <a:rPr lang="en-US" b="1" dirty="0" smtClean="0"/>
              <a:t>picture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OHRI will be </a:t>
            </a:r>
            <a:r>
              <a:rPr lang="en-US" dirty="0" smtClean="0"/>
              <a:t>open</a:t>
            </a:r>
          </a:p>
          <a:p>
            <a:pPr lvl="2"/>
            <a:r>
              <a:rPr lang="en-US" dirty="0" smtClean="0"/>
              <a:t>with </a:t>
            </a:r>
            <a:r>
              <a:rPr lang="en-US" dirty="0"/>
              <a:t>all </a:t>
            </a:r>
            <a:r>
              <a:rPr lang="en-US" b="1" dirty="0"/>
              <a:t>data and methods available</a:t>
            </a:r>
            <a:r>
              <a:rPr lang="en-US" dirty="0"/>
              <a:t> free </a:t>
            </a:r>
            <a:r>
              <a:rPr lang="en-US" dirty="0" smtClean="0"/>
              <a:t>online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4001095"/>
          </a:xfrm>
        </p:spPr>
        <p:txBody>
          <a:bodyPr/>
          <a:lstStyle/>
          <a:p>
            <a:pPr marL="0" lvl="1" indent="0">
              <a:buNone/>
            </a:pPr>
            <a:r>
              <a:rPr lang="en-US" b="1" dirty="0" smtClean="0"/>
              <a:t>Objectives</a:t>
            </a:r>
          </a:p>
          <a:p>
            <a:pPr lvl="1"/>
            <a:r>
              <a:rPr lang="en-US" dirty="0" smtClean="0"/>
              <a:t>Support DRR, funding </a:t>
            </a:r>
            <a:r>
              <a:rPr lang="en-US" dirty="0"/>
              <a:t>and readiness decisions with </a:t>
            </a:r>
            <a:r>
              <a:rPr lang="en-US" dirty="0" smtClean="0"/>
              <a:t>evidence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Complement </a:t>
            </a:r>
            <a:r>
              <a:rPr lang="en-US" dirty="0" smtClean="0"/>
              <a:t>existing</a:t>
            </a:r>
          </a:p>
          <a:p>
            <a:pPr lvl="2"/>
            <a:r>
              <a:rPr lang="en-US" dirty="0" smtClean="0"/>
              <a:t>risk-focused </a:t>
            </a:r>
            <a:r>
              <a:rPr lang="en-US" b="1" dirty="0"/>
              <a:t>early warning </a:t>
            </a:r>
            <a:r>
              <a:rPr lang="en-US" dirty="0"/>
              <a:t>at the IASC SWG for </a:t>
            </a:r>
            <a:r>
              <a:rPr lang="en-US" dirty="0" smtClean="0"/>
              <a:t>Preparedness</a:t>
            </a:r>
          </a:p>
          <a:p>
            <a:pPr lvl="2"/>
            <a:r>
              <a:rPr lang="en-US" b="1" dirty="0" smtClean="0"/>
              <a:t>needs assessments </a:t>
            </a:r>
            <a:r>
              <a:rPr lang="en-US" dirty="0" smtClean="0"/>
              <a:t>in ECHO and other </a:t>
            </a:r>
            <a:r>
              <a:rPr lang="en-US" dirty="0" err="1" smtClean="0"/>
              <a:t>organisations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Enable </a:t>
            </a:r>
            <a:r>
              <a:rPr lang="en-US" dirty="0" smtClean="0"/>
              <a:t>regional / sub-national perspective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26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principles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3819600" cy="4308872"/>
          </a:xfrm>
        </p:spPr>
        <p:txBody>
          <a:bodyPr/>
          <a:lstStyle/>
          <a:p>
            <a:pPr lvl="1"/>
            <a:r>
              <a:rPr lang="en-US" b="1" dirty="0"/>
              <a:t>Global </a:t>
            </a:r>
            <a:r>
              <a:rPr lang="en-US" b="1" dirty="0" smtClean="0"/>
              <a:t>coverage</a:t>
            </a:r>
            <a:endParaRPr lang="en-US" dirty="0" smtClean="0"/>
          </a:p>
          <a:p>
            <a:pPr lvl="2"/>
            <a:r>
              <a:rPr lang="en-US" dirty="0" smtClean="0"/>
              <a:t>datasets </a:t>
            </a:r>
            <a:r>
              <a:rPr lang="en-US" dirty="0"/>
              <a:t>with broad global </a:t>
            </a:r>
            <a:r>
              <a:rPr lang="en-US" dirty="0" smtClean="0"/>
              <a:t>coverage</a:t>
            </a:r>
          </a:p>
          <a:p>
            <a:pPr lvl="2"/>
            <a:r>
              <a:rPr lang="en-US" dirty="0" smtClean="0"/>
              <a:t>international </a:t>
            </a:r>
            <a:r>
              <a:rPr lang="en-US" dirty="0"/>
              <a:t>standards for the calculation of missing </a:t>
            </a:r>
            <a:r>
              <a:rPr lang="en-US" dirty="0" smtClean="0"/>
              <a:t>values</a:t>
            </a:r>
          </a:p>
          <a:p>
            <a:pPr lvl="2"/>
            <a:r>
              <a:rPr lang="en-US" dirty="0" smtClean="0"/>
              <a:t>future </a:t>
            </a:r>
            <a:r>
              <a:rPr lang="en-US" dirty="0"/>
              <a:t>development will aim for </a:t>
            </a:r>
            <a:r>
              <a:rPr lang="en-US" dirty="0" smtClean="0"/>
              <a:t>subnational analysis</a:t>
            </a:r>
            <a:endParaRPr lang="en-US" dirty="0"/>
          </a:p>
          <a:p>
            <a:pPr lvl="1"/>
            <a:r>
              <a:rPr lang="en-US" b="1" dirty="0" smtClean="0"/>
              <a:t>Openness</a:t>
            </a:r>
            <a:endParaRPr lang="en-US" dirty="0"/>
          </a:p>
          <a:p>
            <a:pPr lvl="2"/>
            <a:r>
              <a:rPr lang="en-US" dirty="0" smtClean="0"/>
              <a:t>evidence </a:t>
            </a:r>
            <a:r>
              <a:rPr lang="en-US" dirty="0"/>
              <a:t>collectively </a:t>
            </a:r>
            <a:r>
              <a:rPr lang="en-US" dirty="0" smtClean="0"/>
              <a:t>gathered</a:t>
            </a:r>
          </a:p>
          <a:p>
            <a:pPr lvl="2"/>
            <a:r>
              <a:rPr lang="en-US" dirty="0" smtClean="0"/>
              <a:t>owned </a:t>
            </a:r>
            <a:r>
              <a:rPr lang="en-US" dirty="0"/>
              <a:t>by the public, agencies, governments, NGOs and </a:t>
            </a:r>
            <a:r>
              <a:rPr lang="en-US" dirty="0" smtClean="0"/>
              <a:t>academia,</a:t>
            </a:r>
          </a:p>
          <a:p>
            <a:pPr lvl="2"/>
            <a:r>
              <a:rPr lang="en-US" dirty="0" smtClean="0"/>
              <a:t>Participation of agencies </a:t>
            </a:r>
            <a:r>
              <a:rPr lang="en-US" dirty="0"/>
              <a:t>that generate much of the source </a:t>
            </a:r>
            <a:r>
              <a:rPr lang="en-US" dirty="0" smtClean="0"/>
              <a:t>data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4001095"/>
          </a:xfrm>
        </p:spPr>
        <p:txBody>
          <a:bodyPr/>
          <a:lstStyle/>
          <a:p>
            <a:pPr lvl="1"/>
            <a:r>
              <a:rPr lang="en-US" b="1" dirty="0" smtClean="0"/>
              <a:t>Continuity</a:t>
            </a:r>
            <a:endParaRPr lang="en-US" dirty="0"/>
          </a:p>
          <a:p>
            <a:pPr lvl="2"/>
            <a:r>
              <a:rPr lang="en-US" dirty="0" smtClean="0"/>
              <a:t>five </a:t>
            </a:r>
            <a:r>
              <a:rPr lang="en-US" dirty="0"/>
              <a:t>years of historical </a:t>
            </a:r>
            <a:r>
              <a:rPr lang="en-US" dirty="0" smtClean="0"/>
              <a:t>data</a:t>
            </a:r>
            <a:endParaRPr lang="en-US" dirty="0"/>
          </a:p>
          <a:p>
            <a:pPr lvl="1"/>
            <a:r>
              <a:rPr lang="en-US" b="1" dirty="0" smtClean="0"/>
              <a:t>Transparency</a:t>
            </a:r>
            <a:endParaRPr lang="en-US" dirty="0"/>
          </a:p>
          <a:p>
            <a:pPr lvl="2"/>
            <a:r>
              <a:rPr lang="en-US" dirty="0" smtClean="0"/>
              <a:t>methodology </a:t>
            </a:r>
            <a:r>
              <a:rPr lang="en-US" dirty="0"/>
              <a:t>and data sources will be published and available for </a:t>
            </a:r>
            <a:r>
              <a:rPr lang="en-US" dirty="0" smtClean="0"/>
              <a:t>review</a:t>
            </a:r>
            <a:endParaRPr lang="en-US" dirty="0"/>
          </a:p>
          <a:p>
            <a:pPr lvl="1"/>
            <a:r>
              <a:rPr lang="en-US" b="1" dirty="0" smtClean="0"/>
              <a:t>Flexibility</a:t>
            </a:r>
            <a:endParaRPr lang="en-US" dirty="0"/>
          </a:p>
          <a:p>
            <a:pPr lvl="2"/>
            <a:r>
              <a:rPr lang="en-US" dirty="0" smtClean="0"/>
              <a:t>a </a:t>
            </a:r>
            <a:r>
              <a:rPr lang="en-US" dirty="0"/>
              <a:t>standalone model to establish a common, basic understanding of </a:t>
            </a:r>
            <a:r>
              <a:rPr lang="en-US" dirty="0" smtClean="0"/>
              <a:t>risk</a:t>
            </a:r>
          </a:p>
          <a:p>
            <a:pPr lvl="2"/>
            <a:r>
              <a:rPr lang="en-US" dirty="0" smtClean="0"/>
              <a:t>provide </a:t>
            </a:r>
            <a:r>
              <a:rPr lang="en-US" dirty="0"/>
              <a:t>a framework for </a:t>
            </a:r>
            <a:r>
              <a:rPr lang="en-US" dirty="0" smtClean="0"/>
              <a:t>incorporating </a:t>
            </a:r>
            <a:r>
              <a:rPr lang="en-US" dirty="0"/>
              <a:t>additional components to allow for more nuanced analysis of specific issues or geographic regions.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832D-3346-408E-A31D-4AD50580EB4A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partners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3819600" cy="3385542"/>
          </a:xfrm>
        </p:spPr>
        <p:txBody>
          <a:bodyPr/>
          <a:lstStyle/>
          <a:p>
            <a:pPr lvl="1"/>
            <a:r>
              <a:rPr lang="en-US" dirty="0" smtClean="0"/>
              <a:t>OCHA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UNICEF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WFP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UNHCR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WHO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FAO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3385542"/>
          </a:xfrm>
        </p:spPr>
        <p:txBody>
          <a:bodyPr/>
          <a:lstStyle/>
          <a:p>
            <a:pPr lvl="1"/>
            <a:r>
              <a:rPr lang="en-US" dirty="0" smtClean="0"/>
              <a:t>ECHO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DFID (UK)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JRC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ISDR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Interested</a:t>
            </a:r>
          </a:p>
          <a:p>
            <a:pPr lvl="2"/>
            <a:r>
              <a:rPr lang="en-US" dirty="0" smtClean="0"/>
              <a:t>World Economic Forum, World Bank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832D-3346-408E-A31D-4AD50580EB4A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  <p:pic>
        <p:nvPicPr>
          <p:cNvPr id="4098" name="Picture 2" descr="http://www.humanitarianinfo.org/IASC/images/logo/Other/UN_blue_30px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340" y="2488688"/>
            <a:ext cx="3429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humanitarianinfo.org/IASC/images/logo/Other/UNHCR_30px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340" y="4346985"/>
            <a:ext cx="3429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humanitarianinfo.org/IASC/images/logo/Other/WFP_30px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678" y="3707273"/>
            <a:ext cx="2762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www.humanitarianinfo.org/IASC/images/logo/Other/WHO_30px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153" y="4942451"/>
            <a:ext cx="2952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www.humanitarianinfo.org/IASC/images/logo/Other/UNICEF_30px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103" y="3122869"/>
            <a:ext cx="3333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www.humanitarianinfo.org/IASC/images/logo/Other/FAO_30px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915" y="5556353"/>
            <a:ext cx="285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://ergodd.zoo.ox.ac.uk/images/dfid-96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633" y="2808543"/>
            <a:ext cx="91440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http://profile.ak.fbcdn.net/hprofile-ak-frc3/373284_107898832590939_444293542_q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75" y="2393438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6" descr="http://profile.ak.fbcdn.net/hprofile-ak-frc3/373284_107898832590939_444293542_q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633" y="3612023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s://www.un.org/wcm/webdav/site/climatechange/shared/images/agencies/isdr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633" y="4637650"/>
            <a:ext cx="3429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730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3819600" cy="3077766"/>
          </a:xfrm>
        </p:spPr>
        <p:txBody>
          <a:bodyPr/>
          <a:lstStyle/>
          <a:p>
            <a:pPr lvl="1"/>
            <a:r>
              <a:rPr lang="en-US" dirty="0" smtClean="0"/>
              <a:t>Based on previous work</a:t>
            </a:r>
          </a:p>
          <a:p>
            <a:pPr lvl="2"/>
            <a:r>
              <a:rPr lang="en-US" b="1" dirty="0" smtClean="0"/>
              <a:t>Global Focus Model </a:t>
            </a:r>
            <a:r>
              <a:rPr lang="en-US" dirty="0" smtClean="0"/>
              <a:t>(OCHA)</a:t>
            </a:r>
          </a:p>
          <a:p>
            <a:pPr lvl="3"/>
            <a:r>
              <a:rPr lang="en-US" dirty="0" smtClean="0"/>
              <a:t>2006-2013</a:t>
            </a:r>
            <a:endParaRPr lang="en-US" dirty="0" smtClean="0"/>
          </a:p>
          <a:p>
            <a:pPr lvl="2"/>
            <a:r>
              <a:rPr lang="en-US" b="1" dirty="0" smtClean="0"/>
              <a:t>Global Needs Assessment </a:t>
            </a:r>
            <a:r>
              <a:rPr lang="en-US" dirty="0" smtClean="0"/>
              <a:t>(ECHO)</a:t>
            </a:r>
          </a:p>
          <a:p>
            <a:pPr lvl="3"/>
            <a:r>
              <a:rPr lang="en-US" dirty="0" smtClean="0"/>
              <a:t>2004-2013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Based on available data</a:t>
            </a:r>
          </a:p>
          <a:p>
            <a:pPr lvl="2"/>
            <a:r>
              <a:rPr lang="en-US" dirty="0" smtClean="0"/>
              <a:t>Mostly </a:t>
            </a:r>
            <a:r>
              <a:rPr lang="en-US" b="1" dirty="0" smtClean="0"/>
              <a:t>provided by partners </a:t>
            </a:r>
            <a:r>
              <a:rPr lang="en-US" dirty="0" smtClean="0"/>
              <a:t>(e.g. refugees, health, children)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1538883"/>
          </a:xfrm>
        </p:spPr>
        <p:txBody>
          <a:bodyPr/>
          <a:lstStyle/>
          <a:p>
            <a:pPr lvl="1"/>
            <a:r>
              <a:rPr lang="en-US" dirty="0" smtClean="0"/>
              <a:t>Model</a:t>
            </a:r>
          </a:p>
          <a:p>
            <a:pPr lvl="2"/>
            <a:r>
              <a:rPr lang="en-US" dirty="0" smtClean="0"/>
              <a:t>Multiplicative model</a:t>
            </a:r>
          </a:p>
          <a:p>
            <a:pPr lvl="2"/>
            <a:r>
              <a:rPr lang="en-US" b="1" dirty="0" smtClean="0"/>
              <a:t>Hazard</a:t>
            </a:r>
            <a:r>
              <a:rPr lang="en-US" dirty="0" smtClean="0"/>
              <a:t>: natural and man-made</a:t>
            </a:r>
          </a:p>
          <a:p>
            <a:pPr lvl="2"/>
            <a:r>
              <a:rPr lang="en-US" b="1" dirty="0" smtClean="0"/>
              <a:t>Vulnerability</a:t>
            </a:r>
            <a:r>
              <a:rPr lang="en-US" dirty="0" smtClean="0"/>
              <a:t>: population</a:t>
            </a:r>
          </a:p>
          <a:p>
            <a:pPr lvl="2"/>
            <a:r>
              <a:rPr lang="en-US" b="1" dirty="0" smtClean="0"/>
              <a:t>Capacity</a:t>
            </a:r>
            <a:r>
              <a:rPr lang="en-US" dirty="0" smtClean="0"/>
              <a:t>: emergency management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 dirty="0"/>
          </a:p>
        </p:txBody>
      </p:sp>
      <p:pic>
        <p:nvPicPr>
          <p:cNvPr id="2050" name="Picture 2" descr="http://ohri.jrc.ec.europa.eu/Images/DraftMod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303" y="4281283"/>
            <a:ext cx="32670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11621" y="4192795"/>
            <a:ext cx="5389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Calibri" pitchFamily="34" charset="0"/>
              </a:rPr>
              <a:t>x</a:t>
            </a:r>
            <a:endParaRPr lang="en-US" sz="60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66911" y="4182783"/>
            <a:ext cx="5389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Calibri" pitchFamily="34" charset="0"/>
              </a:rPr>
              <a:t>x</a:t>
            </a:r>
            <a:endParaRPr lang="en-US" sz="60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99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soundness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3819600" cy="1538883"/>
          </a:xfrm>
        </p:spPr>
        <p:txBody>
          <a:bodyPr/>
          <a:lstStyle/>
          <a:p>
            <a:pPr lvl="1"/>
            <a:r>
              <a:rPr lang="en-US" dirty="0" smtClean="0"/>
              <a:t>Joint Research Center of the European Commission</a:t>
            </a:r>
          </a:p>
          <a:p>
            <a:pPr lvl="2"/>
            <a:r>
              <a:rPr lang="en-US" dirty="0" smtClean="0"/>
              <a:t>Database implementation</a:t>
            </a:r>
          </a:p>
          <a:p>
            <a:pPr lvl="2"/>
            <a:r>
              <a:rPr lang="en-US" dirty="0" smtClean="0"/>
              <a:t>Statistical audit</a:t>
            </a:r>
          </a:p>
          <a:p>
            <a:pPr lvl="3"/>
            <a:r>
              <a:rPr lang="en-US" dirty="0" smtClean="0"/>
              <a:t>Also for HDI etc.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2154436"/>
          </a:xfrm>
        </p:spPr>
        <p:txBody>
          <a:bodyPr/>
          <a:lstStyle/>
          <a:p>
            <a:pPr lvl="1"/>
            <a:r>
              <a:rPr lang="en-US" dirty="0" smtClean="0"/>
              <a:t>Issues</a:t>
            </a:r>
          </a:p>
          <a:p>
            <a:pPr lvl="2"/>
            <a:r>
              <a:rPr lang="en-US" dirty="0" smtClean="0"/>
              <a:t>Multiplicative model</a:t>
            </a:r>
          </a:p>
          <a:p>
            <a:pPr lvl="2"/>
            <a:r>
              <a:rPr lang="en-US" dirty="0" smtClean="0"/>
              <a:t>Geometric average versus arithmetic average</a:t>
            </a:r>
          </a:p>
          <a:p>
            <a:pPr lvl="2"/>
            <a:r>
              <a:rPr lang="en-US" dirty="0" smtClean="0"/>
              <a:t>Weights and implicit </a:t>
            </a:r>
            <a:r>
              <a:rPr lang="en-US" dirty="0" smtClean="0"/>
              <a:t>weights</a:t>
            </a:r>
          </a:p>
          <a:p>
            <a:pPr lvl="2"/>
            <a:r>
              <a:rPr lang="en-US" dirty="0" smtClean="0"/>
              <a:t>Basket independent normalization</a:t>
            </a:r>
          </a:p>
          <a:p>
            <a:pPr lvl="2"/>
            <a:r>
              <a:rPr lang="en-US" dirty="0" smtClean="0"/>
              <a:t>Missing data handling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  <p:pic>
        <p:nvPicPr>
          <p:cNvPr id="7" name="Picture 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8" b="4824"/>
          <a:stretch/>
        </p:blipFill>
        <p:spPr bwMode="auto">
          <a:xfrm>
            <a:off x="773206" y="4085304"/>
            <a:ext cx="3592317" cy="218102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2579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Seasonal risk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2459961" cy="2462213"/>
          </a:xfrm>
        </p:spPr>
        <p:txBody>
          <a:bodyPr/>
          <a:lstStyle/>
          <a:p>
            <a:pPr lvl="1"/>
            <a:r>
              <a:rPr lang="en-US" dirty="0" smtClean="0"/>
              <a:t>Hazard</a:t>
            </a:r>
          </a:p>
          <a:p>
            <a:pPr lvl="2"/>
            <a:r>
              <a:rPr lang="en-US" dirty="0" smtClean="0"/>
              <a:t>Seasons: cyclone, monsoon</a:t>
            </a:r>
          </a:p>
          <a:p>
            <a:pPr lvl="2"/>
            <a:r>
              <a:rPr lang="en-US" dirty="0" smtClean="0"/>
              <a:t>El Nino, ENSO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Vulnerability</a:t>
            </a:r>
          </a:p>
          <a:p>
            <a:pPr lvl="2"/>
            <a:r>
              <a:rPr lang="en-US" dirty="0" smtClean="0"/>
              <a:t>Crop seasons, migration patterns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  <p:pic>
        <p:nvPicPr>
          <p:cNvPr id="8" name="Picture 7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" r="7732"/>
          <a:stretch/>
        </p:blipFill>
        <p:spPr bwMode="auto">
          <a:xfrm>
            <a:off x="3760846" y="2138516"/>
            <a:ext cx="5102942" cy="42032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915713" y="4817090"/>
            <a:ext cx="257269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>
                <a:ln>
                  <a:solidFill>
                    <a:schemeClr val="tx1"/>
                  </a:solidFill>
                </a:ln>
                <a:noFill/>
                <a:latin typeface="Calibri" pitchFamily="34" charset="0"/>
              </a:rPr>
              <a:t>Draft</a:t>
            </a:r>
            <a:endParaRPr lang="en-US" sz="8800" dirty="0">
              <a:ln>
                <a:solidFill>
                  <a:schemeClr val="tx1"/>
                </a:solidFill>
              </a:ln>
              <a:noFill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43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/ sub-national </a:t>
            </a:r>
            <a:r>
              <a:rPr lang="en-US" dirty="0" smtClean="0"/>
              <a:t>risk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200" y="2492374"/>
            <a:ext cx="2459961" cy="2769989"/>
          </a:xfrm>
        </p:spPr>
        <p:txBody>
          <a:bodyPr/>
          <a:lstStyle/>
          <a:p>
            <a:pPr lvl="1"/>
            <a:r>
              <a:rPr lang="en-US" dirty="0" smtClean="0"/>
              <a:t>Selected countries or regions</a:t>
            </a:r>
          </a:p>
          <a:p>
            <a:pPr lvl="2"/>
            <a:r>
              <a:rPr lang="en-US" dirty="0" smtClean="0"/>
              <a:t>In collaboration with countries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Same overall methodology as global</a:t>
            </a:r>
          </a:p>
          <a:p>
            <a:pPr lvl="2"/>
            <a:r>
              <a:rPr lang="en-US" dirty="0" smtClean="0"/>
              <a:t>Substitution of sub-indicators allowed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200" y="2492375"/>
            <a:ext cx="3819600" cy="61555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43C3D-76C2-4861-8769-614881D7169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 smtClean="0"/>
              <a:t>22 May 2013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215" y="2148840"/>
            <a:ext cx="3981450" cy="411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215" y="5444490"/>
            <a:ext cx="11525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915713" y="4817090"/>
            <a:ext cx="257269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>
                <a:ln>
                  <a:solidFill>
                    <a:schemeClr val="tx1"/>
                  </a:solidFill>
                </a:ln>
                <a:noFill/>
                <a:latin typeface="Calibri" pitchFamily="34" charset="0"/>
              </a:rPr>
              <a:t>Draft</a:t>
            </a:r>
            <a:endParaRPr lang="en-US" sz="8800" dirty="0">
              <a:ln>
                <a:solidFill>
                  <a:schemeClr val="tx1"/>
                </a:solidFill>
              </a:ln>
              <a:noFill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8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m Template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>
            <a:ln>
              <a:noFill/>
            </a:ln>
            <a:solidFill>
              <a:srgbClr val="004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Tom Template</Template>
  <TotalTime>199</TotalTime>
  <Words>621</Words>
  <Application>Microsoft Office PowerPoint</Application>
  <PresentationFormat>On-screen Show (4:3)</PresentationFormat>
  <Paragraphs>172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Tom Template</vt:lpstr>
      <vt:lpstr>towards an Open Humanitarian Risk Index</vt:lpstr>
      <vt:lpstr>Open Humanitarian Risk Index</vt:lpstr>
      <vt:lpstr>Why do we need an Open Humanitarian Risk Index?</vt:lpstr>
      <vt:lpstr>5 principles</vt:lpstr>
      <vt:lpstr>Current partners</vt:lpstr>
      <vt:lpstr>Risk Model</vt:lpstr>
      <vt:lpstr>Statistical soundness</vt:lpstr>
      <vt:lpstr>Seasonal risk index</vt:lpstr>
      <vt:lpstr>Regional / sub-national risk index</vt:lpstr>
      <vt:lpstr>Additional component: Crisis Index</vt:lpstr>
      <vt:lpstr>Timeline… time to join?</vt:lpstr>
      <vt:lpstr>Web site and Contacts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</dc:creator>
  <cp:lastModifiedBy>Tom</cp:lastModifiedBy>
  <cp:revision>25</cp:revision>
  <dcterms:created xsi:type="dcterms:W3CDTF">2013-05-19T20:05:00Z</dcterms:created>
  <dcterms:modified xsi:type="dcterms:W3CDTF">2013-05-20T15:18:26Z</dcterms:modified>
</cp:coreProperties>
</file>