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83" r:id="rId2"/>
  </p:sldMasterIdLst>
  <p:notesMasterIdLst>
    <p:notesMasterId r:id="rId20"/>
  </p:notesMasterIdLst>
  <p:sldIdLst>
    <p:sldId id="336" r:id="rId3"/>
    <p:sldId id="337" r:id="rId4"/>
    <p:sldId id="338" r:id="rId5"/>
    <p:sldId id="339" r:id="rId6"/>
    <p:sldId id="341" r:id="rId7"/>
    <p:sldId id="363" r:id="rId8"/>
    <p:sldId id="340" r:id="rId9"/>
    <p:sldId id="365" r:id="rId10"/>
    <p:sldId id="348" r:id="rId11"/>
    <p:sldId id="343" r:id="rId12"/>
    <p:sldId id="344" r:id="rId13"/>
    <p:sldId id="345" r:id="rId14"/>
    <p:sldId id="351" r:id="rId15"/>
    <p:sldId id="356" r:id="rId16"/>
    <p:sldId id="364" r:id="rId17"/>
    <p:sldId id="361" r:id="rId18"/>
    <p:sldId id="362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343"/>
    <a:srgbClr val="333333"/>
    <a:srgbClr val="FF9900"/>
    <a:srgbClr val="FFFFFF"/>
    <a:srgbClr val="FF9999"/>
    <a:srgbClr val="FF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0300" autoAdjust="0"/>
  </p:normalViewPr>
  <p:slideViewPr>
    <p:cSldViewPr>
      <p:cViewPr varScale="1">
        <p:scale>
          <a:sx n="58" d="100"/>
          <a:sy n="58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106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9BCF9-9B8F-4509-890F-17B0FADD3BAB}" type="doc">
      <dgm:prSet loTypeId="urn:microsoft.com/office/officeart/2005/8/layout/hProcess9" loCatId="process" qsTypeId="urn:microsoft.com/office/officeart/2005/8/quickstyle/simple1#2" qsCatId="simple" csTypeId="urn:microsoft.com/office/officeart/2005/8/colors/accent1_3" csCatId="accent1" phldr="1"/>
      <dgm:spPr/>
    </dgm:pt>
    <dgm:pt modelId="{17743535-2D4F-47F3-B87B-F4EAB685C530}">
      <dgm:prSet phldrT="[Text]"/>
      <dgm:spPr>
        <a:solidFill>
          <a:srgbClr val="FF9999"/>
        </a:solidFill>
      </dgm:spPr>
      <dgm:t>
        <a:bodyPr/>
        <a:lstStyle/>
        <a:p>
          <a:r>
            <a:rPr lang="en-GB" dirty="0" smtClean="0"/>
            <a:t>Air Transport</a:t>
          </a:r>
          <a:endParaRPr lang="en-GB" dirty="0"/>
        </a:p>
      </dgm:t>
    </dgm:pt>
    <dgm:pt modelId="{9DEB844A-37D8-4012-B1AD-FFE53FC0C082}" type="parTrans" cxnId="{9DA2F13E-E407-44BC-9157-342B1A7E9FD5}">
      <dgm:prSet/>
      <dgm:spPr/>
      <dgm:t>
        <a:bodyPr/>
        <a:lstStyle/>
        <a:p>
          <a:endParaRPr lang="en-GB"/>
        </a:p>
      </dgm:t>
    </dgm:pt>
    <dgm:pt modelId="{01F4DED6-73C6-4160-BDB2-8920E9ED1996}" type="sibTrans" cxnId="{9DA2F13E-E407-44BC-9157-342B1A7E9FD5}">
      <dgm:prSet/>
      <dgm:spPr/>
      <dgm:t>
        <a:bodyPr/>
        <a:lstStyle/>
        <a:p>
          <a:endParaRPr lang="en-GB"/>
        </a:p>
      </dgm:t>
    </dgm:pt>
    <dgm:pt modelId="{22D9F450-405C-4F12-8549-A5FCC84A2E5B}">
      <dgm:prSet phldrT="[Text]"/>
      <dgm:spPr>
        <a:solidFill>
          <a:srgbClr val="FF4343"/>
        </a:solidFill>
      </dgm:spPr>
      <dgm:t>
        <a:bodyPr/>
        <a:lstStyle/>
        <a:p>
          <a:r>
            <a:rPr lang="en-GB" dirty="0" smtClean="0"/>
            <a:t>Ground Terminal</a:t>
          </a:r>
          <a:endParaRPr lang="en-GB" dirty="0"/>
        </a:p>
      </dgm:t>
    </dgm:pt>
    <dgm:pt modelId="{10B2AC55-0083-4F45-B976-8BC0D27390EB}" type="parTrans" cxnId="{F49EEC78-DAF0-42C8-B7CD-B07033472C9D}">
      <dgm:prSet/>
      <dgm:spPr/>
      <dgm:t>
        <a:bodyPr/>
        <a:lstStyle/>
        <a:p>
          <a:endParaRPr lang="en-GB"/>
        </a:p>
      </dgm:t>
    </dgm:pt>
    <dgm:pt modelId="{E7263493-F69D-4655-B6BE-9CAB54962471}" type="sibTrans" cxnId="{F49EEC78-DAF0-42C8-B7CD-B07033472C9D}">
      <dgm:prSet/>
      <dgm:spPr/>
      <dgm:t>
        <a:bodyPr/>
        <a:lstStyle/>
        <a:p>
          <a:endParaRPr lang="en-GB"/>
        </a:p>
      </dgm:t>
    </dgm:pt>
    <dgm:pt modelId="{67F41C3E-1B71-4DEC-BE41-2D12AE8C19F5}">
      <dgm:prSet phldrT="[Text]"/>
      <dgm:spPr>
        <a:solidFill>
          <a:schemeClr val="accent1"/>
        </a:solidFill>
      </dgm:spPr>
      <dgm:t>
        <a:bodyPr/>
        <a:lstStyle/>
        <a:p>
          <a:r>
            <a:rPr lang="en-GB" dirty="0" smtClean="0"/>
            <a:t>Services</a:t>
          </a:r>
          <a:endParaRPr lang="en-GB" dirty="0"/>
        </a:p>
      </dgm:t>
    </dgm:pt>
    <dgm:pt modelId="{E6B62548-4821-4BA5-82BA-C00255FC181D}" type="parTrans" cxnId="{84FB917B-1C66-4CF5-A909-43B662C0ED1F}">
      <dgm:prSet/>
      <dgm:spPr/>
      <dgm:t>
        <a:bodyPr/>
        <a:lstStyle/>
        <a:p>
          <a:endParaRPr lang="en-GB"/>
        </a:p>
      </dgm:t>
    </dgm:pt>
    <dgm:pt modelId="{565D1340-4021-4298-AAFC-951FDEDCC633}" type="sibTrans" cxnId="{84FB917B-1C66-4CF5-A909-43B662C0ED1F}">
      <dgm:prSet/>
      <dgm:spPr/>
      <dgm:t>
        <a:bodyPr/>
        <a:lstStyle/>
        <a:p>
          <a:endParaRPr lang="en-GB"/>
        </a:p>
      </dgm:t>
    </dgm:pt>
    <dgm:pt modelId="{5ED53441-3940-490D-A1B1-9E1E991F531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dirty="0" smtClean="0"/>
            <a:t>Satellite Infrastructure</a:t>
          </a:r>
          <a:endParaRPr lang="en-GB" dirty="0"/>
        </a:p>
      </dgm:t>
    </dgm:pt>
    <dgm:pt modelId="{B2F292B5-26F6-4162-939F-AC0BB379582B}" type="parTrans" cxnId="{1E44B700-2664-41C4-9E5E-BFE73F68ADC8}">
      <dgm:prSet/>
      <dgm:spPr/>
      <dgm:t>
        <a:bodyPr/>
        <a:lstStyle/>
        <a:p>
          <a:endParaRPr lang="en-GB"/>
        </a:p>
      </dgm:t>
    </dgm:pt>
    <dgm:pt modelId="{D90A4869-0BE9-47E0-8BB8-EEC0C730E2B0}" type="sibTrans" cxnId="{1E44B700-2664-41C4-9E5E-BFE73F68ADC8}">
      <dgm:prSet/>
      <dgm:spPr/>
      <dgm:t>
        <a:bodyPr/>
        <a:lstStyle/>
        <a:p>
          <a:endParaRPr lang="en-GB"/>
        </a:p>
      </dgm:t>
    </dgm:pt>
    <dgm:pt modelId="{EB16B44F-23B5-40CB-A4E2-020F9AB2DA43}" type="pres">
      <dgm:prSet presAssocID="{49B9BCF9-9B8F-4509-890F-17B0FADD3BAB}" presName="CompostProcess" presStyleCnt="0">
        <dgm:presLayoutVars>
          <dgm:dir/>
          <dgm:resizeHandles val="exact"/>
        </dgm:presLayoutVars>
      </dgm:prSet>
      <dgm:spPr/>
    </dgm:pt>
    <dgm:pt modelId="{8CEBD219-0CD8-4E09-AD2F-1A4FFD401C7B}" type="pres">
      <dgm:prSet presAssocID="{49B9BCF9-9B8F-4509-890F-17B0FADD3BAB}" presName="arrow" presStyleLbl="bgShp" presStyleIdx="0" presStyleCnt="1"/>
      <dgm:spPr/>
    </dgm:pt>
    <dgm:pt modelId="{D78256DD-6838-408F-8D4C-2F39ABCA6510}" type="pres">
      <dgm:prSet presAssocID="{49B9BCF9-9B8F-4509-890F-17B0FADD3BAB}" presName="linearProcess" presStyleCnt="0"/>
      <dgm:spPr/>
    </dgm:pt>
    <dgm:pt modelId="{F290489D-FF9B-466D-B843-AAE77581EEDD}" type="pres">
      <dgm:prSet presAssocID="{17743535-2D4F-47F3-B87B-F4EAB685C53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DFD0DA-7020-49CE-969B-1BE3DCC6CBF6}" type="pres">
      <dgm:prSet presAssocID="{01F4DED6-73C6-4160-BDB2-8920E9ED1996}" presName="sibTrans" presStyleCnt="0"/>
      <dgm:spPr/>
    </dgm:pt>
    <dgm:pt modelId="{EFADB95D-9513-4C61-9AFB-7B4BB2D512D6}" type="pres">
      <dgm:prSet presAssocID="{5ED53441-3940-490D-A1B1-9E1E991F531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B33CF7-B6CD-48E5-BDC8-FF7092E32E32}" type="pres">
      <dgm:prSet presAssocID="{D90A4869-0BE9-47E0-8BB8-EEC0C730E2B0}" presName="sibTrans" presStyleCnt="0"/>
      <dgm:spPr/>
    </dgm:pt>
    <dgm:pt modelId="{207381D2-194F-4A88-9B50-25DECFDCBF24}" type="pres">
      <dgm:prSet presAssocID="{22D9F450-405C-4F12-8549-A5FCC84A2E5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9722A-DFFA-4B92-8CBD-54A7C3E72BCD}" type="pres">
      <dgm:prSet presAssocID="{E7263493-F69D-4655-B6BE-9CAB54962471}" presName="sibTrans" presStyleCnt="0"/>
      <dgm:spPr/>
    </dgm:pt>
    <dgm:pt modelId="{266B9001-71F4-4FD5-9EA5-4C56DA2FB12E}" type="pres">
      <dgm:prSet presAssocID="{67F41C3E-1B71-4DEC-BE41-2D12AE8C19F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9EEC78-DAF0-42C8-B7CD-B07033472C9D}" srcId="{49B9BCF9-9B8F-4509-890F-17B0FADD3BAB}" destId="{22D9F450-405C-4F12-8549-A5FCC84A2E5B}" srcOrd="2" destOrd="0" parTransId="{10B2AC55-0083-4F45-B976-8BC0D27390EB}" sibTransId="{E7263493-F69D-4655-B6BE-9CAB54962471}"/>
    <dgm:cxn modelId="{84FB917B-1C66-4CF5-A909-43B662C0ED1F}" srcId="{49B9BCF9-9B8F-4509-890F-17B0FADD3BAB}" destId="{67F41C3E-1B71-4DEC-BE41-2D12AE8C19F5}" srcOrd="3" destOrd="0" parTransId="{E6B62548-4821-4BA5-82BA-C00255FC181D}" sibTransId="{565D1340-4021-4298-AAFC-951FDEDCC633}"/>
    <dgm:cxn modelId="{A5A49B94-AF59-44E8-945E-3FDA50226811}" type="presOf" srcId="{49B9BCF9-9B8F-4509-890F-17B0FADD3BAB}" destId="{EB16B44F-23B5-40CB-A4E2-020F9AB2DA43}" srcOrd="0" destOrd="0" presId="urn:microsoft.com/office/officeart/2005/8/layout/hProcess9"/>
    <dgm:cxn modelId="{FB92B154-CB32-49B8-8293-47C6469575E9}" type="presOf" srcId="{17743535-2D4F-47F3-B87B-F4EAB685C530}" destId="{F290489D-FF9B-466D-B843-AAE77581EEDD}" srcOrd="0" destOrd="0" presId="urn:microsoft.com/office/officeart/2005/8/layout/hProcess9"/>
    <dgm:cxn modelId="{39D55324-D506-413A-A774-C18E33041BD1}" type="presOf" srcId="{67F41C3E-1B71-4DEC-BE41-2D12AE8C19F5}" destId="{266B9001-71F4-4FD5-9EA5-4C56DA2FB12E}" srcOrd="0" destOrd="0" presId="urn:microsoft.com/office/officeart/2005/8/layout/hProcess9"/>
    <dgm:cxn modelId="{1E44B700-2664-41C4-9E5E-BFE73F68ADC8}" srcId="{49B9BCF9-9B8F-4509-890F-17B0FADD3BAB}" destId="{5ED53441-3940-490D-A1B1-9E1E991F5311}" srcOrd="1" destOrd="0" parTransId="{B2F292B5-26F6-4162-939F-AC0BB379582B}" sibTransId="{D90A4869-0BE9-47E0-8BB8-EEC0C730E2B0}"/>
    <dgm:cxn modelId="{9DA2F13E-E407-44BC-9157-342B1A7E9FD5}" srcId="{49B9BCF9-9B8F-4509-890F-17B0FADD3BAB}" destId="{17743535-2D4F-47F3-B87B-F4EAB685C530}" srcOrd="0" destOrd="0" parTransId="{9DEB844A-37D8-4012-B1AD-FFE53FC0C082}" sibTransId="{01F4DED6-73C6-4160-BDB2-8920E9ED1996}"/>
    <dgm:cxn modelId="{E51BC87D-3045-4DEE-9501-B46E932D268E}" type="presOf" srcId="{5ED53441-3940-490D-A1B1-9E1E991F5311}" destId="{EFADB95D-9513-4C61-9AFB-7B4BB2D512D6}" srcOrd="0" destOrd="0" presId="urn:microsoft.com/office/officeart/2005/8/layout/hProcess9"/>
    <dgm:cxn modelId="{4C387D68-9111-46F5-A662-DAAD4F8B57E8}" type="presOf" srcId="{22D9F450-405C-4F12-8549-A5FCC84A2E5B}" destId="{207381D2-194F-4A88-9B50-25DECFDCBF24}" srcOrd="0" destOrd="0" presId="urn:microsoft.com/office/officeart/2005/8/layout/hProcess9"/>
    <dgm:cxn modelId="{E47CEFF3-2C5B-4600-B3C2-C40B646933C5}" type="presParOf" srcId="{EB16B44F-23B5-40CB-A4E2-020F9AB2DA43}" destId="{8CEBD219-0CD8-4E09-AD2F-1A4FFD401C7B}" srcOrd="0" destOrd="0" presId="urn:microsoft.com/office/officeart/2005/8/layout/hProcess9"/>
    <dgm:cxn modelId="{5BB1AB38-EF71-474A-9DC3-A78C7C585E8E}" type="presParOf" srcId="{EB16B44F-23B5-40CB-A4E2-020F9AB2DA43}" destId="{D78256DD-6838-408F-8D4C-2F39ABCA6510}" srcOrd="1" destOrd="0" presId="urn:microsoft.com/office/officeart/2005/8/layout/hProcess9"/>
    <dgm:cxn modelId="{4E09FE00-BA79-4CEC-8075-2DFE571D3916}" type="presParOf" srcId="{D78256DD-6838-408F-8D4C-2F39ABCA6510}" destId="{F290489D-FF9B-466D-B843-AAE77581EEDD}" srcOrd="0" destOrd="0" presId="urn:microsoft.com/office/officeart/2005/8/layout/hProcess9"/>
    <dgm:cxn modelId="{6FDE78FA-146E-40B2-9AD6-61418AD37AF8}" type="presParOf" srcId="{D78256DD-6838-408F-8D4C-2F39ABCA6510}" destId="{8BDFD0DA-7020-49CE-969B-1BE3DCC6CBF6}" srcOrd="1" destOrd="0" presId="urn:microsoft.com/office/officeart/2005/8/layout/hProcess9"/>
    <dgm:cxn modelId="{CE4DE84D-1BD5-4C54-952D-8E5C14D1FA2B}" type="presParOf" srcId="{D78256DD-6838-408F-8D4C-2F39ABCA6510}" destId="{EFADB95D-9513-4C61-9AFB-7B4BB2D512D6}" srcOrd="2" destOrd="0" presId="urn:microsoft.com/office/officeart/2005/8/layout/hProcess9"/>
    <dgm:cxn modelId="{5ACA15A9-75B9-49CA-B926-DDE66745D138}" type="presParOf" srcId="{D78256DD-6838-408F-8D4C-2F39ABCA6510}" destId="{23B33CF7-B6CD-48E5-BDC8-FF7092E32E32}" srcOrd="3" destOrd="0" presId="urn:microsoft.com/office/officeart/2005/8/layout/hProcess9"/>
    <dgm:cxn modelId="{8A77AB1E-129C-4621-8FFD-003706868B42}" type="presParOf" srcId="{D78256DD-6838-408F-8D4C-2F39ABCA6510}" destId="{207381D2-194F-4A88-9B50-25DECFDCBF24}" srcOrd="4" destOrd="0" presId="urn:microsoft.com/office/officeart/2005/8/layout/hProcess9"/>
    <dgm:cxn modelId="{379D4E94-5020-44B7-A605-A796B2086D69}" type="presParOf" srcId="{D78256DD-6838-408F-8D4C-2F39ABCA6510}" destId="{6F19722A-DFFA-4B92-8CBD-54A7C3E72BCD}" srcOrd="5" destOrd="0" presId="urn:microsoft.com/office/officeart/2005/8/layout/hProcess9"/>
    <dgm:cxn modelId="{AAF39D11-B179-4CE8-8CA0-A494B3222EEA}" type="presParOf" srcId="{D78256DD-6838-408F-8D4C-2F39ABCA6510}" destId="{266B9001-71F4-4FD5-9EA5-4C56DA2FB1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BD219-0CD8-4E09-AD2F-1A4FFD401C7B}">
      <dsp:nvSpPr>
        <dsp:cNvPr id="0" name=""/>
        <dsp:cNvSpPr/>
      </dsp:nvSpPr>
      <dsp:spPr>
        <a:xfrm>
          <a:off x="619680" y="0"/>
          <a:ext cx="7023049" cy="35239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0489D-FF9B-466D-B843-AAE77581EEDD}">
      <dsp:nvSpPr>
        <dsp:cNvPr id="0" name=""/>
        <dsp:cNvSpPr/>
      </dsp:nvSpPr>
      <dsp:spPr>
        <a:xfrm>
          <a:off x="3467" y="1057182"/>
          <a:ext cx="1980357" cy="1409576"/>
        </a:xfrm>
        <a:prstGeom prst="round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Air Transport</a:t>
          </a:r>
          <a:endParaRPr lang="en-GB" sz="2300" kern="1200" dirty="0"/>
        </a:p>
      </dsp:txBody>
      <dsp:txXfrm>
        <a:off x="3467" y="1057182"/>
        <a:ext cx="1980357" cy="1409576"/>
      </dsp:txXfrm>
    </dsp:sp>
    <dsp:sp modelId="{EFADB95D-9513-4C61-9AFB-7B4BB2D512D6}">
      <dsp:nvSpPr>
        <dsp:cNvPr id="0" name=""/>
        <dsp:cNvSpPr/>
      </dsp:nvSpPr>
      <dsp:spPr>
        <a:xfrm>
          <a:off x="2095173" y="1057182"/>
          <a:ext cx="1980357" cy="14095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Satellite Infrastructure</a:t>
          </a:r>
          <a:endParaRPr lang="en-GB" sz="2300" kern="1200" dirty="0"/>
        </a:p>
      </dsp:txBody>
      <dsp:txXfrm>
        <a:off x="2095173" y="1057182"/>
        <a:ext cx="1980357" cy="1409576"/>
      </dsp:txXfrm>
    </dsp:sp>
    <dsp:sp modelId="{207381D2-194F-4A88-9B50-25DECFDCBF24}">
      <dsp:nvSpPr>
        <dsp:cNvPr id="0" name=""/>
        <dsp:cNvSpPr/>
      </dsp:nvSpPr>
      <dsp:spPr>
        <a:xfrm>
          <a:off x="4186879" y="1057182"/>
          <a:ext cx="1980357" cy="1409576"/>
        </a:xfrm>
        <a:prstGeom prst="roundRect">
          <a:avLst/>
        </a:prstGeom>
        <a:solidFill>
          <a:srgbClr val="FF43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Ground Terminal</a:t>
          </a:r>
          <a:endParaRPr lang="en-GB" sz="2300" kern="1200" dirty="0"/>
        </a:p>
      </dsp:txBody>
      <dsp:txXfrm>
        <a:off x="4186879" y="1057182"/>
        <a:ext cx="1980357" cy="1409576"/>
      </dsp:txXfrm>
    </dsp:sp>
    <dsp:sp modelId="{266B9001-71F4-4FD5-9EA5-4C56DA2FB12E}">
      <dsp:nvSpPr>
        <dsp:cNvPr id="0" name=""/>
        <dsp:cNvSpPr/>
      </dsp:nvSpPr>
      <dsp:spPr>
        <a:xfrm>
          <a:off x="6278586" y="1057182"/>
          <a:ext cx="1980357" cy="140957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Services</a:t>
          </a:r>
          <a:endParaRPr lang="en-GB" sz="2300" kern="1200" dirty="0"/>
        </a:p>
      </dsp:txBody>
      <dsp:txXfrm>
        <a:off x="6278586" y="1057182"/>
        <a:ext cx="1980357" cy="1409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45" tIns="48423" rIns="96845" bIns="48423" numCol="1" anchor="t" anchorCtr="0" compatLnSpc="1">
            <a:prstTxWarp prst="textNoShape">
              <a:avLst/>
            </a:prstTxWarp>
          </a:bodyPr>
          <a:lstStyle>
            <a:lvl1pPr defTabSz="9159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45" tIns="48423" rIns="96845" bIns="4842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8D95212-15E3-4304-A185-46CF4AA2BF87}" type="datetimeFigureOut">
              <a:rPr lang="en-US"/>
              <a:pPr>
                <a:defRPr/>
              </a:pPr>
              <a:t>5/22/2013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45" tIns="48423" rIns="96845" bIns="48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45" tIns="48423" rIns="96845" bIns="48423" numCol="1" anchor="b" anchorCtr="0" compatLnSpc="1">
            <a:prstTxWarp prst="textNoShape">
              <a:avLst/>
            </a:prstTxWarp>
          </a:bodyPr>
          <a:lstStyle>
            <a:lvl1pPr defTabSz="9159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845" tIns="48423" rIns="96845" bIns="4842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C439C8D-8192-4599-9229-C7C072DCD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832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681038" y="4714875"/>
            <a:ext cx="5435600" cy="492918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LU" baseline="0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0800" indent="-50800"/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FF4343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938" y="1714488"/>
            <a:ext cx="2714625" cy="464347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3643313" y="1714488"/>
            <a:ext cx="4929187" cy="4643470"/>
          </a:xfrm>
        </p:spPr>
        <p:txBody>
          <a:bodyPr/>
          <a:lstStyle>
            <a:lvl1pPr marL="0" indent="0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E7E431-8498-4F52-9EBE-CE334F1AD9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AC37A1-EE7A-473B-A1D2-BF1992A479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488"/>
            <a:ext cx="8229600" cy="45720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0EEEA7-9EFA-43F1-963E-D5E0F9853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696200" cy="7254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Font typeface="Arial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3729022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3733800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8200" y="3733800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57200" y="3729022"/>
            <a:ext cx="4038600" cy="2366978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16163"/>
          </a:xfrm>
          <a:prstGeom prst="rect">
            <a:avLst/>
          </a:prstGeom>
        </p:spPr>
        <p:txBody>
          <a:bodyPr/>
          <a:lstStyle>
            <a:lvl1pPr marL="363538" indent="-363538">
              <a:buClr>
                <a:srgbClr val="0088FF"/>
              </a:buClr>
              <a:defRPr sz="2000" b="0">
                <a:solidFill>
                  <a:schemeClr val="bg1"/>
                </a:solidFill>
                <a:latin typeface="Verdana" pitchFamily="34" charset="0"/>
              </a:defRPr>
            </a:lvl1pPr>
            <a:lvl2pPr marL="363538" indent="-344488">
              <a:buClr>
                <a:srgbClr val="0088FF"/>
              </a:buClr>
              <a:defRPr sz="1800" b="0">
                <a:solidFill>
                  <a:schemeClr val="bg1"/>
                </a:solidFill>
                <a:latin typeface="Verdana" pitchFamily="34" charset="0"/>
              </a:defRPr>
            </a:lvl2pPr>
            <a:lvl3pPr marL="801688" indent="-338138">
              <a:buClr>
                <a:srgbClr val="0088FF"/>
              </a:buClr>
              <a:defRPr sz="1600" b="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400" b="0">
                <a:latin typeface="Verdana" pitchFamily="34" charset="0"/>
              </a:defRPr>
            </a:lvl4pPr>
            <a:lvl5pPr>
              <a:defRPr sz="2400" b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8229600" cy="2362199"/>
          </a:xfrm>
          <a:prstGeom prst="rect">
            <a:avLst/>
          </a:prstGeom>
        </p:spPr>
        <p:txBody>
          <a:bodyPr/>
          <a:lstStyle>
            <a:lvl1pPr marL="363538" indent="-363538">
              <a:buClr>
                <a:srgbClr val="0088FF"/>
              </a:buClr>
              <a:defRPr sz="2000" b="0">
                <a:solidFill>
                  <a:schemeClr val="bg1"/>
                </a:solidFill>
                <a:latin typeface="Verdana" pitchFamily="34" charset="0"/>
              </a:defRPr>
            </a:lvl1pPr>
            <a:lvl2pPr marL="363538" indent="-344488">
              <a:buClr>
                <a:srgbClr val="0088FF"/>
              </a:buClr>
              <a:defRPr sz="1800" b="0">
                <a:solidFill>
                  <a:schemeClr val="bg1"/>
                </a:solidFill>
                <a:latin typeface="Verdana" pitchFamily="34" charset="0"/>
              </a:defRPr>
            </a:lvl2pPr>
            <a:lvl3pPr marL="801688" indent="-338138">
              <a:buClr>
                <a:srgbClr val="0088FF"/>
              </a:buClr>
              <a:defRPr sz="1600" b="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400" b="0">
                <a:latin typeface="Verdana" pitchFamily="34" charset="0"/>
              </a:defRPr>
            </a:lvl4pPr>
            <a:lvl5pPr>
              <a:defRPr sz="2400" b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316163"/>
          </a:xfrm>
          <a:prstGeom prst="rect">
            <a:avLst/>
          </a:prstGeom>
        </p:spPr>
        <p:txBody>
          <a:bodyPr/>
          <a:lstStyle>
            <a:lvl1pPr marL="363538" indent="-363538">
              <a:buClr>
                <a:srgbClr val="0088FF"/>
              </a:buClr>
              <a:defRPr sz="2000" b="0">
                <a:solidFill>
                  <a:schemeClr val="bg1"/>
                </a:solidFill>
                <a:latin typeface="Verdana" pitchFamily="34" charset="0"/>
              </a:defRPr>
            </a:lvl1pPr>
            <a:lvl2pPr marL="363538" indent="-344488">
              <a:buClr>
                <a:srgbClr val="0088FF"/>
              </a:buClr>
              <a:defRPr sz="1800" b="0">
                <a:solidFill>
                  <a:schemeClr val="bg1"/>
                </a:solidFill>
                <a:latin typeface="Verdana" pitchFamily="34" charset="0"/>
              </a:defRPr>
            </a:lvl2pPr>
            <a:lvl3pPr marL="801688" indent="-338138">
              <a:buClr>
                <a:srgbClr val="0088FF"/>
              </a:buClr>
              <a:defRPr sz="1600" b="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400" b="0">
                <a:latin typeface="Verdana" pitchFamily="34" charset="0"/>
              </a:defRPr>
            </a:lvl4pPr>
            <a:lvl5pPr>
              <a:defRPr sz="2400" b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33800"/>
            <a:ext cx="3996000" cy="2362199"/>
          </a:xfrm>
          <a:prstGeom prst="rect">
            <a:avLst/>
          </a:prstGeom>
        </p:spPr>
        <p:txBody>
          <a:bodyPr/>
          <a:lstStyle>
            <a:lvl1pPr marL="363538" indent="-363538">
              <a:buClr>
                <a:srgbClr val="0088FF"/>
              </a:buClr>
              <a:defRPr sz="2000" b="0">
                <a:solidFill>
                  <a:schemeClr val="bg1"/>
                </a:solidFill>
                <a:latin typeface="Verdana" pitchFamily="34" charset="0"/>
              </a:defRPr>
            </a:lvl1pPr>
            <a:lvl2pPr marL="363538" indent="-344488">
              <a:buClr>
                <a:srgbClr val="0088FF"/>
              </a:buClr>
              <a:defRPr sz="1800" b="0">
                <a:solidFill>
                  <a:schemeClr val="bg1"/>
                </a:solidFill>
                <a:latin typeface="Verdana" pitchFamily="34" charset="0"/>
              </a:defRPr>
            </a:lvl2pPr>
            <a:lvl3pPr marL="801688" indent="-338138">
              <a:buClr>
                <a:srgbClr val="0088FF"/>
              </a:buClr>
              <a:defRPr sz="1600" b="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400" b="0">
                <a:latin typeface="Verdana" pitchFamily="34" charset="0"/>
              </a:defRPr>
            </a:lvl4pPr>
            <a:lvl5pPr>
              <a:defRPr sz="2400" b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90800" y="3733801"/>
            <a:ext cx="3996000" cy="2362199"/>
          </a:xfrm>
          <a:prstGeom prst="rect">
            <a:avLst/>
          </a:prstGeom>
        </p:spPr>
        <p:txBody>
          <a:bodyPr/>
          <a:lstStyle>
            <a:lvl1pPr marL="363538" indent="-363538">
              <a:buClr>
                <a:srgbClr val="0088FF"/>
              </a:buClr>
              <a:defRPr sz="2000" b="0">
                <a:solidFill>
                  <a:schemeClr val="bg1"/>
                </a:solidFill>
                <a:latin typeface="Verdana" pitchFamily="34" charset="0"/>
              </a:defRPr>
            </a:lvl1pPr>
            <a:lvl2pPr marL="363538" indent="-344488">
              <a:buClr>
                <a:srgbClr val="0088FF"/>
              </a:buClr>
              <a:defRPr sz="1800" b="0">
                <a:solidFill>
                  <a:schemeClr val="bg1"/>
                </a:solidFill>
                <a:latin typeface="Verdana" pitchFamily="34" charset="0"/>
              </a:defRPr>
            </a:lvl2pPr>
            <a:lvl3pPr marL="801688" indent="-338138">
              <a:buClr>
                <a:srgbClr val="0088FF"/>
              </a:buClr>
              <a:defRPr sz="1600" b="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400" b="0">
                <a:latin typeface="Verdana" pitchFamily="34" charset="0"/>
              </a:defRPr>
            </a:lvl4pPr>
            <a:lvl5pPr>
              <a:defRPr sz="2400" b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58204" cy="4643470"/>
          </a:xfrm>
          <a:ln>
            <a:noFill/>
          </a:ln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buFont typeface="Wingdings" pitchFamily="2" charset="2"/>
              <a:buChar char="§"/>
              <a:defRPr/>
            </a:lvl3pPr>
            <a:lvl4pPr>
              <a:buClr>
                <a:srgbClr val="FF0000"/>
              </a:buClr>
              <a:buFont typeface="Wingdings" pitchFamily="2" charset="2"/>
              <a:buChar char="§"/>
              <a:defRPr/>
            </a:lvl4pPr>
            <a:lvl5pPr>
              <a:buClr>
                <a:srgbClr val="FF0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A39E92-FA52-4BC4-A2DC-B45098ED14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200" cy="3348000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647600" y="3510000"/>
            <a:ext cx="4496400" cy="3348000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3348000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0" y="3510000"/>
            <a:ext cx="4496400" cy="3348000"/>
          </a:xfrm>
        </p:spPr>
        <p:txBody>
          <a:bodyPr/>
          <a:lstStyle>
            <a:lvl1pPr marL="0" indent="0">
              <a:buClr>
                <a:srgbClr val="0088FF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4422"/>
            <a:ext cx="2667000" cy="4911741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219200"/>
            <a:ext cx="2667600" cy="4911741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71600" y="1219200"/>
            <a:ext cx="2667600" cy="4911741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7900988" cy="725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4423"/>
            <a:ext cx="2667000" cy="2443178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381000" y="3805222"/>
            <a:ext cx="2667000" cy="2443178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3276600" y="1219200"/>
            <a:ext cx="2667000" cy="2443178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276600" y="3809999"/>
            <a:ext cx="2667000" cy="2443178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172200" y="1219200"/>
            <a:ext cx="2667000" cy="2443178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6172200" y="3809999"/>
            <a:ext cx="2667000" cy="2443178"/>
          </a:xfrm>
        </p:spPr>
        <p:txBody>
          <a:bodyPr/>
          <a:lstStyle>
            <a:lvl1pPr marL="0" indent="0"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rgbClr val="0088FF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rgbClr val="0088FF"/>
              </a:buClr>
              <a:defRPr sz="16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2"/>
            <a:ext cx="9144000" cy="1340768"/>
            <a:chOff x="0" y="3786190"/>
            <a:chExt cx="9144000" cy="134077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786190"/>
              <a:ext cx="9144000" cy="1340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TextBox 6"/>
            <p:cNvSpPr txBox="1">
              <a:spLocks noChangeArrowheads="1"/>
            </p:cNvSpPr>
            <p:nvPr userDrawn="1"/>
          </p:nvSpPr>
          <p:spPr bwMode="auto">
            <a:xfrm>
              <a:off x="928688" y="3830812"/>
              <a:ext cx="7286625" cy="11080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6600" dirty="0" smtClean="0">
                  <a:solidFill>
                    <a:schemeClr val="bg1"/>
                  </a:solidFill>
                  <a:latin typeface="Century Gothic" pitchFamily="34" charset="0"/>
                </a:rPr>
                <a:t>emergency.lu</a:t>
              </a:r>
              <a:endParaRPr lang="en-GB" sz="5400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10131"/>
            <a:ext cx="7772400" cy="1362075"/>
          </a:xfrm>
        </p:spPr>
        <p:txBody>
          <a:bodyPr anchor="t">
            <a:noAutofit/>
          </a:bodyPr>
          <a:lstStyle>
            <a:lvl1pPr algn="ctr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9944"/>
            <a:ext cx="7772400" cy="1500187"/>
          </a:xfrm>
          <a:ln>
            <a:noFill/>
          </a:ln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025F21-9A13-40DA-873B-5BEE4494FB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6" name="Picture 2" descr="C:\Documents and Settings\ischerer\Desktop\Photos\DSC02713.JPG"/>
          <p:cNvPicPr>
            <a:picLocks noChangeAspect="1" noChangeArrowheads="1"/>
          </p:cNvPicPr>
          <p:nvPr userDrawn="1"/>
        </p:nvPicPr>
        <p:blipFill>
          <a:blip r:embed="rId2" cstate="print"/>
          <a:srcRect t="65849" r="13253" b="5004"/>
          <a:stretch>
            <a:fillRect/>
          </a:stretch>
        </p:blipFill>
        <p:spPr bwMode="auto">
          <a:xfrm>
            <a:off x="0" y="1340768"/>
            <a:ext cx="9144000" cy="2304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6434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400B6-D459-4185-B128-11DCF74E3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63976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474"/>
            <a:ext cx="4040188" cy="4054484"/>
          </a:xfrm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50"/>
            <a:ext cx="4041775" cy="63976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474"/>
            <a:ext cx="4041775" cy="4054484"/>
          </a:xfr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521BDD-4F31-4DD4-9809-C4A073C1A1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0034" y="1714488"/>
            <a:ext cx="8215341" cy="464347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0178E8-B49E-4BF4-92BF-BE09D3994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2"/>
          </p:nvPr>
        </p:nvSpPr>
        <p:spPr>
          <a:xfrm>
            <a:off x="500063" y="1714488"/>
            <a:ext cx="8215312" cy="464347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29C092-0CBF-445A-B4D4-D6A1A3C200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pic>
        <p:nvPicPr>
          <p:cNvPr id="6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142875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00063" y="1714488"/>
            <a:ext cx="8215312" cy="464347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8596" y="13176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9EC7FA-E4E5-451C-8D8B-1C986A9460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28596" y="836712"/>
            <a:ext cx="825820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GB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00813"/>
            <a:ext cx="9144000" cy="357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2938" y="6488113"/>
            <a:ext cx="62865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mtClean="0">
                <a:solidFill>
                  <a:schemeClr val="bg1"/>
                </a:solidFill>
                <a:latin typeface="Century Gothic" pitchFamily="34" charset="0"/>
              </a:rPr>
              <a:t>www.emergency.lu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00063" y="1714488"/>
            <a:ext cx="8215312" cy="464347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C05149-9B11-4EB1-8DE8-65EAF9C710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6" descr="DSC00502_word.JPG"/>
          <p:cNvPicPr>
            <a:picLocks noChangeAspect="1"/>
          </p:cNvPicPr>
          <p:nvPr userDrawn="1"/>
        </p:nvPicPr>
        <p:blipFill>
          <a:blip r:embed="rId2" cstate="print"/>
          <a:srcRect t="5556" b="36111"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-27384"/>
            <a:ext cx="9144000" cy="78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96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28688" y="-66293"/>
            <a:ext cx="7286625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4800" dirty="0" smtClean="0">
                <a:solidFill>
                  <a:schemeClr val="bg1"/>
                </a:solidFill>
                <a:latin typeface="Century Gothic" pitchFamily="34" charset="0"/>
              </a:rPr>
              <a:t>emergency.lu</a:t>
            </a:r>
            <a:endParaRPr lang="en-GB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28813"/>
            <a:ext cx="82296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421438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3BCD16D-8D89-499B-AC31-0FC1DE2F58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3200"/>
            <a:ext cx="790098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4438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8FF"/>
        </a:buClr>
        <a:defRPr sz="2000">
          <a:solidFill>
            <a:schemeClr val="bg1"/>
          </a:solidFill>
          <a:latin typeface="Verdana" pitchFamily="34" charset="0"/>
          <a:ea typeface="+mn-ea"/>
          <a:cs typeface="+mn-cs"/>
        </a:defRPr>
      </a:lvl1pPr>
      <a:lvl2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088FF"/>
        </a:buClr>
        <a:buSzPct val="140000"/>
        <a:buFont typeface="Arial" charset="0"/>
        <a:buChar char="•"/>
        <a:defRPr>
          <a:solidFill>
            <a:schemeClr val="bg1"/>
          </a:solidFill>
          <a:latin typeface="Verdana" pitchFamily="34" charset="0"/>
        </a:defRPr>
      </a:lvl2pPr>
      <a:lvl3pPr marL="630238" indent="-228600" algn="l" rtl="0" eaLnBrk="0" fontAlgn="base" hangingPunct="0">
        <a:spcBef>
          <a:spcPct val="20000"/>
        </a:spcBef>
        <a:spcAft>
          <a:spcPct val="0"/>
        </a:spcAft>
        <a:buClr>
          <a:srgbClr val="0088FF"/>
        </a:buClr>
        <a:buSzPct val="140000"/>
        <a:buFont typeface="Verdana" pitchFamily="34" charset="0"/>
        <a:buChar char="­"/>
        <a:defRPr sz="1600">
          <a:solidFill>
            <a:schemeClr val="bg1"/>
          </a:solidFill>
          <a:latin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755650" y="4005263"/>
            <a:ext cx="7772400" cy="20812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en-US" sz="3200" cap="none" dirty="0" smtClean="0"/>
              <a:t>A </a:t>
            </a:r>
            <a:r>
              <a:rPr lang="fr-FR" sz="3200" cap="none" dirty="0" smtClean="0"/>
              <a:t>CONNECTIVITY SOLUTION FOR RELIEF WORKERS ON THE FRONTLINE</a:t>
            </a:r>
            <a:endParaRPr lang="en-US" sz="3200" cap="none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90C1A-A917-4A38-89EA-5D8C49C555B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3738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 bwMode="auto">
          <a:xfrm>
            <a:off x="428596" y="836712"/>
            <a:ext cx="8258204" cy="21602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GB" sz="3000" cap="none" dirty="0" smtClean="0"/>
          </a:p>
        </p:txBody>
      </p:sp>
      <p:sp>
        <p:nvSpPr>
          <p:cNvPr id="37889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33CD7-7978-44F8-A2F2-BB615952C98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  <p:pic>
        <p:nvPicPr>
          <p:cNvPr id="40963" name="Picture 4" descr="C:\Documents and Settings\ischerer\Desktop\Americas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1651000"/>
            <a:ext cx="93599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713" y="2924175"/>
            <a:ext cx="1397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C:\Documents and Settings\ischerer\Desktop\Africa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950" y="1641475"/>
            <a:ext cx="93599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565400"/>
            <a:ext cx="1412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" descr="C:\Documents and Settings\ischerer\Desktop\East_R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0650" y="1641475"/>
            <a:ext cx="93599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0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259138"/>
            <a:ext cx="141288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C:\Documents and Settings\ischerer\Desktop\Combined-r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7950" y="1643063"/>
            <a:ext cx="93599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0" name="Group 27"/>
          <p:cNvGrpSpPr>
            <a:grpSpLocks/>
          </p:cNvGrpSpPr>
          <p:nvPr/>
        </p:nvGrpSpPr>
        <p:grpSpPr bwMode="auto">
          <a:xfrm>
            <a:off x="2195513" y="2578100"/>
            <a:ext cx="5011737" cy="836613"/>
            <a:chOff x="2195736" y="2577604"/>
            <a:chExt cx="5011408" cy="837808"/>
          </a:xfrm>
        </p:grpSpPr>
        <p:pic>
          <p:nvPicPr>
            <p:cNvPr id="40973" name="Picture 12" descr="sta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6880" y="3271396"/>
              <a:ext cx="14026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13" descr="sta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4592" y="2577604"/>
              <a:ext cx="14026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14" descr="star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5736" y="2852936"/>
              <a:ext cx="14026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Straight Arrow Connector 18"/>
          <p:cNvCxnSpPr/>
          <p:nvPr/>
        </p:nvCxnSpPr>
        <p:spPr>
          <a:xfrm rot="10800000" flipV="1">
            <a:off x="2401888" y="2657475"/>
            <a:ext cx="1979612" cy="244475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81538" y="2655888"/>
            <a:ext cx="2305050" cy="647700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01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DeployMENT</a:t>
            </a:r>
            <a:r>
              <a:rPr lang="en-GB" dirty="0" smtClean="0"/>
              <a:t> KITS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EBFB6-0CDB-4243-B22F-DD9E47C0AD3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43015" name="Picture 16" descr="rect389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7"/>
            <a:ext cx="4177211" cy="431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8" descr="rect3897-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060848"/>
            <a:ext cx="4175676" cy="431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01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3"/>
          <p:cNvSpPr>
            <a:spLocks noGrp="1"/>
          </p:cNvSpPr>
          <p:nvPr>
            <p:ph type="title"/>
          </p:nvPr>
        </p:nvSpPr>
        <p:spPr bwMode="auto">
          <a:xfrm>
            <a:off x="417181" y="764704"/>
            <a:ext cx="8258204" cy="79690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cap="none" dirty="0" smtClean="0"/>
              <a:t>SERVICES</a:t>
            </a:r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2C016-7010-4195-BADA-CE5239F4FC7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3527883" y="2096666"/>
            <a:ext cx="1800201" cy="1836390"/>
            <a:chOff x="3707904" y="1700808"/>
            <a:chExt cx="1800201" cy="1584176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3707904" y="1700808"/>
              <a:ext cx="1800201" cy="935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Tracking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&amp; Tracing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endParaRPr lang="en-GB" sz="3000" dirty="0">
                <a:latin typeface="+mn-lt"/>
              </a:endParaRPr>
            </a:p>
          </p:txBody>
        </p:sp>
        <p:pic>
          <p:nvPicPr>
            <p:cNvPr id="45081" name="Picture 12" descr="tracking_activ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9907" y="2604151"/>
              <a:ext cx="576194" cy="68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6804248" y="4307813"/>
            <a:ext cx="2160239" cy="1152128"/>
            <a:chOff x="6732240" y="4941168"/>
            <a:chExt cx="2160239" cy="1152128"/>
          </a:xfrm>
        </p:grpSpPr>
        <p:sp>
          <p:nvSpPr>
            <p:cNvPr id="10" name="Content Placeholder 1"/>
            <p:cNvSpPr txBox="1">
              <a:spLocks/>
            </p:cNvSpPr>
            <p:nvPr/>
          </p:nvSpPr>
          <p:spPr bwMode="auto">
            <a:xfrm>
              <a:off x="6732240" y="5647605"/>
              <a:ext cx="2160239" cy="44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Data sharing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endParaRPr lang="en-GB" sz="3000" dirty="0">
                <a:latin typeface="+mn-lt"/>
              </a:endParaRPr>
            </a:p>
          </p:txBody>
        </p:sp>
        <p:pic>
          <p:nvPicPr>
            <p:cNvPr id="45079" name="Picture 14" descr="documents_activ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8558" y="4941168"/>
              <a:ext cx="469330" cy="634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6012160" y="2092104"/>
            <a:ext cx="1872208" cy="1840952"/>
            <a:chOff x="6012160" y="2349078"/>
            <a:chExt cx="1872208" cy="1511967"/>
          </a:xfrm>
        </p:grpSpPr>
        <p:sp>
          <p:nvSpPr>
            <p:cNvPr id="5" name="Content Placeholder 1"/>
            <p:cNvSpPr txBox="1">
              <a:spLocks/>
            </p:cNvSpPr>
            <p:nvPr/>
          </p:nvSpPr>
          <p:spPr bwMode="auto">
            <a:xfrm>
              <a:off x="6012160" y="2349078"/>
              <a:ext cx="1872208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Instant </a:t>
              </a:r>
              <a:br>
                <a:rPr lang="en-GB" sz="3000" dirty="0">
                  <a:latin typeface="+mn-lt"/>
                </a:rPr>
              </a:br>
              <a:r>
                <a:rPr lang="en-GB" sz="3000" dirty="0">
                  <a:latin typeface="+mn-lt"/>
                </a:rPr>
                <a:t>messaging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endParaRPr lang="en-GB" sz="3000" dirty="0">
                <a:latin typeface="+mn-lt"/>
              </a:endParaRPr>
            </a:p>
          </p:txBody>
        </p:sp>
        <p:pic>
          <p:nvPicPr>
            <p:cNvPr id="45077" name="Picture 16" descr="g4035-4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47216" y="3140968"/>
              <a:ext cx="802097" cy="720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395536" y="4119600"/>
            <a:ext cx="1187450" cy="1152128"/>
            <a:chOff x="611560" y="2777572"/>
            <a:chExt cx="1187624" cy="1152789"/>
          </a:xfrm>
        </p:grpSpPr>
        <p:sp>
          <p:nvSpPr>
            <p:cNvPr id="6" name="Content Placeholder 1"/>
            <p:cNvSpPr txBox="1">
              <a:spLocks/>
            </p:cNvSpPr>
            <p:nvPr/>
          </p:nvSpPr>
          <p:spPr bwMode="auto">
            <a:xfrm>
              <a:off x="611560" y="3429529"/>
              <a:ext cx="1187624" cy="50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Maps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endParaRPr lang="en-GB" sz="3000" dirty="0">
                <a:latin typeface="+mn-lt"/>
              </a:endParaRPr>
            </a:p>
          </p:txBody>
        </p:sp>
        <p:pic>
          <p:nvPicPr>
            <p:cNvPr id="45075" name="Picture 19" descr="localisation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7339" y="2777572"/>
              <a:ext cx="576066" cy="57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051406" y="4825677"/>
            <a:ext cx="2088232" cy="1138238"/>
            <a:chOff x="2051720" y="5042110"/>
            <a:chExt cx="2088232" cy="1138238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2051720" y="5631073"/>
              <a:ext cx="2088232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Internet </a:t>
              </a:r>
              <a:br>
                <a:rPr lang="en-GB" sz="3000" dirty="0">
                  <a:latin typeface="+mn-lt"/>
                </a:rPr>
              </a:br>
              <a:r>
                <a:rPr lang="en-GB" sz="3000" dirty="0">
                  <a:latin typeface="+mn-lt"/>
                </a:rPr>
                <a:t>connectivity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endParaRPr lang="en-GB" sz="3000" dirty="0">
                <a:latin typeface="+mn-lt"/>
              </a:endParaRPr>
            </a:p>
          </p:txBody>
        </p:sp>
        <p:pic>
          <p:nvPicPr>
            <p:cNvPr id="45073" name="Picture 21" descr="IconsData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0758" y="5042110"/>
              <a:ext cx="594401" cy="620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31"/>
          <p:cNvGrpSpPr/>
          <p:nvPr/>
        </p:nvGrpSpPr>
        <p:grpSpPr>
          <a:xfrm>
            <a:off x="1187624" y="2092104"/>
            <a:ext cx="1656184" cy="1840952"/>
            <a:chOff x="1187624" y="1772816"/>
            <a:chExt cx="1656184" cy="1512168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1187624" y="1772816"/>
              <a:ext cx="1656184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r>
                <a:rPr lang="en-GB" sz="3000" dirty="0">
                  <a:latin typeface="+mn-lt"/>
                </a:rPr>
                <a:t>Situation </a:t>
              </a:r>
              <a:br>
                <a:rPr lang="en-GB" sz="3000" dirty="0">
                  <a:latin typeface="+mn-lt"/>
                </a:rPr>
              </a:br>
              <a:r>
                <a:rPr lang="en-GB" sz="3000" dirty="0">
                  <a:latin typeface="+mn-lt"/>
                </a:rPr>
                <a:t>analysis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None/>
                <a:defRPr/>
              </a:pPr>
              <a:endParaRPr lang="en-GB" sz="3000" dirty="0">
                <a:latin typeface="+mn-lt"/>
              </a:endParaRPr>
            </a:p>
          </p:txBody>
        </p:sp>
        <p:pic>
          <p:nvPicPr>
            <p:cNvPr id="45069" name="Picture 25" descr="path4161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59386" y="2564760"/>
              <a:ext cx="712660" cy="720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4608058" y="4825677"/>
            <a:ext cx="1655763" cy="1411635"/>
            <a:chOff x="5088466" y="4825677"/>
            <a:chExt cx="1655763" cy="1411635"/>
          </a:xfrm>
        </p:grpSpPr>
        <p:pic>
          <p:nvPicPr>
            <p:cNvPr id="45063" name="Picture 18" descr="Mmobile_30x30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4109" y="4825677"/>
              <a:ext cx="433387" cy="85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Content Placeholder 1"/>
            <p:cNvSpPr txBox="1">
              <a:spLocks/>
            </p:cNvSpPr>
            <p:nvPr/>
          </p:nvSpPr>
          <p:spPr bwMode="auto">
            <a:xfrm>
              <a:off x="5088466" y="5761781"/>
              <a:ext cx="1655763" cy="47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GB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Voice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4207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39E92-FA52-4BC4-A2DC-B45098ED14E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6908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DeploymentS</a:t>
            </a:r>
            <a:r>
              <a:rPr lang="en-GB" sz="2800" dirty="0" smtClean="0"/>
              <a:t> in SOUTH SUDAN (2012-2013)</a:t>
            </a:r>
            <a:endParaRPr lang="en-GB" sz="2800" dirty="0"/>
          </a:p>
        </p:txBody>
      </p:sp>
      <p:pic>
        <p:nvPicPr>
          <p:cNvPr id="5" name="Picture 3" descr="C:\Documents and Settings\bhourte\My Documents\Dropbox\RoSS - Share\Various (Haidar Baqir)\IMG_0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3181444" cy="2376264"/>
          </a:xfrm>
          <a:prstGeom prst="rect">
            <a:avLst/>
          </a:prstGeom>
          <a:noFill/>
        </p:spPr>
      </p:pic>
      <p:pic>
        <p:nvPicPr>
          <p:cNvPr id="3074" name="Picture 2" descr="C:\Documents and Settings\bhourte\My Documents\Dropbox\RoSS - Share\Various (Haidar Baqir)\IMG_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771055" cy="3563566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6203641" y="2708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/>
              <a:t> </a:t>
            </a:r>
            <a:r>
              <a:rPr lang="fr-LU" b="1" dirty="0" smtClean="0"/>
              <a:t>WFP compound</a:t>
            </a:r>
            <a:endParaRPr lang="fr-LU" b="1" dirty="0"/>
          </a:p>
        </p:txBody>
      </p:sp>
    </p:spTree>
    <p:extLst>
      <p:ext uri="{BB962C8B-B14F-4D97-AF65-F5344CB8AC3E}">
        <p14:creationId xmlns:p14="http://schemas.microsoft.com/office/powerpoint/2010/main" xmlns="" val="32151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400B6-D459-4185-B128-11DCF74E3A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796908"/>
          </a:xfrm>
        </p:spPr>
        <p:txBody>
          <a:bodyPr>
            <a:noAutofit/>
          </a:bodyPr>
          <a:lstStyle/>
          <a:p>
            <a:r>
              <a:rPr lang="fr-LU" sz="2800" dirty="0" smtClean="0"/>
              <a:t>DEPLOYMENT IN MOPTI, MALI (2012-2013)</a:t>
            </a:r>
            <a:endParaRPr lang="fr-LU" sz="2800" dirty="0"/>
          </a:p>
        </p:txBody>
      </p:sp>
      <p:pic>
        <p:nvPicPr>
          <p:cNvPr id="6" name="Picture 6" descr="Sylvain Tiako installing Ericsson Response WIDER for wireless internect connectivity in Mopti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6835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8" descr="_DSC013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6056" y="1844823"/>
            <a:ext cx="3456385" cy="4478589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547664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 smtClean="0"/>
              <a:t>WFP compound</a:t>
            </a:r>
            <a:endParaRPr lang="fr-LU" b="1" dirty="0"/>
          </a:p>
        </p:txBody>
      </p:sp>
    </p:spTree>
    <p:extLst>
      <p:ext uri="{BB962C8B-B14F-4D97-AF65-F5344CB8AC3E}">
        <p14:creationId xmlns:p14="http://schemas.microsoft.com/office/powerpoint/2010/main" xmlns="" val="336562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8219256" cy="464347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 flipH="1">
            <a:off x="8686799" y="1714488"/>
            <a:ext cx="205681" cy="4643470"/>
          </a:xfrm>
        </p:spPr>
        <p:txBody>
          <a:bodyPr/>
          <a:lstStyle/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400B6-D459-4185-B128-11DCF74E3A6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Trainings &amp; simulations</a:t>
            </a:r>
            <a:endParaRPr lang="fr-LU" dirty="0"/>
          </a:p>
        </p:txBody>
      </p:sp>
      <p:pic>
        <p:nvPicPr>
          <p:cNvPr id="1026" name="Picture 2" descr="G:\APPS\COOP\AppsHumanitaire\OPERATIONS\emergency.lu\Photos\2012-09 Exercise THW Wesel\20120904_175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94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sz="4400" dirty="0" smtClean="0"/>
          </a:p>
          <a:p>
            <a:r>
              <a:rPr lang="fr-LU" sz="4400" dirty="0" err="1" smtClean="0"/>
              <a:t>Syria</a:t>
            </a:r>
            <a:r>
              <a:rPr lang="fr-LU" sz="4400" dirty="0" smtClean="0"/>
              <a:t> (ETC/WFP</a:t>
            </a:r>
            <a:r>
              <a:rPr lang="fr-LU" sz="4400" dirty="0" smtClean="0"/>
              <a:t>) ?</a:t>
            </a:r>
            <a:endParaRPr lang="fr-LU" sz="4400" dirty="0" smtClean="0"/>
          </a:p>
          <a:p>
            <a:r>
              <a:rPr lang="fr-LU" sz="4400" dirty="0" smtClean="0"/>
              <a:t>Myanmar (</a:t>
            </a:r>
            <a:r>
              <a:rPr lang="fr-LU" sz="4400" smtClean="0"/>
              <a:t>UNHCR</a:t>
            </a:r>
            <a:r>
              <a:rPr lang="fr-LU" sz="4400" smtClean="0"/>
              <a:t>) ?</a:t>
            </a:r>
            <a:endParaRPr lang="fr-LU" sz="4400" dirty="0" smtClean="0"/>
          </a:p>
          <a:p>
            <a:r>
              <a:rPr lang="fr-LU" sz="4400" dirty="0"/>
              <a:t>?</a:t>
            </a:r>
            <a:endParaRPr lang="fr-LU" sz="4400" dirty="0" smtClean="0"/>
          </a:p>
          <a:p>
            <a:endParaRPr lang="fr-LU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A39E92-FA52-4BC4-A2DC-B45098ED14E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err="1" smtClean="0"/>
              <a:t>Potential</a:t>
            </a:r>
            <a:r>
              <a:rPr lang="fr-LU" dirty="0" smtClean="0"/>
              <a:t> </a:t>
            </a:r>
            <a:r>
              <a:rPr lang="fr-LU" dirty="0" err="1" smtClean="0"/>
              <a:t>next</a:t>
            </a:r>
            <a:r>
              <a:rPr lang="fr-LU" dirty="0" smtClean="0"/>
              <a:t> </a:t>
            </a:r>
            <a:r>
              <a:rPr lang="fr-LU" dirty="0" err="1" smtClean="0"/>
              <a:t>deploymentS</a:t>
            </a:r>
            <a:r>
              <a:rPr lang="fr-LU" dirty="0" smtClean="0"/>
              <a:t>: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xmlns="" val="124940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51451-0F75-4675-A655-92EBA7B6773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000500"/>
            <a:ext cx="42322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5105400" y="4000500"/>
            <a:ext cx="3895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dirty="0">
                <a:latin typeface="Calibri" pitchFamily="34" charset="0"/>
              </a:rPr>
              <a:t>6, rue de la Congrégation</a:t>
            </a:r>
            <a:br>
              <a:rPr lang="fr-FR" sz="2400" dirty="0">
                <a:latin typeface="Calibri" pitchFamily="34" charset="0"/>
              </a:rPr>
            </a:br>
            <a:r>
              <a:rPr lang="fr-FR" sz="2400" dirty="0">
                <a:latin typeface="Calibri" pitchFamily="34" charset="0"/>
              </a:rPr>
              <a:t>L-1352 Luxembourg</a:t>
            </a:r>
            <a:br>
              <a:rPr lang="fr-FR" sz="2400" dirty="0">
                <a:latin typeface="Calibri" pitchFamily="34" charset="0"/>
              </a:rPr>
            </a:br>
            <a:r>
              <a:rPr lang="fr-FR" sz="2400" dirty="0">
                <a:latin typeface="Calibri" pitchFamily="34" charset="0"/>
              </a:rPr>
              <a:t>Tel. : +352 247-82351 </a:t>
            </a:r>
            <a:br>
              <a:rPr lang="fr-FR" sz="2400" dirty="0">
                <a:latin typeface="Calibri" pitchFamily="34" charset="0"/>
              </a:rPr>
            </a:br>
            <a:r>
              <a:rPr lang="fr-FR" sz="2400" dirty="0">
                <a:latin typeface="Calibri" pitchFamily="34" charset="0"/>
              </a:rPr>
              <a:t>Fax : +352 46 38 </a:t>
            </a:r>
            <a:r>
              <a:rPr lang="fr-FR" sz="2400" dirty="0" smtClean="0">
                <a:latin typeface="Calibri" pitchFamily="34" charset="0"/>
              </a:rPr>
              <a:t>42</a:t>
            </a:r>
          </a:p>
          <a:p>
            <a:pPr>
              <a:spcAft>
                <a:spcPts val="1000"/>
              </a:spcAft>
            </a:pPr>
            <a:endParaRPr lang="en-US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8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4313"/>
            <a:ext cx="9144000" cy="504031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179" y="1268760"/>
            <a:ext cx="6984206" cy="46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14401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492875"/>
            <a:ext cx="21336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49E96-4D87-462A-AFC8-FA7663D297C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9509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1484313"/>
            <a:ext cx="9144000" cy="504031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49E96-4D87-462A-AFC8-FA7663D297C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 smtClean="0"/>
          </a:p>
        </p:txBody>
      </p:sp>
      <p:pic>
        <p:nvPicPr>
          <p:cNvPr id="30724" name="Picture 23" descr="Typical working da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1"/>
            <a:ext cx="7272808" cy="51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21602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36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69" name="Straight Arrow Connector 6"/>
          <p:cNvCxnSpPr>
            <a:cxnSpLocks noChangeShapeType="1"/>
          </p:cNvCxnSpPr>
          <p:nvPr/>
        </p:nvCxnSpPr>
        <p:spPr bwMode="auto">
          <a:xfrm flipV="1">
            <a:off x="65088" y="3248025"/>
            <a:ext cx="9059862" cy="11113"/>
          </a:xfrm>
          <a:prstGeom prst="straightConnector1">
            <a:avLst/>
          </a:prstGeom>
          <a:noFill/>
          <a:ln w="28575" algn="ctr">
            <a:solidFill>
              <a:srgbClr val="969696"/>
            </a:solidFill>
            <a:round/>
            <a:headEnd/>
            <a:tailEnd type="triangle" w="lg" len="lg"/>
          </a:ln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58204" cy="7200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PREPAREDNESS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AAC7A-1279-4A23-B204-698A3537FDD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  <p:cxnSp>
        <p:nvCxnSpPr>
          <p:cNvPr id="32773" name="Straight Connector 10"/>
          <p:cNvCxnSpPr>
            <a:cxnSpLocks noChangeShapeType="1"/>
          </p:cNvCxnSpPr>
          <p:nvPr/>
        </p:nvCxnSpPr>
        <p:spPr bwMode="auto">
          <a:xfrm rot="16200000" flipV="1">
            <a:off x="390525" y="3248026"/>
            <a:ext cx="269875" cy="0"/>
          </a:xfrm>
          <a:prstGeom prst="line">
            <a:avLst/>
          </a:prstGeom>
          <a:noFill/>
          <a:ln w="28575" algn="ctr">
            <a:solidFill>
              <a:srgbClr val="969696"/>
            </a:solidFill>
            <a:round/>
            <a:headEnd/>
            <a:tailEnd/>
          </a:ln>
        </p:spPr>
      </p:cxnSp>
      <p:sp>
        <p:nvSpPr>
          <p:cNvPr id="32774" name="TextBox 14"/>
          <p:cNvSpPr txBox="1">
            <a:spLocks noChangeArrowheads="1"/>
          </p:cNvSpPr>
          <p:nvPr/>
        </p:nvSpPr>
        <p:spPr bwMode="auto">
          <a:xfrm>
            <a:off x="266700" y="3413125"/>
            <a:ext cx="45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T0</a:t>
            </a:r>
          </a:p>
        </p:txBody>
      </p:sp>
      <p:sp>
        <p:nvSpPr>
          <p:cNvPr id="32775" name="TextBox 15"/>
          <p:cNvSpPr txBox="1">
            <a:spLocks noChangeArrowheads="1"/>
          </p:cNvSpPr>
          <p:nvPr/>
        </p:nvSpPr>
        <p:spPr bwMode="auto">
          <a:xfrm>
            <a:off x="728663" y="3414713"/>
            <a:ext cx="1347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CC0000"/>
                </a:solidFill>
                <a:latin typeface="Calibri" pitchFamily="34" charset="0"/>
              </a:rPr>
              <a:t>T0 + 2 hours</a:t>
            </a:r>
          </a:p>
        </p:txBody>
      </p:sp>
      <p:cxnSp>
        <p:nvCxnSpPr>
          <p:cNvPr id="32776" name="Straight Connector 16"/>
          <p:cNvCxnSpPr>
            <a:cxnSpLocks noChangeShapeType="1"/>
          </p:cNvCxnSpPr>
          <p:nvPr/>
        </p:nvCxnSpPr>
        <p:spPr bwMode="auto">
          <a:xfrm rot="16200000" flipV="1">
            <a:off x="1303337" y="3276601"/>
            <a:ext cx="269875" cy="0"/>
          </a:xfrm>
          <a:prstGeom prst="line">
            <a:avLst/>
          </a:prstGeom>
          <a:noFill/>
          <a:ln w="28575" algn="ctr">
            <a:solidFill>
              <a:srgbClr val="969696"/>
            </a:solidFill>
            <a:round/>
            <a:headEnd/>
            <a:tailEnd/>
          </a:ln>
        </p:spPr>
      </p:cxnSp>
      <p:sp>
        <p:nvSpPr>
          <p:cNvPr id="32777" name="TextBox 17"/>
          <p:cNvSpPr txBox="1">
            <a:spLocks noChangeArrowheads="1"/>
          </p:cNvSpPr>
          <p:nvPr/>
        </p:nvSpPr>
        <p:spPr bwMode="auto">
          <a:xfrm>
            <a:off x="525463" y="3849688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Deployment team </a:t>
            </a:r>
          </a:p>
          <a:p>
            <a:pPr algn="ctr"/>
            <a:r>
              <a:rPr lang="en-GB" dirty="0" smtClean="0">
                <a:latin typeface="Calibri" pitchFamily="34" charset="0"/>
              </a:rPr>
              <a:t>In the air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32778" name="Straight Connector 18"/>
          <p:cNvCxnSpPr>
            <a:cxnSpLocks noChangeShapeType="1"/>
          </p:cNvCxnSpPr>
          <p:nvPr/>
        </p:nvCxnSpPr>
        <p:spPr bwMode="auto">
          <a:xfrm rot="16200000" flipV="1">
            <a:off x="3409950" y="3259138"/>
            <a:ext cx="269875" cy="0"/>
          </a:xfrm>
          <a:prstGeom prst="line">
            <a:avLst/>
          </a:prstGeom>
          <a:noFill/>
          <a:ln w="28575" algn="ctr">
            <a:solidFill>
              <a:srgbClr val="969696"/>
            </a:solidFill>
            <a:round/>
            <a:headEnd/>
            <a:tailEnd/>
          </a:ln>
        </p:spPr>
      </p:cxnSp>
      <p:sp>
        <p:nvSpPr>
          <p:cNvPr id="32779" name="TextBox 19"/>
          <p:cNvSpPr txBox="1">
            <a:spLocks noChangeArrowheads="1"/>
          </p:cNvSpPr>
          <p:nvPr/>
        </p:nvSpPr>
        <p:spPr bwMode="auto">
          <a:xfrm>
            <a:off x="2670175" y="3414713"/>
            <a:ext cx="176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CC0000"/>
                </a:solidFill>
                <a:latin typeface="Calibri" pitchFamily="34" charset="0"/>
              </a:rPr>
              <a:t>T0 + 12-20 hours</a:t>
            </a:r>
          </a:p>
        </p:txBody>
      </p:sp>
      <p:sp>
        <p:nvSpPr>
          <p:cNvPr id="34830" name="TextBox 20"/>
          <p:cNvSpPr txBox="1">
            <a:spLocks noChangeArrowheads="1"/>
          </p:cNvSpPr>
          <p:nvPr/>
        </p:nvSpPr>
        <p:spPr bwMode="auto">
          <a:xfrm>
            <a:off x="2400300" y="4295775"/>
            <a:ext cx="231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CC0000"/>
                </a:solidFill>
                <a:latin typeface="+mj-lt"/>
              </a:rPr>
              <a:t>emergency.lu</a:t>
            </a:r>
          </a:p>
          <a:p>
            <a:pPr algn="ctr">
              <a:defRPr/>
            </a:pPr>
            <a:r>
              <a:rPr lang="en-GB" dirty="0">
                <a:latin typeface="Calibri" pitchFamily="34" charset="0"/>
              </a:rPr>
              <a:t>installed &amp; operational</a:t>
            </a:r>
          </a:p>
        </p:txBody>
      </p:sp>
      <p:cxnSp>
        <p:nvCxnSpPr>
          <p:cNvPr id="32781" name="Straight Connector 21"/>
          <p:cNvCxnSpPr>
            <a:cxnSpLocks noChangeShapeType="1"/>
          </p:cNvCxnSpPr>
          <p:nvPr/>
        </p:nvCxnSpPr>
        <p:spPr bwMode="auto">
          <a:xfrm rot="16200000" flipV="1">
            <a:off x="6812757" y="3277394"/>
            <a:ext cx="271462" cy="0"/>
          </a:xfrm>
          <a:prstGeom prst="line">
            <a:avLst/>
          </a:prstGeom>
          <a:noFill/>
          <a:ln w="28575" algn="ctr">
            <a:solidFill>
              <a:srgbClr val="969696"/>
            </a:solidFill>
            <a:round/>
            <a:headEnd/>
            <a:tailEnd/>
          </a:ln>
        </p:spPr>
      </p:cxnSp>
      <p:sp>
        <p:nvSpPr>
          <p:cNvPr id="32782" name="TextBox 22"/>
          <p:cNvSpPr txBox="1">
            <a:spLocks noChangeArrowheads="1"/>
          </p:cNvSpPr>
          <p:nvPr/>
        </p:nvSpPr>
        <p:spPr bwMode="auto">
          <a:xfrm>
            <a:off x="6242050" y="3424238"/>
            <a:ext cx="146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T0 + 72 hours</a:t>
            </a:r>
          </a:p>
        </p:txBody>
      </p:sp>
      <p:sp>
        <p:nvSpPr>
          <p:cNvPr id="17" name="Curved Down Arrow 16"/>
          <p:cNvSpPr/>
          <p:nvPr/>
        </p:nvSpPr>
        <p:spPr bwMode="auto">
          <a:xfrm flipH="1" flipV="1">
            <a:off x="3544888" y="3754438"/>
            <a:ext cx="3432175" cy="717550"/>
          </a:xfrm>
          <a:prstGeom prst="curvedDownArrow">
            <a:avLst>
              <a:gd name="adj1" fmla="val 10952"/>
              <a:gd name="adj2" fmla="val 50000"/>
              <a:gd name="adj3" fmla="val 23889"/>
            </a:avLst>
          </a:prstGeom>
          <a:solidFill>
            <a:schemeClr val="tx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2788" name="Picture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2282825"/>
            <a:ext cx="179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3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PRINCIPLES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5FE1C-ED37-4205-A256-EAC115BD08A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36867" name="Rectangle 19"/>
          <p:cNvSpPr>
            <a:spLocks noChangeArrowheads="1"/>
          </p:cNvSpPr>
          <p:nvPr/>
        </p:nvSpPr>
        <p:spPr bwMode="auto">
          <a:xfrm>
            <a:off x="323850" y="2076231"/>
            <a:ext cx="849630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lvl="1" indent="-533400" eaLnBrk="0" hangingPunc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public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private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partnership</a:t>
            </a:r>
            <a:endParaRPr lang="en-GB" sz="2800" dirty="0">
              <a:latin typeface="Calibri" pitchFamily="34" charset="0"/>
              <a:sym typeface="Wingdings" pitchFamily="2" charset="2"/>
            </a:endParaRPr>
          </a:p>
          <a:p>
            <a:pPr marL="533400" lvl="1" indent="-533400" eaLnBrk="0" hangingPunct="0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close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cooperation with WFP, as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Emergency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Telecommunications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Cluster (ETC) lead agency</a:t>
            </a:r>
            <a:endParaRPr lang="en-GB" sz="2800" dirty="0">
              <a:latin typeface="Calibri" pitchFamily="34" charset="0"/>
              <a:sym typeface="Wingdings" pitchFamily="2" charset="2"/>
            </a:endParaRPr>
          </a:p>
          <a:p>
            <a:pPr marL="533400" lvl="1" indent="-533400" eaLnBrk="0" hangingPunc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open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to other partners </a:t>
            </a:r>
            <a:endParaRPr lang="en-GB" sz="2800" dirty="0" smtClean="0">
              <a:latin typeface="Calibri" pitchFamily="34" charset="0"/>
              <a:sym typeface="Wingdings" pitchFamily="2" charset="2"/>
            </a:endParaRPr>
          </a:p>
          <a:p>
            <a:pPr marL="533400" lvl="1" indent="-533400" eaLnBrk="0" hangingPunct="0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free </a:t>
            </a:r>
            <a:r>
              <a:rPr lang="en-GB" sz="2800" dirty="0">
                <a:latin typeface="Calibri" pitchFamily="34" charset="0"/>
                <a:sym typeface="Wingdings" pitchFamily="2" charset="2"/>
              </a:rPr>
              <a:t>global public </a:t>
            </a:r>
            <a:r>
              <a:rPr lang="en-GB" sz="2800" dirty="0" smtClean="0">
                <a:latin typeface="Calibri" pitchFamily="34" charset="0"/>
                <a:sym typeface="Wingdings" pitchFamily="2" charset="2"/>
              </a:rPr>
              <a:t>good</a:t>
            </a:r>
            <a:endParaRPr lang="en-GB" sz="2800" dirty="0">
              <a:latin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1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cap="none" dirty="0" smtClean="0"/>
              <a:t>PUBLIC-PRIVATE PARTNERSHIP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0D455-044B-4710-80A1-F3CA3B03AE3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8915" name="Picture 3" descr="Hiteclogo_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039" y="3146897"/>
            <a:ext cx="19288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010373"/>
            <a:ext cx="1549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C:\Documents and Settings\ischerer\Desktop\Logos-emergency\SES_Logo_claim_BL_M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20668"/>
            <a:ext cx="1836737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68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END-to-END</a:t>
            </a:r>
            <a:r>
              <a:rPr lang="en-GB" dirty="0" smtClean="0"/>
              <a:t> Approach</a:t>
            </a:r>
            <a:endParaRPr lang="en-GB" dirty="0"/>
          </a:p>
        </p:txBody>
      </p:sp>
      <p:sp>
        <p:nvSpPr>
          <p:cNvPr id="35841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05688-4C70-4D85-A649-7CEF1D0738C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813106612"/>
              </p:ext>
            </p:extLst>
          </p:nvPr>
        </p:nvGraphicFramePr>
        <p:xfrm>
          <a:off x="315034" y="2060848"/>
          <a:ext cx="8262411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1800" y="260350"/>
            <a:ext cx="7837488" cy="44926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2800" b="1" cap="all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3" name="Rectangle 4"/>
          <p:cNvSpPr txBox="1">
            <a:spLocks noChangeArrowheads="1"/>
          </p:cNvSpPr>
          <p:nvPr/>
        </p:nvSpPr>
        <p:spPr bwMode="auto">
          <a:xfrm>
            <a:off x="288925" y="6309320"/>
            <a:ext cx="8675688" cy="1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</a:pP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76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cap="none" smtClean="0"/>
              <a:t>TECHNICAL PARTNERS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A5357-580A-4F8D-B380-1E810DD05CC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49155" name="Picture 2" descr="C:\Documents and Settings\ischerer\Desktop\Logos-emergency\Skype_std_use_logo_pos_col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356297"/>
            <a:ext cx="2768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C:\DOCUME~1\ischerer\LOCALS~1\Temp\7zE11.tmp\ERI_UF_rgb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4763" y="3068960"/>
            <a:ext cx="171926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9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484313"/>
            <a:ext cx="9144000" cy="504031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cap="none" smtClean="0"/>
              <a:t>RAPID-DEPLOYMENT LOGISTICS </a:t>
            </a:r>
          </a:p>
        </p:txBody>
      </p:sp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08B01-2DF5-4BAE-88F0-B35CACC442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  <p:pic>
        <p:nvPicPr>
          <p:cNvPr id="47108" name="Picture 2" descr="C:\Documents and Settings\bhourte\Desktop\PHotos-20111025\DSC02529.JPG"/>
          <p:cNvPicPr>
            <a:picLocks noChangeAspect="1" noChangeArrowheads="1"/>
          </p:cNvPicPr>
          <p:nvPr/>
        </p:nvPicPr>
        <p:blipFill>
          <a:blip r:embed="rId3" cstate="print"/>
          <a:srcRect b="24594"/>
          <a:stretch>
            <a:fillRect/>
          </a:stretch>
        </p:blipFill>
        <p:spPr bwMode="auto">
          <a:xfrm>
            <a:off x="0" y="1622425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628775"/>
            <a:ext cx="9144000" cy="4924425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" name="Picture 12" descr="f2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888" y="1844675"/>
            <a:ext cx="53562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2-r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825" y="4221163"/>
            <a:ext cx="12763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66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E">
      <a:dk1>
        <a:srgbClr val="333333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3333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138</Words>
  <Application>Microsoft Office PowerPoint</Application>
  <PresentationFormat>On-screen Show (4:3)</PresentationFormat>
  <Paragraphs>61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2_Default Design</vt:lpstr>
      <vt:lpstr> A CONNECTIVITY SOLUTION FOR RELIEF WORKERS ON THE FRONTLINE</vt:lpstr>
      <vt:lpstr>Slide 2</vt:lpstr>
      <vt:lpstr>Slide 3</vt:lpstr>
      <vt:lpstr>PREPAREDNESS</vt:lpstr>
      <vt:lpstr>PRINCIPLES</vt:lpstr>
      <vt:lpstr>PUBLIC-PRIVATE PARTNERSHIP</vt:lpstr>
      <vt:lpstr>END-to-END Approach</vt:lpstr>
      <vt:lpstr>TECHNICAL PARTNERS</vt:lpstr>
      <vt:lpstr>RAPID-DEPLOYMENT LOGISTICS </vt:lpstr>
      <vt:lpstr>Slide 10</vt:lpstr>
      <vt:lpstr>DeployMENT KITS</vt:lpstr>
      <vt:lpstr>SERVICES</vt:lpstr>
      <vt:lpstr>DeploymentS in SOUTH SUDAN (2012-2013)</vt:lpstr>
      <vt:lpstr>DEPLOYMENT IN MOPTI, MALI (2012-2013)</vt:lpstr>
      <vt:lpstr>Trainings &amp; simulations</vt:lpstr>
      <vt:lpstr>Potential next deploymentS:</vt:lpstr>
      <vt:lpstr>Slide 17</vt:lpstr>
    </vt:vector>
  </TitlesOfParts>
  <Company>Hitec Luxembourg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 Scherer</dc:creator>
  <cp:lastModifiedBy>Kwame Appeagyei</cp:lastModifiedBy>
  <cp:revision>210</cp:revision>
  <cp:lastPrinted>2011-07-18T17:29:57Z</cp:lastPrinted>
  <dcterms:created xsi:type="dcterms:W3CDTF">2011-04-21T06:52:38Z</dcterms:created>
  <dcterms:modified xsi:type="dcterms:W3CDTF">2013-05-22T09:47:42Z</dcterms:modified>
</cp:coreProperties>
</file>