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F22CF-631F-4271-8EA0-B13F204C1B4E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A211E-DB6D-4D8E-B16E-C9122D4F1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4AADC-ABB0-4B3E-991D-2E54B3D0DCCE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4BB27-7500-4354-B775-73C5EDA1E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BB393-58F6-4707-B79F-4BDAC939C079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3E37D-E049-40C2-844B-ACAC042FD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50DB3-AED0-4E9B-908F-9526A6BF60A4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41609-EBFC-4F87-977E-11884B12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96354-6DC8-4835-AFF0-B470C4966F9A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285C9-C9C2-487C-B641-E69FFBE03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59BCA-A3F7-4893-99F2-EB3596EA5E23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DE1F-75AF-4F7D-B220-C8231982B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19084-48A9-4F3D-8F9D-B5E73EE4C3FE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90C53-E7F3-423F-8126-52D327D11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751-C9CC-41E7-8BFD-C1C97EAF02B6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3BCEA-8FE5-45EB-BC58-48DAF3266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A2F24-870F-4898-A61B-9009CE0AA4A7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51267-AE7D-4931-8FD2-5096FEFEE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AB98A-4F9E-44A1-BF20-059092DED318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0E869-85D9-49E9-B70E-4FC98241E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895E-299D-4A44-9FA4-0EAAF56CAE8A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4361D-2F1A-457E-A1CA-56E0C89CB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E82137-05F3-44DA-9F16-8A080872B423}" type="datetimeFigureOut">
              <a:rPr lang="en-US"/>
              <a:pPr>
                <a:defRPr/>
              </a:pPr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1FECBC-3D61-446F-B12C-5FD8C41ED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ounded Rectangle 2"/>
          <p:cNvSpPr>
            <a:spLocks noChangeArrowheads="1"/>
          </p:cNvSpPr>
          <p:nvPr/>
        </p:nvSpPr>
        <p:spPr bwMode="auto">
          <a:xfrm>
            <a:off x="1828800" y="1066800"/>
            <a:ext cx="5410200" cy="4953000"/>
          </a:xfrm>
          <a:prstGeom prst="roundRect">
            <a:avLst>
              <a:gd name="adj" fmla="val 16667"/>
            </a:avLst>
          </a:prstGeom>
          <a:solidFill>
            <a:srgbClr val="D8D8D8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4" name="Text Box 18"/>
          <p:cNvSpPr txBox="1">
            <a:spLocks noChangeArrowheads="1"/>
          </p:cNvSpPr>
          <p:nvPr/>
        </p:nvSpPr>
        <p:spPr bwMode="auto">
          <a:xfrm>
            <a:off x="2514600" y="1143000"/>
            <a:ext cx="3771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>
                <a:latin typeface="Univers LT Std 65 Bold"/>
              </a:rPr>
              <a:t>Governance for Disaster Risk Reduction</a:t>
            </a:r>
            <a:endParaRPr lang="en-US" b="1"/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3394075" y="1597025"/>
            <a:ext cx="2286000" cy="3467100"/>
          </a:xfrm>
          <a:prstGeom prst="roundRect">
            <a:avLst>
              <a:gd name="adj" fmla="val 16667"/>
            </a:avLst>
          </a:prstGeom>
          <a:solidFill>
            <a:srgbClr val="D8D8D8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Rounded Rectangle 14"/>
          <p:cNvSpPr>
            <a:spLocks noChangeArrowheads="1"/>
          </p:cNvSpPr>
          <p:nvPr/>
        </p:nvSpPr>
        <p:spPr bwMode="auto">
          <a:xfrm>
            <a:off x="1938338" y="2351088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Institutional Framework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17" name="Rounded Rectangle 15"/>
          <p:cNvSpPr>
            <a:spLocks noChangeArrowheads="1"/>
          </p:cNvSpPr>
          <p:nvPr/>
        </p:nvSpPr>
        <p:spPr bwMode="auto">
          <a:xfrm>
            <a:off x="1938338" y="3608388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Regulatory Framework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18" name="Right Arrow 20"/>
          <p:cNvSpPr>
            <a:spLocks noChangeArrowheads="1"/>
          </p:cNvSpPr>
          <p:nvPr/>
        </p:nvSpPr>
        <p:spPr bwMode="auto">
          <a:xfrm>
            <a:off x="3009900" y="2589213"/>
            <a:ext cx="342900" cy="228600"/>
          </a:xfrm>
          <a:prstGeom prst="rightArrow">
            <a:avLst>
              <a:gd name="adj1" fmla="val 50000"/>
              <a:gd name="adj2" fmla="val 50014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9" name="Right Arrow 21"/>
          <p:cNvSpPr>
            <a:spLocks noChangeArrowheads="1"/>
          </p:cNvSpPr>
          <p:nvPr/>
        </p:nvSpPr>
        <p:spPr bwMode="auto">
          <a:xfrm>
            <a:off x="3009900" y="3843338"/>
            <a:ext cx="342900" cy="228600"/>
          </a:xfrm>
          <a:prstGeom prst="rightArrow">
            <a:avLst>
              <a:gd name="adj1" fmla="val 50000"/>
              <a:gd name="adj2" fmla="val 50014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Right Arrow 22"/>
          <p:cNvSpPr>
            <a:spLocks noChangeArrowheads="1"/>
          </p:cNvSpPr>
          <p:nvPr/>
        </p:nvSpPr>
        <p:spPr bwMode="auto">
          <a:xfrm rot="10800000">
            <a:off x="5715000" y="26098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21" name="Rounded Rectangle 12"/>
          <p:cNvSpPr>
            <a:spLocks noChangeArrowheads="1"/>
          </p:cNvSpPr>
          <p:nvPr/>
        </p:nvSpPr>
        <p:spPr bwMode="auto">
          <a:xfrm>
            <a:off x="5873750" y="2362200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Legislation and Parliamentarians Oversight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22" name="Right Arrow 23"/>
          <p:cNvSpPr>
            <a:spLocks noChangeArrowheads="1"/>
          </p:cNvSpPr>
          <p:nvPr/>
        </p:nvSpPr>
        <p:spPr bwMode="auto">
          <a:xfrm rot="10800000">
            <a:off x="5715000" y="384810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23" name="Rounded Rectangle 13"/>
          <p:cNvSpPr>
            <a:spLocks noChangeArrowheads="1"/>
          </p:cNvSpPr>
          <p:nvPr/>
        </p:nvSpPr>
        <p:spPr bwMode="auto">
          <a:xfrm>
            <a:off x="5873750" y="3619500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Decentralization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24" name="Text Box 33"/>
          <p:cNvSpPr txBox="1">
            <a:spLocks noChangeArrowheads="1"/>
          </p:cNvSpPr>
          <p:nvPr/>
        </p:nvSpPr>
        <p:spPr bwMode="auto">
          <a:xfrm>
            <a:off x="3505200" y="1676400"/>
            <a:ext cx="19431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100" b="1">
                <a:latin typeface="Univers LT Std 55"/>
              </a:rPr>
              <a:t>Sustainable Development</a:t>
            </a:r>
            <a:endParaRPr lang="en-US" b="1"/>
          </a:p>
        </p:txBody>
      </p:sp>
      <p:sp>
        <p:nvSpPr>
          <p:cNvPr id="13325" name="Oval 5"/>
          <p:cNvSpPr>
            <a:spLocks noChangeArrowheads="1"/>
          </p:cNvSpPr>
          <p:nvPr/>
        </p:nvSpPr>
        <p:spPr bwMode="auto">
          <a:xfrm>
            <a:off x="4000500" y="2362200"/>
            <a:ext cx="1028700" cy="1028700"/>
          </a:xfrm>
          <a:prstGeom prst="ellipse">
            <a:avLst/>
          </a:prstGeom>
          <a:solidFill>
            <a:srgbClr val="336600">
              <a:alpha val="65097"/>
            </a:srgbClr>
          </a:solidFill>
          <a:ln w="9525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Economic</a:t>
            </a:r>
            <a:endParaRPr lang="en-US"/>
          </a:p>
        </p:txBody>
      </p:sp>
      <p:sp>
        <p:nvSpPr>
          <p:cNvPr id="13326" name="Oval 6"/>
          <p:cNvSpPr>
            <a:spLocks noChangeArrowheads="1"/>
          </p:cNvSpPr>
          <p:nvPr/>
        </p:nvSpPr>
        <p:spPr bwMode="auto">
          <a:xfrm>
            <a:off x="3429000" y="3124200"/>
            <a:ext cx="1104900" cy="990600"/>
          </a:xfrm>
          <a:prstGeom prst="ellipse">
            <a:avLst/>
          </a:prstGeom>
          <a:solidFill>
            <a:srgbClr val="FFCC00">
              <a:alpha val="70195"/>
            </a:srgbClr>
          </a:solidFill>
          <a:ln w="9525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Social</a:t>
            </a:r>
            <a:endParaRPr lang="en-US"/>
          </a:p>
        </p:txBody>
      </p:sp>
      <p:sp>
        <p:nvSpPr>
          <p:cNvPr id="13327" name="Oval 7"/>
          <p:cNvSpPr>
            <a:spLocks noChangeArrowheads="1"/>
          </p:cNvSpPr>
          <p:nvPr/>
        </p:nvSpPr>
        <p:spPr bwMode="auto">
          <a:xfrm>
            <a:off x="4495800" y="3048000"/>
            <a:ext cx="1181100" cy="990600"/>
          </a:xfrm>
          <a:prstGeom prst="ellipse">
            <a:avLst/>
          </a:prstGeom>
          <a:solidFill>
            <a:srgbClr val="FF3333">
              <a:alpha val="65097"/>
            </a:srgbClr>
          </a:solidFill>
          <a:ln w="9525">
            <a:noFill/>
            <a:round/>
            <a:headEnd/>
            <a:tailEnd/>
          </a:ln>
        </p:spPr>
        <p:txBody>
          <a:bodyPr lIns="2" tIns="0" rIns="0" b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Environmental</a:t>
            </a:r>
            <a:endParaRPr lang="en-US"/>
          </a:p>
        </p:txBody>
      </p:sp>
      <p:sp>
        <p:nvSpPr>
          <p:cNvPr id="13328" name="Text Box 9"/>
          <p:cNvSpPr txBox="1">
            <a:spLocks noChangeArrowheads="1"/>
          </p:cNvSpPr>
          <p:nvPr/>
        </p:nvSpPr>
        <p:spPr bwMode="auto">
          <a:xfrm>
            <a:off x="3657600" y="3200400"/>
            <a:ext cx="1828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>
                <a:solidFill>
                  <a:schemeClr val="bg1"/>
                </a:solidFill>
                <a:latin typeface="Univers LT Std 53 Extended"/>
              </a:rPr>
              <a:t>RESILIENCE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329" name="Rounded Rectangle 16"/>
          <p:cNvSpPr>
            <a:spLocks noChangeArrowheads="1"/>
          </p:cNvSpPr>
          <p:nvPr/>
        </p:nvSpPr>
        <p:spPr bwMode="auto">
          <a:xfrm>
            <a:off x="3143250" y="5140325"/>
            <a:ext cx="12573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Univers LT Std 55"/>
              </a:rPr>
              <a:t>Transparency</a:t>
            </a:r>
          </a:p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Univers LT Std 55"/>
              </a:rPr>
              <a:t>Accountability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3330" name="Rounded Rectangle 17"/>
          <p:cNvSpPr>
            <a:spLocks noChangeArrowheads="1"/>
          </p:cNvSpPr>
          <p:nvPr/>
        </p:nvSpPr>
        <p:spPr bwMode="auto">
          <a:xfrm>
            <a:off x="4629150" y="5140325"/>
            <a:ext cx="12573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Univers LT Std 55"/>
              </a:rPr>
              <a:t>Empowerment</a:t>
            </a:r>
          </a:p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Univers LT Std 55"/>
              </a:rPr>
              <a:t>Inclusion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3331" name="Right Arrow 24"/>
          <p:cNvSpPr>
            <a:spLocks noChangeArrowheads="1"/>
          </p:cNvSpPr>
          <p:nvPr/>
        </p:nvSpPr>
        <p:spPr bwMode="auto">
          <a:xfrm rot="-5400000">
            <a:off x="3601243" y="4952207"/>
            <a:ext cx="341313" cy="228600"/>
          </a:xfrm>
          <a:prstGeom prst="rightArrow">
            <a:avLst>
              <a:gd name="adj1" fmla="val 50000"/>
              <a:gd name="adj2" fmla="val 49803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32" name="Right Arrow 25"/>
          <p:cNvSpPr>
            <a:spLocks noChangeArrowheads="1"/>
          </p:cNvSpPr>
          <p:nvPr/>
        </p:nvSpPr>
        <p:spPr bwMode="auto">
          <a:xfrm rot="-5400000">
            <a:off x="5087143" y="4958557"/>
            <a:ext cx="341313" cy="228600"/>
          </a:xfrm>
          <a:prstGeom prst="rightArrow">
            <a:avLst>
              <a:gd name="adj1" fmla="val 50000"/>
              <a:gd name="adj2" fmla="val 49803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33" name="Text Box 27"/>
          <p:cNvSpPr txBox="1">
            <a:spLocks noChangeArrowheads="1"/>
          </p:cNvSpPr>
          <p:nvPr/>
        </p:nvSpPr>
        <p:spPr bwMode="auto">
          <a:xfrm>
            <a:off x="3581400" y="4648200"/>
            <a:ext cx="1943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100">
                <a:latin typeface="Univers LT Std 55"/>
              </a:rPr>
              <a:t>Disaster Risk Reduction</a:t>
            </a:r>
            <a:endParaRPr lang="en-US"/>
          </a:p>
        </p:txBody>
      </p:sp>
      <p:sp>
        <p:nvSpPr>
          <p:cNvPr id="13334" name="Right Arrow 26"/>
          <p:cNvSpPr>
            <a:spLocks noChangeArrowheads="1"/>
          </p:cNvSpPr>
          <p:nvPr/>
        </p:nvSpPr>
        <p:spPr bwMode="auto">
          <a:xfrm rot="-5400000">
            <a:off x="4362450" y="43243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365D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35" name="Right Arrow 32"/>
          <p:cNvSpPr>
            <a:spLocks noChangeArrowheads="1"/>
          </p:cNvSpPr>
          <p:nvPr/>
        </p:nvSpPr>
        <p:spPr bwMode="auto">
          <a:xfrm rot="-5400000">
            <a:off x="4362450" y="20383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365D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Arial</vt:lpstr>
      <vt:lpstr>Univers LT Std 65 Bold</vt:lpstr>
      <vt:lpstr>Univers LT Std 55</vt:lpstr>
      <vt:lpstr>Univers LT Std 57 Cn</vt:lpstr>
      <vt:lpstr>Univers LT Std 53 Extended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.</cp:lastModifiedBy>
  <cp:revision>5</cp:revision>
  <dcterms:created xsi:type="dcterms:W3CDTF">2013-05-21T09:48:00Z</dcterms:created>
  <dcterms:modified xsi:type="dcterms:W3CDTF">2013-05-21T16:03:21Z</dcterms:modified>
</cp:coreProperties>
</file>