
<file path=[Content_Types].xml><?xml version="1.0" encoding="utf-8"?>
<Types xmlns="http://schemas.openxmlformats.org/package/2006/content-types">
  <Default Extension="xml" ContentType="application/xml"/>
  <Default Extension="jpg" ContentType="image/jpeg"/>
  <Default Extension="mp3" ContentType="audio/unknown"/>
  <Default Extension="tiff" ContentType="image/tif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62" r:id="rId5"/>
    <p:sldId id="275" r:id="rId6"/>
    <p:sldId id="276" r:id="rId7"/>
    <p:sldId id="259" r:id="rId8"/>
    <p:sldId id="261" r:id="rId9"/>
    <p:sldId id="274" r:id="rId10"/>
    <p:sldId id="264" r:id="rId11"/>
    <p:sldId id="265" r:id="rId12"/>
    <p:sldId id="260" r:id="rId13"/>
    <p:sldId id="266" r:id="rId14"/>
    <p:sldId id="263" r:id="rId15"/>
    <p:sldId id="268" r:id="rId16"/>
    <p:sldId id="269" r:id="rId17"/>
    <p:sldId id="270" r:id="rId18"/>
    <p:sldId id="271" r:id="rId19"/>
    <p:sldId id="267" r:id="rId20"/>
    <p:sldId id="272" r:id="rId21"/>
    <p:sldId id="273" r:id="rId22"/>
    <p:sldId id="277"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F9C"/>
    <a:srgbClr val="BE0C25"/>
    <a:srgbClr val="2716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59" autoAdjust="0"/>
  </p:normalViewPr>
  <p:slideViewPr>
    <p:cSldViewPr snapToGrid="0" snapToObjects="1">
      <p:cViewPr varScale="1">
        <p:scale>
          <a:sx n="81" d="100"/>
          <a:sy n="81" d="100"/>
        </p:scale>
        <p:origin x="-232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12123-6BC5-EF46-BF5F-DF985E698B0C}" type="datetimeFigureOut">
              <a:rPr lang="en-US" smtClean="0"/>
              <a:t>5/22/13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1D486D-0546-5C49-889B-C9916BE53636}" type="slidenum">
              <a:rPr lang="en-US" smtClean="0"/>
              <a:t>‹#›</a:t>
            </a:fld>
            <a:endParaRPr lang="en-US"/>
          </a:p>
        </p:txBody>
      </p:sp>
    </p:spTree>
    <p:extLst>
      <p:ext uri="{BB962C8B-B14F-4D97-AF65-F5344CB8AC3E}">
        <p14:creationId xmlns:p14="http://schemas.microsoft.com/office/powerpoint/2010/main" val="36607938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NOT ONLY TO WAKE YOU UP</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ALSO A MESSAGE THAT APPLIES</a:t>
            </a:r>
            <a:r>
              <a:rPr lang="en-GB" sz="1200" kern="1200" baseline="0" dirty="0" smtClean="0">
                <a:solidFill>
                  <a:schemeClr val="tx1"/>
                </a:solidFill>
                <a:effectLst/>
                <a:latin typeface="+mn-lt"/>
                <a:ea typeface="+mn-ea"/>
                <a:cs typeface="+mn-cs"/>
              </a:rPr>
              <a:t> TO WHAT I WANT TO TALK TO YOU ABOUT IN THE NEXT 10 MINUTES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1D486D-0546-5C49-889B-C9916BE53636}" type="slidenum">
              <a:rPr lang="en-US" smtClean="0"/>
              <a:t>2</a:t>
            </a:fld>
            <a:endParaRPr lang="en-US"/>
          </a:p>
        </p:txBody>
      </p:sp>
    </p:spTree>
    <p:extLst>
      <p:ext uri="{BB962C8B-B14F-4D97-AF65-F5344CB8AC3E}">
        <p14:creationId xmlns:p14="http://schemas.microsoft.com/office/powerpoint/2010/main" val="199018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leveraging</a:t>
            </a:r>
            <a:r>
              <a:rPr lang="en-US" baseline="0" dirty="0" smtClean="0"/>
              <a:t> science for society… </a:t>
            </a:r>
            <a:r>
              <a:rPr lang="en-US" dirty="0" smtClean="0"/>
              <a:t>leading</a:t>
            </a:r>
            <a:r>
              <a:rPr lang="en-US" baseline="0" dirty="0" smtClean="0"/>
              <a:t> to products such as this</a:t>
            </a:r>
          </a:p>
          <a:p>
            <a:endParaRPr lang="en-US" baseline="0" dirty="0" smtClean="0"/>
          </a:p>
        </p:txBody>
      </p:sp>
      <p:sp>
        <p:nvSpPr>
          <p:cNvPr id="4" name="Slide Number Placeholder 3"/>
          <p:cNvSpPr>
            <a:spLocks noGrp="1"/>
          </p:cNvSpPr>
          <p:nvPr>
            <p:ph type="sldNum" sz="quarter" idx="10"/>
          </p:nvPr>
        </p:nvSpPr>
        <p:spPr/>
        <p:txBody>
          <a:bodyPr/>
          <a:lstStyle/>
          <a:p>
            <a:fld id="{A11D486D-0546-5C49-889B-C9916BE53636}" type="slidenum">
              <a:rPr lang="en-US" smtClean="0"/>
              <a:t>12</a:t>
            </a:fld>
            <a:endParaRPr lang="en-US"/>
          </a:p>
        </p:txBody>
      </p:sp>
    </p:spTree>
    <p:extLst>
      <p:ext uri="{BB962C8B-B14F-4D97-AF65-F5344CB8AC3E}">
        <p14:creationId xmlns:p14="http://schemas.microsoft.com/office/powerpoint/2010/main" val="358248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Leading</a:t>
            </a:r>
            <a:r>
              <a:rPr lang="en-US" baseline="0" dirty="0" smtClean="0"/>
              <a:t> to products such as a retrofit cost-benefit map</a:t>
            </a:r>
          </a:p>
          <a:p>
            <a:endParaRPr lang="en-US" dirty="0"/>
          </a:p>
        </p:txBody>
      </p:sp>
      <p:sp>
        <p:nvSpPr>
          <p:cNvPr id="4" name="Slide Number Placeholder 3"/>
          <p:cNvSpPr>
            <a:spLocks noGrp="1"/>
          </p:cNvSpPr>
          <p:nvPr>
            <p:ph type="sldNum" sz="quarter" idx="10"/>
          </p:nvPr>
        </p:nvSpPr>
        <p:spPr/>
        <p:txBody>
          <a:bodyPr/>
          <a:lstStyle/>
          <a:p>
            <a:fld id="{A11D486D-0546-5C49-889B-C9916BE53636}" type="slidenum">
              <a:rPr lang="en-US" smtClean="0"/>
              <a:t>13</a:t>
            </a:fld>
            <a:endParaRPr lang="en-US"/>
          </a:p>
        </p:txBody>
      </p:sp>
    </p:spTree>
    <p:extLst>
      <p:ext uri="{BB962C8B-B14F-4D97-AF65-F5344CB8AC3E}">
        <p14:creationId xmlns:p14="http://schemas.microsoft.com/office/powerpoint/2010/main" val="326683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D486D-0546-5C49-889B-C9916BE53636}" type="slidenum">
              <a:rPr lang="en-US" smtClean="0"/>
              <a:t>14</a:t>
            </a:fld>
            <a:endParaRPr lang="en-US"/>
          </a:p>
        </p:txBody>
      </p:sp>
    </p:spTree>
    <p:extLst>
      <p:ext uri="{BB962C8B-B14F-4D97-AF65-F5344CB8AC3E}">
        <p14:creationId xmlns:p14="http://schemas.microsoft.com/office/powerpoint/2010/main" val="98122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56D63A-C6D3-5948-8378-D6438D5E3260}" type="slidenum">
              <a:rPr lang="en-US" smtClean="0"/>
              <a:t>17</a:t>
            </a:fld>
            <a:endParaRPr lang="en-US"/>
          </a:p>
        </p:txBody>
      </p:sp>
    </p:spTree>
    <p:extLst>
      <p:ext uri="{BB962C8B-B14F-4D97-AF65-F5344CB8AC3E}">
        <p14:creationId xmlns:p14="http://schemas.microsoft.com/office/powerpoint/2010/main" val="3493883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D486D-0546-5C49-889B-C9916BE53636}" type="slidenum">
              <a:rPr lang="en-US" smtClean="0"/>
              <a:t>19</a:t>
            </a:fld>
            <a:endParaRPr lang="en-US"/>
          </a:p>
        </p:txBody>
      </p:sp>
    </p:spTree>
    <p:extLst>
      <p:ext uri="{BB962C8B-B14F-4D97-AF65-F5344CB8AC3E}">
        <p14:creationId xmlns:p14="http://schemas.microsoft.com/office/powerpoint/2010/main" val="981229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185F9C"/>
                </a:solidFill>
              </a:rPr>
              <a:t>tools and resources becoming more valuable over time for local decision-making </a:t>
            </a:r>
          </a:p>
          <a:p>
            <a:endParaRPr lang="en-US" dirty="0"/>
          </a:p>
        </p:txBody>
      </p:sp>
      <p:sp>
        <p:nvSpPr>
          <p:cNvPr id="4" name="Slide Number Placeholder 3"/>
          <p:cNvSpPr>
            <a:spLocks noGrp="1"/>
          </p:cNvSpPr>
          <p:nvPr>
            <p:ph type="sldNum" sz="quarter" idx="10"/>
          </p:nvPr>
        </p:nvSpPr>
        <p:spPr/>
        <p:txBody>
          <a:bodyPr/>
          <a:lstStyle/>
          <a:p>
            <a:fld id="{A11D486D-0546-5C49-889B-C9916BE53636}" type="slidenum">
              <a:rPr lang="en-US" smtClean="0"/>
              <a:t>20</a:t>
            </a:fld>
            <a:endParaRPr lang="en-US"/>
          </a:p>
        </p:txBody>
      </p:sp>
    </p:spTree>
    <p:extLst>
      <p:ext uri="{BB962C8B-B14F-4D97-AF65-F5344CB8AC3E}">
        <p14:creationId xmlns:p14="http://schemas.microsoft.com/office/powerpoint/2010/main" val="116067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Or… where do we think to run? But because often it is already too late and much damage is done. </a:t>
            </a:r>
          </a:p>
          <a:p>
            <a:pPr marL="171450" indent="-171450">
              <a:buFont typeface="Arial"/>
              <a:buChar char="•"/>
            </a:pPr>
            <a:r>
              <a:rPr lang="en-US" sz="1200" kern="1200" dirty="0" smtClean="0">
                <a:solidFill>
                  <a:schemeClr val="tx1"/>
                </a:solidFill>
                <a:effectLst/>
                <a:latin typeface="+mn-lt"/>
                <a:ea typeface="+mn-ea"/>
                <a:cs typeface="+mn-cs"/>
              </a:rPr>
              <a:t>Earthquakes simply do not come with so much warning.. </a:t>
            </a:r>
          </a:p>
          <a:p>
            <a:pPr marL="171450" indent="-171450">
              <a:buFont typeface="Arial"/>
              <a:buChar char="•"/>
            </a:pPr>
            <a:r>
              <a:rPr lang="en-US" sz="1200" kern="1200" dirty="0" smtClean="0">
                <a:solidFill>
                  <a:schemeClr val="tx1"/>
                </a:solidFill>
                <a:effectLst/>
                <a:latin typeface="+mn-lt"/>
                <a:ea typeface="+mn-ea"/>
                <a:cs typeface="+mn-cs"/>
              </a:rPr>
              <a:t>So what do what do we do INSTEAD? </a:t>
            </a:r>
          </a:p>
          <a:p>
            <a:pPr marL="171450" indent="-171450">
              <a:buFont typeface="Arial"/>
              <a:buChar char="•"/>
            </a:pPr>
            <a:r>
              <a:rPr lang="en-US" sz="1200" kern="1200" dirty="0" smtClean="0">
                <a:solidFill>
                  <a:schemeClr val="tx1"/>
                </a:solidFill>
                <a:effectLst/>
                <a:latin typeface="+mn-lt"/>
                <a:ea typeface="+mn-ea"/>
                <a:cs typeface="+mn-cs"/>
              </a:rPr>
              <a:t>And what information do we need to take the action that fits our situation?  </a:t>
            </a:r>
          </a:p>
          <a:p>
            <a:pPr marL="171450" indent="-171450">
              <a:buFont typeface="Arial"/>
              <a:buChar char="•"/>
            </a:pPr>
            <a:r>
              <a:rPr lang="en-US" sz="1200" kern="1200" dirty="0" smtClean="0">
                <a:solidFill>
                  <a:schemeClr val="tx1"/>
                </a:solidFill>
                <a:effectLst/>
                <a:latin typeface="+mn-lt"/>
                <a:ea typeface="+mn-ea"/>
                <a:cs typeface="+mn-cs"/>
              </a:rPr>
              <a:t>Before we do a little exercise, let me first introduce myself…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1D486D-0546-5C49-889B-C9916BE53636}" type="slidenum">
              <a:rPr lang="en-US" smtClean="0"/>
              <a:t>3</a:t>
            </a:fld>
            <a:endParaRPr lang="en-US"/>
          </a:p>
        </p:txBody>
      </p:sp>
    </p:spTree>
    <p:extLst>
      <p:ext uri="{BB962C8B-B14F-4D97-AF65-F5344CB8AC3E}">
        <p14:creationId xmlns:p14="http://schemas.microsoft.com/office/powerpoint/2010/main" val="310783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Now I would like to ask those of you to believe they know what the earthquake risk is in their area to stand up. I do realise not all of you live in so-called earthquake prone areas, but I actually believe that from what we have seen over the past years, such as in North Italy in 2012 and what predictions say about if an earthquake were to hit the city of Accra in Ghana.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stand up….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who thinks they know what the earthquake risk is in their area?</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who has ever genuinely thought about the safety of the latest house you bought or rented for the disasters relevant to you?</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who has looked into the different mitigation options they have or their organisation has?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 what does this say about you?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That you don’t care?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That you rely on your government so much that you don’t feel to take action?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 that you don’t know where to get good information and/or solutions to help you mitigate risk?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1D486D-0546-5C49-889B-C9916BE53636}" type="slidenum">
              <a:rPr lang="en-US" smtClean="0"/>
              <a:t>4</a:t>
            </a:fld>
            <a:endParaRPr lang="en-US"/>
          </a:p>
        </p:txBody>
      </p:sp>
    </p:spTree>
    <p:extLst>
      <p:ext uri="{BB962C8B-B14F-4D97-AF65-F5344CB8AC3E}">
        <p14:creationId xmlns:p14="http://schemas.microsoft.com/office/powerpoint/2010/main" val="27870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It is much easier said that done to really assess risk the best way we can, especially if you do not have access to sufficient tools, resources or knowledge, either directly or through the organisations and agencies you trust.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despite the well-known damage that earthquakes can cost, reliable risk assessment tools and risk information are not accessible to many, either because they are proprietary and cost too much, or because they have never been put together in a logical way, or sometimes because information is withheld.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1D486D-0546-5C49-889B-C9916BE53636}" type="slidenum">
              <a:rPr lang="en-US" smtClean="0"/>
              <a:t>5</a:t>
            </a:fld>
            <a:endParaRPr lang="en-US"/>
          </a:p>
        </p:txBody>
      </p:sp>
    </p:spTree>
    <p:extLst>
      <p:ext uri="{BB962C8B-B14F-4D97-AF65-F5344CB8AC3E}">
        <p14:creationId xmlns:p14="http://schemas.microsoft.com/office/powerpoint/2010/main" val="239163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Action needs to be taken locally, but only if we work together globally can we pull knowledge together. By using the same open tools and resources, we can compare risk between regions, countries and areas. We can learn and improve risk assessment together, leading to concrete products and outputs to help us manage the risk.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1D486D-0546-5C49-889B-C9916BE53636}" type="slidenum">
              <a:rPr lang="en-US" smtClean="0"/>
              <a:t>6</a:t>
            </a:fld>
            <a:endParaRPr lang="en-US"/>
          </a:p>
        </p:txBody>
      </p:sp>
    </p:spTree>
    <p:extLst>
      <p:ext uri="{BB962C8B-B14F-4D97-AF65-F5344CB8AC3E}">
        <p14:creationId xmlns:p14="http://schemas.microsoft.com/office/powerpoint/2010/main" val="201922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And that is what we are trying to do in GEM.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1D486D-0546-5C49-889B-C9916BE53636}" type="slidenum">
              <a:rPr lang="en-US" smtClean="0"/>
              <a:t>7</a:t>
            </a:fld>
            <a:endParaRPr lang="en-US"/>
          </a:p>
        </p:txBody>
      </p:sp>
    </p:spTree>
    <p:extLst>
      <p:ext uri="{BB962C8B-B14F-4D97-AF65-F5344CB8AC3E}">
        <p14:creationId xmlns:p14="http://schemas.microsoft.com/office/powerpoint/2010/main" val="260176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THEREFORE WE NEED TO TAKE ACTION BEFORE! </a:t>
            </a:r>
          </a:p>
        </p:txBody>
      </p:sp>
      <p:sp>
        <p:nvSpPr>
          <p:cNvPr id="4" name="Slide Number Placeholder 3"/>
          <p:cNvSpPr>
            <a:spLocks noGrp="1"/>
          </p:cNvSpPr>
          <p:nvPr>
            <p:ph type="sldNum" sz="quarter" idx="10"/>
          </p:nvPr>
        </p:nvSpPr>
        <p:spPr/>
        <p:txBody>
          <a:bodyPr/>
          <a:lstStyle/>
          <a:p>
            <a:fld id="{A11D486D-0546-5C49-889B-C9916BE53636}" type="slidenum">
              <a:rPr lang="en-US" smtClean="0"/>
              <a:t>8</a:t>
            </a:fld>
            <a:endParaRPr lang="en-US"/>
          </a:p>
        </p:txBody>
      </p:sp>
    </p:spTree>
    <p:extLst>
      <p:ext uri="{BB962C8B-B14F-4D97-AF65-F5344CB8AC3E}">
        <p14:creationId xmlns:p14="http://schemas.microsoft.com/office/powerpoint/2010/main" val="15391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 because</a:t>
            </a:r>
            <a:r>
              <a:rPr lang="en-US" baseline="0" dirty="0" smtClean="0"/>
              <a:t> all factors play a role in managing risk</a:t>
            </a:r>
            <a:endParaRPr lang="en-US" dirty="0"/>
          </a:p>
        </p:txBody>
      </p:sp>
      <p:sp>
        <p:nvSpPr>
          <p:cNvPr id="4" name="Slide Number Placeholder 3"/>
          <p:cNvSpPr>
            <a:spLocks noGrp="1"/>
          </p:cNvSpPr>
          <p:nvPr>
            <p:ph type="sldNum" sz="quarter" idx="10"/>
          </p:nvPr>
        </p:nvSpPr>
        <p:spPr/>
        <p:txBody>
          <a:bodyPr/>
          <a:lstStyle/>
          <a:p>
            <a:fld id="{A11D486D-0546-5C49-889B-C9916BE53636}" type="slidenum">
              <a:rPr lang="en-US" smtClean="0"/>
              <a:t>10</a:t>
            </a:fld>
            <a:endParaRPr lang="en-US"/>
          </a:p>
        </p:txBody>
      </p:sp>
    </p:spTree>
    <p:extLst>
      <p:ext uri="{BB962C8B-B14F-4D97-AF65-F5344CB8AC3E}">
        <p14:creationId xmlns:p14="http://schemas.microsoft.com/office/powerpoint/2010/main" val="189337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Analysing</a:t>
            </a:r>
            <a:r>
              <a:rPr lang="en-US" dirty="0" smtClean="0"/>
              <a:t> risk</a:t>
            </a:r>
            <a:r>
              <a:rPr lang="en-US" baseline="0" dirty="0" smtClean="0"/>
              <a:t> can be done in many ways, but only by using the latest and collaborative science will you be able to have the most reliable and nuanced resources to base important decisions on</a:t>
            </a:r>
            <a:endParaRPr lang="en-US" dirty="0"/>
          </a:p>
        </p:txBody>
      </p:sp>
      <p:sp>
        <p:nvSpPr>
          <p:cNvPr id="4" name="Slide Number Placeholder 3"/>
          <p:cNvSpPr>
            <a:spLocks noGrp="1"/>
          </p:cNvSpPr>
          <p:nvPr>
            <p:ph type="sldNum" sz="quarter" idx="10"/>
          </p:nvPr>
        </p:nvSpPr>
        <p:spPr/>
        <p:txBody>
          <a:bodyPr/>
          <a:lstStyle/>
          <a:p>
            <a:fld id="{A11D486D-0546-5C49-889B-C9916BE53636}" type="slidenum">
              <a:rPr lang="en-US" smtClean="0"/>
              <a:t>11</a:t>
            </a:fld>
            <a:endParaRPr lang="en-US"/>
          </a:p>
        </p:txBody>
      </p:sp>
    </p:spTree>
    <p:extLst>
      <p:ext uri="{BB962C8B-B14F-4D97-AF65-F5344CB8AC3E}">
        <p14:creationId xmlns:p14="http://schemas.microsoft.com/office/powerpoint/2010/main" val="86318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B56A5CB7-BBA8-5846-A429-792012BE9DEF}"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6183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56A5CB7-BBA8-5846-A429-792012BE9DEF}"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180584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56A5CB7-BBA8-5846-A429-792012BE9DEF}"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313451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56A5CB7-BBA8-5846-A429-792012BE9DEF}"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295816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B56A5CB7-BBA8-5846-A429-792012BE9DEF}" type="datetimeFigureOut">
              <a:rPr lang="en-US" smtClean="0"/>
              <a:t>5/22/13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306194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B56A5CB7-BBA8-5846-A429-792012BE9DEF}" type="datetimeFigureOut">
              <a:rPr lang="en-US" smtClean="0"/>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193990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B56A5CB7-BBA8-5846-A429-792012BE9DEF}" type="datetimeFigureOut">
              <a:rPr lang="en-US" smtClean="0"/>
              <a:t>5/22/13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298253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B56A5CB7-BBA8-5846-A429-792012BE9DEF}" type="datetimeFigureOut">
              <a:rPr lang="en-US" smtClean="0"/>
              <a:t>5/22/13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115877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A5CB7-BBA8-5846-A429-792012BE9DEF}" type="datetimeFigureOut">
              <a:rPr lang="en-US" smtClean="0"/>
              <a:t>5/22/13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255923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B56A5CB7-BBA8-5846-A429-792012BE9DEF}" type="datetimeFigureOut">
              <a:rPr lang="en-US" smtClean="0"/>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103896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B56A5CB7-BBA8-5846-A429-792012BE9DEF}" type="datetimeFigureOut">
              <a:rPr lang="en-US" smtClean="0"/>
              <a:t>5/22/13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0711D-EB00-1C4B-8B1C-7A676DEFB54C}" type="slidenum">
              <a:rPr lang="en-US" smtClean="0"/>
              <a:t>‹#›</a:t>
            </a:fld>
            <a:endParaRPr lang="en-US"/>
          </a:p>
        </p:txBody>
      </p:sp>
    </p:spTree>
    <p:extLst>
      <p:ext uri="{BB962C8B-B14F-4D97-AF65-F5344CB8AC3E}">
        <p14:creationId xmlns:p14="http://schemas.microsoft.com/office/powerpoint/2010/main" val="30187268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A5CB7-BBA8-5846-A429-792012BE9DEF}" type="datetimeFigureOut">
              <a:rPr lang="en-US" smtClean="0"/>
              <a:t>5/22/13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0711D-EB00-1C4B-8B1C-7A676DEFB54C}" type="slidenum">
              <a:rPr lang="en-US" smtClean="0"/>
              <a:t>‹#›</a:t>
            </a:fld>
            <a:endParaRPr lang="en-US"/>
          </a:p>
        </p:txBody>
      </p:sp>
    </p:spTree>
    <p:extLst>
      <p:ext uri="{BB962C8B-B14F-4D97-AF65-F5344CB8AC3E}">
        <p14:creationId xmlns:p14="http://schemas.microsoft.com/office/powerpoint/2010/main" val="55969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tif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posure-demo.openquake.org/index_multiLayer.html" TargetMode="Externa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tif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tiff"/><Relationship Id="rId5" Type="http://schemas.openxmlformats.org/officeDocument/2006/relationships/image" Target="../media/image5.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em-runn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71600" y="2209800"/>
            <a:ext cx="812800" cy="812800"/>
          </a:xfrm>
          <a:prstGeom prst="rect">
            <a:avLst/>
          </a:prstGeom>
        </p:spPr>
      </p:pic>
      <p:sp>
        <p:nvSpPr>
          <p:cNvPr id="2" name="Rectangle 1"/>
          <p:cNvSpPr/>
          <p:nvPr/>
        </p:nvSpPr>
        <p:spPr>
          <a:xfrm>
            <a:off x="-558800" y="-152400"/>
            <a:ext cx="11150600" cy="7353300"/>
          </a:xfrm>
          <a:prstGeom prst="rect">
            <a:avLst/>
          </a:prstGeom>
          <a:solidFill>
            <a:srgbClr val="2716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0129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538" y="507489"/>
            <a:ext cx="8225594" cy="1938992"/>
          </a:xfrm>
          <a:prstGeom prst="rect">
            <a:avLst/>
          </a:prstGeom>
        </p:spPr>
        <p:txBody>
          <a:bodyPr wrap="square">
            <a:spAutoFit/>
          </a:bodyPr>
          <a:lstStyle/>
          <a:p>
            <a:pPr algn="ctr"/>
            <a:r>
              <a:rPr lang="en-US" sz="6000" b="1" dirty="0" smtClean="0">
                <a:solidFill>
                  <a:srgbClr val="271602"/>
                </a:solidFill>
              </a:rPr>
              <a:t>integrated earthquake risk assessment</a:t>
            </a:r>
            <a:endParaRPr lang="en-US" sz="6000" b="1" dirty="0">
              <a:solidFill>
                <a:srgbClr val="271602"/>
              </a:solidFill>
            </a:endParaRPr>
          </a:p>
        </p:txBody>
      </p:sp>
      <p:sp>
        <p:nvSpPr>
          <p:cNvPr id="3" name="TextBox 2"/>
          <p:cNvSpPr txBox="1"/>
          <p:nvPr/>
        </p:nvSpPr>
        <p:spPr>
          <a:xfrm>
            <a:off x="50800" y="3274840"/>
            <a:ext cx="1889062" cy="1200328"/>
          </a:xfrm>
          <a:prstGeom prst="rect">
            <a:avLst/>
          </a:prstGeom>
          <a:noFill/>
        </p:spPr>
        <p:txBody>
          <a:bodyPr wrap="square" rtlCol="0">
            <a:spAutoFit/>
          </a:bodyPr>
          <a:lstStyle/>
          <a:p>
            <a:pPr algn="ctr"/>
            <a:r>
              <a:rPr lang="en-US" sz="2400" dirty="0" smtClean="0"/>
              <a:t>likelihood of earthquakes happening</a:t>
            </a:r>
            <a:endParaRPr lang="en-US" sz="2400" dirty="0"/>
          </a:p>
        </p:txBody>
      </p:sp>
      <p:pic>
        <p:nvPicPr>
          <p:cNvPr id="9" name="Picture 8"/>
          <p:cNvPicPr>
            <a:picLocks noChangeAspect="1"/>
          </p:cNvPicPr>
          <p:nvPr/>
        </p:nvPicPr>
        <p:blipFill>
          <a:blip r:embed="rId3"/>
          <a:stretch>
            <a:fillRect/>
          </a:stretch>
        </p:blipFill>
        <p:spPr>
          <a:xfrm rot="8621498" flipH="1" flipV="1">
            <a:off x="2189404" y="3456683"/>
            <a:ext cx="777221" cy="497166"/>
          </a:xfrm>
          <a:prstGeom prst="rect">
            <a:avLst/>
          </a:prstGeom>
        </p:spPr>
      </p:pic>
      <p:sp>
        <p:nvSpPr>
          <p:cNvPr id="10" name="TextBox 9"/>
          <p:cNvSpPr txBox="1"/>
          <p:nvPr/>
        </p:nvSpPr>
        <p:spPr>
          <a:xfrm>
            <a:off x="3030656" y="2905508"/>
            <a:ext cx="2336801" cy="1938992"/>
          </a:xfrm>
          <a:prstGeom prst="rect">
            <a:avLst/>
          </a:prstGeom>
          <a:noFill/>
        </p:spPr>
        <p:txBody>
          <a:bodyPr wrap="square" rtlCol="0">
            <a:spAutoFit/>
          </a:bodyPr>
          <a:lstStyle/>
          <a:p>
            <a:pPr algn="ctr"/>
            <a:r>
              <a:rPr lang="en-US" sz="2400" dirty="0" smtClean="0"/>
              <a:t>damage and loss (of life and money) </a:t>
            </a:r>
          </a:p>
          <a:p>
            <a:pPr algn="ctr"/>
            <a:r>
              <a:rPr lang="en-US" sz="2400" dirty="0" smtClean="0"/>
              <a:t>based on that likelihood</a:t>
            </a:r>
            <a:endParaRPr lang="en-US" sz="2400" dirty="0"/>
          </a:p>
        </p:txBody>
      </p:sp>
      <p:sp>
        <p:nvSpPr>
          <p:cNvPr id="12" name="TextBox 11"/>
          <p:cNvSpPr txBox="1"/>
          <p:nvPr/>
        </p:nvSpPr>
        <p:spPr>
          <a:xfrm>
            <a:off x="6440562" y="2905508"/>
            <a:ext cx="2512938" cy="1569660"/>
          </a:xfrm>
          <a:prstGeom prst="rect">
            <a:avLst/>
          </a:prstGeom>
          <a:noFill/>
        </p:spPr>
        <p:txBody>
          <a:bodyPr wrap="square" rtlCol="0">
            <a:spAutoFit/>
          </a:bodyPr>
          <a:lstStyle/>
          <a:p>
            <a:pPr algn="ctr"/>
            <a:r>
              <a:rPr lang="en-US" sz="2400" dirty="0" smtClean="0"/>
              <a:t>incorporating knowledge on the socio-economic context</a:t>
            </a:r>
            <a:endParaRPr lang="en-US" sz="2400" dirty="0"/>
          </a:p>
        </p:txBody>
      </p:sp>
      <p:pic>
        <p:nvPicPr>
          <p:cNvPr id="13" name="Picture 12"/>
          <p:cNvPicPr>
            <a:picLocks noChangeAspect="1"/>
          </p:cNvPicPr>
          <p:nvPr/>
        </p:nvPicPr>
        <p:blipFill>
          <a:blip r:embed="rId3"/>
          <a:stretch>
            <a:fillRect/>
          </a:stretch>
        </p:blipFill>
        <p:spPr>
          <a:xfrm rot="8621498" flipH="1" flipV="1">
            <a:off x="5451899" y="3456683"/>
            <a:ext cx="777221" cy="497166"/>
          </a:xfrm>
          <a:prstGeom prst="rect">
            <a:avLst/>
          </a:prstGeom>
        </p:spPr>
      </p:pic>
      <p:sp>
        <p:nvSpPr>
          <p:cNvPr id="14" name="TextBox 13"/>
          <p:cNvSpPr txBox="1"/>
          <p:nvPr/>
        </p:nvSpPr>
        <p:spPr>
          <a:xfrm>
            <a:off x="231838" y="5115453"/>
            <a:ext cx="2108200" cy="461665"/>
          </a:xfrm>
          <a:prstGeom prst="rect">
            <a:avLst/>
          </a:prstGeom>
          <a:noFill/>
        </p:spPr>
        <p:txBody>
          <a:bodyPr wrap="square" rtlCol="0">
            <a:spAutoFit/>
          </a:bodyPr>
          <a:lstStyle/>
          <a:p>
            <a:pPr algn="ctr"/>
            <a:r>
              <a:rPr lang="en-US" sz="2400" b="1" dirty="0" smtClean="0">
                <a:solidFill>
                  <a:srgbClr val="BE0C25"/>
                </a:solidFill>
              </a:rPr>
              <a:t>HAZARD</a:t>
            </a:r>
            <a:endParaRPr lang="en-US" sz="2400" b="1" dirty="0">
              <a:solidFill>
                <a:srgbClr val="BE0C25"/>
              </a:solidFill>
            </a:endParaRPr>
          </a:p>
        </p:txBody>
      </p:sp>
      <p:sp>
        <p:nvSpPr>
          <p:cNvPr id="15" name="TextBox 14"/>
          <p:cNvSpPr txBox="1"/>
          <p:nvPr/>
        </p:nvSpPr>
        <p:spPr>
          <a:xfrm>
            <a:off x="3017956" y="5107218"/>
            <a:ext cx="2333562" cy="461665"/>
          </a:xfrm>
          <a:prstGeom prst="rect">
            <a:avLst/>
          </a:prstGeom>
          <a:noFill/>
        </p:spPr>
        <p:txBody>
          <a:bodyPr wrap="square" rtlCol="0">
            <a:spAutoFit/>
          </a:bodyPr>
          <a:lstStyle/>
          <a:p>
            <a:pPr algn="ctr"/>
            <a:r>
              <a:rPr lang="en-US" sz="2400" b="1" dirty="0" smtClean="0">
                <a:solidFill>
                  <a:srgbClr val="BE0C25"/>
                </a:solidFill>
              </a:rPr>
              <a:t>RISK</a:t>
            </a:r>
            <a:endParaRPr lang="en-US" sz="2400" b="1" dirty="0">
              <a:solidFill>
                <a:srgbClr val="BE0C25"/>
              </a:solidFill>
            </a:endParaRPr>
          </a:p>
        </p:txBody>
      </p:sp>
      <p:sp>
        <p:nvSpPr>
          <p:cNvPr id="16" name="TextBox 15"/>
          <p:cNvSpPr txBox="1"/>
          <p:nvPr/>
        </p:nvSpPr>
        <p:spPr>
          <a:xfrm>
            <a:off x="5943601" y="5115453"/>
            <a:ext cx="3428999" cy="461665"/>
          </a:xfrm>
          <a:prstGeom prst="rect">
            <a:avLst/>
          </a:prstGeom>
          <a:noFill/>
        </p:spPr>
        <p:txBody>
          <a:bodyPr wrap="square" rtlCol="0">
            <a:spAutoFit/>
          </a:bodyPr>
          <a:lstStyle/>
          <a:p>
            <a:pPr algn="ctr"/>
            <a:r>
              <a:rPr lang="en-US" sz="2400" b="1" dirty="0" smtClean="0">
                <a:solidFill>
                  <a:srgbClr val="BE0C25"/>
                </a:solidFill>
              </a:rPr>
              <a:t>INTEGRATED RISK</a:t>
            </a:r>
            <a:endParaRPr lang="en-US" sz="2400" b="1" dirty="0">
              <a:solidFill>
                <a:srgbClr val="BE0C25"/>
              </a:solidFill>
            </a:endParaRPr>
          </a:p>
        </p:txBody>
      </p:sp>
    </p:spTree>
    <p:extLst>
      <p:ext uri="{BB962C8B-B14F-4D97-AF65-F5344CB8AC3E}">
        <p14:creationId xmlns:p14="http://schemas.microsoft.com/office/powerpoint/2010/main" val="23310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1200" y="1363196"/>
            <a:ext cx="7289800" cy="3785652"/>
          </a:xfrm>
          <a:prstGeom prst="rect">
            <a:avLst/>
          </a:prstGeom>
          <a:noFill/>
        </p:spPr>
        <p:txBody>
          <a:bodyPr wrap="square" rtlCol="0">
            <a:spAutoFit/>
          </a:bodyPr>
          <a:lstStyle/>
          <a:p>
            <a:pPr algn="ctr"/>
            <a:r>
              <a:rPr lang="en-US" sz="6000" dirty="0" smtClean="0">
                <a:solidFill>
                  <a:srgbClr val="271602"/>
                </a:solidFill>
              </a:rPr>
              <a:t>..based on the most advanced global and regional science and knowledge..</a:t>
            </a:r>
            <a:endParaRPr lang="en-US" sz="6000" dirty="0">
              <a:solidFill>
                <a:srgbClr val="271602"/>
              </a:solidFill>
            </a:endParaRPr>
          </a:p>
        </p:txBody>
      </p:sp>
    </p:spTree>
    <p:extLst>
      <p:ext uri="{BB962C8B-B14F-4D97-AF65-F5344CB8AC3E}">
        <p14:creationId xmlns:p14="http://schemas.microsoft.com/office/powerpoint/2010/main" val="110818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4795296" cy="2787333"/>
          </a:xfrm>
          <a:prstGeom prst="rect">
            <a:avLst/>
          </a:prstGeom>
        </p:spPr>
      </p:pic>
      <p:pic>
        <p:nvPicPr>
          <p:cNvPr id="5" name="Picture 4"/>
          <p:cNvPicPr>
            <a:picLocks noChangeAspect="1"/>
          </p:cNvPicPr>
          <p:nvPr/>
        </p:nvPicPr>
        <p:blipFill>
          <a:blip r:embed="rId4"/>
          <a:stretch>
            <a:fillRect/>
          </a:stretch>
        </p:blipFill>
        <p:spPr>
          <a:xfrm>
            <a:off x="4782596" y="0"/>
            <a:ext cx="4361404" cy="2787333"/>
          </a:xfrm>
          <a:prstGeom prst="rect">
            <a:avLst/>
          </a:prstGeom>
        </p:spPr>
      </p:pic>
      <p:pic>
        <p:nvPicPr>
          <p:cNvPr id="6" name="Picture 5"/>
          <p:cNvPicPr>
            <a:picLocks noChangeAspect="1"/>
          </p:cNvPicPr>
          <p:nvPr/>
        </p:nvPicPr>
        <p:blipFill>
          <a:blip r:embed="rId5"/>
          <a:stretch>
            <a:fillRect/>
          </a:stretch>
        </p:blipFill>
        <p:spPr>
          <a:xfrm>
            <a:off x="0" y="2782508"/>
            <a:ext cx="2877245" cy="4088192"/>
          </a:xfrm>
          <a:prstGeom prst="rect">
            <a:avLst/>
          </a:prstGeom>
        </p:spPr>
      </p:pic>
      <p:pic>
        <p:nvPicPr>
          <p:cNvPr id="7" name="Picture 6"/>
          <p:cNvPicPr>
            <a:picLocks noChangeAspect="1"/>
          </p:cNvPicPr>
          <p:nvPr/>
        </p:nvPicPr>
        <p:blipFill>
          <a:blip r:embed="rId6"/>
          <a:stretch>
            <a:fillRect/>
          </a:stretch>
        </p:blipFill>
        <p:spPr>
          <a:xfrm>
            <a:off x="0" y="-59350"/>
            <a:ext cx="9144000" cy="7213240"/>
          </a:xfrm>
          <a:prstGeom prst="rect">
            <a:avLst/>
          </a:prstGeom>
        </p:spPr>
      </p:pic>
    </p:spTree>
    <p:extLst>
      <p:ext uri="{BB962C8B-B14F-4D97-AF65-F5344CB8AC3E}">
        <p14:creationId xmlns:p14="http://schemas.microsoft.com/office/powerpoint/2010/main" val="382851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9-04 at 11.10.26 PM.png"/>
          <p:cNvPicPr>
            <a:picLocks noChangeAspect="1"/>
          </p:cNvPicPr>
          <p:nvPr/>
        </p:nvPicPr>
        <p:blipFill rotWithShape="1">
          <a:blip r:embed="rId3">
            <a:extLst>
              <a:ext uri="{28A0092B-C50C-407E-A947-70E740481C1C}">
                <a14:useLocalDpi xmlns:a14="http://schemas.microsoft.com/office/drawing/2010/main" val="0"/>
              </a:ext>
            </a:extLst>
          </a:blip>
          <a:srcRect l="1775" t="-2785" r="856" b="16229"/>
          <a:stretch/>
        </p:blipFill>
        <p:spPr>
          <a:xfrm>
            <a:off x="-104746" y="-290921"/>
            <a:ext cx="12099956" cy="7148921"/>
          </a:xfrm>
          <a:prstGeom prst="rect">
            <a:avLst/>
          </a:prstGeom>
        </p:spPr>
      </p:pic>
    </p:spTree>
    <p:extLst>
      <p:ext uri="{BB962C8B-B14F-4D97-AF65-F5344CB8AC3E}">
        <p14:creationId xmlns:p14="http://schemas.microsoft.com/office/powerpoint/2010/main" val="3366627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368" b="2288"/>
          <a:stretch/>
        </p:blipFill>
        <p:spPr>
          <a:xfrm>
            <a:off x="1939281" y="1624496"/>
            <a:ext cx="4493948" cy="3716652"/>
          </a:xfrm>
          <a:prstGeom prst="rect">
            <a:avLst/>
          </a:prstGeom>
        </p:spPr>
      </p:pic>
      <p:pic>
        <p:nvPicPr>
          <p:cNvPr id="5" name="Picture 4" descr="oq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642" y="1792490"/>
            <a:ext cx="3394384" cy="2511193"/>
          </a:xfrm>
          <a:prstGeom prst="rect">
            <a:avLst/>
          </a:prstGeom>
        </p:spPr>
      </p:pic>
      <p:pic>
        <p:nvPicPr>
          <p:cNvPr id="6" name="Picture 5"/>
          <p:cNvPicPr>
            <a:picLocks noChangeAspect="1"/>
          </p:cNvPicPr>
          <p:nvPr/>
        </p:nvPicPr>
        <p:blipFill>
          <a:blip r:embed="rId5"/>
          <a:stretch>
            <a:fillRect/>
          </a:stretch>
        </p:blipFill>
        <p:spPr>
          <a:xfrm rot="6168595" flipH="1" flipV="1">
            <a:off x="4481759" y="846727"/>
            <a:ext cx="777221" cy="497166"/>
          </a:xfrm>
          <a:prstGeom prst="rect">
            <a:avLst/>
          </a:prstGeom>
        </p:spPr>
      </p:pic>
      <p:pic>
        <p:nvPicPr>
          <p:cNvPr id="7" name="Picture 6"/>
          <p:cNvPicPr>
            <a:picLocks noChangeAspect="1"/>
          </p:cNvPicPr>
          <p:nvPr/>
        </p:nvPicPr>
        <p:blipFill>
          <a:blip r:embed="rId5"/>
          <a:stretch>
            <a:fillRect/>
          </a:stretch>
        </p:blipFill>
        <p:spPr>
          <a:xfrm rot="3891999" flipH="1">
            <a:off x="2871750" y="801149"/>
            <a:ext cx="777221" cy="528376"/>
          </a:xfrm>
          <a:prstGeom prst="rect">
            <a:avLst/>
          </a:prstGeom>
        </p:spPr>
      </p:pic>
      <p:sp>
        <p:nvSpPr>
          <p:cNvPr id="8" name="TextBox 7"/>
          <p:cNvSpPr txBox="1"/>
          <p:nvPr/>
        </p:nvSpPr>
        <p:spPr>
          <a:xfrm>
            <a:off x="154304" y="234340"/>
            <a:ext cx="2969896" cy="1477328"/>
          </a:xfrm>
          <a:prstGeom prst="rect">
            <a:avLst/>
          </a:prstGeom>
          <a:noFill/>
        </p:spPr>
        <p:txBody>
          <a:bodyPr wrap="square" rtlCol="0">
            <a:spAutoFit/>
          </a:bodyPr>
          <a:lstStyle/>
          <a:p>
            <a:r>
              <a:rPr lang="en-US" sz="3000" b="1" dirty="0" smtClean="0">
                <a:solidFill>
                  <a:srgbClr val="271602"/>
                </a:solidFill>
              </a:rPr>
              <a:t>global datasets</a:t>
            </a:r>
            <a:endParaRPr lang="en-US" sz="3000" dirty="0" smtClean="0">
              <a:solidFill>
                <a:srgbClr val="271602"/>
              </a:solidFill>
            </a:endParaRPr>
          </a:p>
          <a:p>
            <a:pPr marL="285750" indent="-285750">
              <a:buFontTx/>
              <a:buChar char="-"/>
            </a:pPr>
            <a:endParaRPr lang="en-US" sz="3000" dirty="0" smtClean="0">
              <a:solidFill>
                <a:srgbClr val="271602"/>
              </a:solidFill>
            </a:endParaRPr>
          </a:p>
          <a:p>
            <a:pPr marL="285750" indent="-285750">
              <a:buFontTx/>
              <a:buChar char="-"/>
            </a:pPr>
            <a:endParaRPr lang="en-US" sz="3000" dirty="0">
              <a:solidFill>
                <a:srgbClr val="271602"/>
              </a:solidFill>
            </a:endParaRPr>
          </a:p>
        </p:txBody>
      </p:sp>
      <p:sp>
        <p:nvSpPr>
          <p:cNvPr id="9" name="TextBox 8"/>
          <p:cNvSpPr txBox="1"/>
          <p:nvPr/>
        </p:nvSpPr>
        <p:spPr>
          <a:xfrm>
            <a:off x="2604622" y="5518772"/>
            <a:ext cx="6489700" cy="523220"/>
          </a:xfrm>
          <a:prstGeom prst="rect">
            <a:avLst/>
          </a:prstGeom>
          <a:noFill/>
        </p:spPr>
        <p:txBody>
          <a:bodyPr wrap="square" rtlCol="0">
            <a:spAutoFit/>
          </a:bodyPr>
          <a:lstStyle/>
          <a:p>
            <a:r>
              <a:rPr lang="en-US" sz="2800" i="1" dirty="0" err="1" smtClean="0">
                <a:solidFill>
                  <a:srgbClr val="185F9C"/>
                </a:solidFill>
              </a:rPr>
              <a:t>OpenQuake</a:t>
            </a:r>
            <a:r>
              <a:rPr lang="en-US" sz="2800" i="1" dirty="0" smtClean="0">
                <a:solidFill>
                  <a:srgbClr val="185F9C"/>
                </a:solidFill>
              </a:rPr>
              <a:t> Platform v1: 2014</a:t>
            </a:r>
            <a:endParaRPr lang="en-US" sz="2800" i="1" dirty="0">
              <a:solidFill>
                <a:srgbClr val="185F9C"/>
              </a:solidFill>
            </a:endParaRPr>
          </a:p>
        </p:txBody>
      </p:sp>
      <p:sp>
        <p:nvSpPr>
          <p:cNvPr id="10" name="TextBox 9"/>
          <p:cNvSpPr txBox="1"/>
          <p:nvPr/>
        </p:nvSpPr>
        <p:spPr>
          <a:xfrm>
            <a:off x="5400579" y="255017"/>
            <a:ext cx="3505094" cy="1015663"/>
          </a:xfrm>
          <a:prstGeom prst="rect">
            <a:avLst/>
          </a:prstGeom>
          <a:noFill/>
        </p:spPr>
        <p:txBody>
          <a:bodyPr wrap="square" rtlCol="0">
            <a:spAutoFit/>
          </a:bodyPr>
          <a:lstStyle/>
          <a:p>
            <a:r>
              <a:rPr lang="en-US" sz="3000" b="1" dirty="0" smtClean="0">
                <a:solidFill>
                  <a:srgbClr val="271602"/>
                </a:solidFill>
              </a:rPr>
              <a:t>regional and global “models”</a:t>
            </a:r>
            <a:endParaRPr lang="en-US" sz="3000" b="1" dirty="0">
              <a:solidFill>
                <a:srgbClr val="271602"/>
              </a:solidFill>
            </a:endParaRPr>
          </a:p>
        </p:txBody>
      </p:sp>
      <p:pic>
        <p:nvPicPr>
          <p:cNvPr id="11" name="Picture 10"/>
          <p:cNvPicPr>
            <a:picLocks noChangeAspect="1"/>
          </p:cNvPicPr>
          <p:nvPr/>
        </p:nvPicPr>
        <p:blipFill>
          <a:blip r:embed="rId5"/>
          <a:stretch>
            <a:fillRect/>
          </a:stretch>
        </p:blipFill>
        <p:spPr>
          <a:xfrm rot="11376588" flipH="1" flipV="1">
            <a:off x="6278246" y="2350009"/>
            <a:ext cx="777221" cy="497166"/>
          </a:xfrm>
          <a:prstGeom prst="rect">
            <a:avLst/>
          </a:prstGeom>
        </p:spPr>
      </p:pic>
      <p:sp>
        <p:nvSpPr>
          <p:cNvPr id="12" name="TextBox 11"/>
          <p:cNvSpPr txBox="1"/>
          <p:nvPr/>
        </p:nvSpPr>
        <p:spPr>
          <a:xfrm>
            <a:off x="6326799" y="3102276"/>
            <a:ext cx="3031153" cy="1015663"/>
          </a:xfrm>
          <a:prstGeom prst="rect">
            <a:avLst/>
          </a:prstGeom>
          <a:noFill/>
        </p:spPr>
        <p:txBody>
          <a:bodyPr wrap="square" rtlCol="0">
            <a:spAutoFit/>
          </a:bodyPr>
          <a:lstStyle/>
          <a:p>
            <a:r>
              <a:rPr lang="en-US" sz="3000" b="1" dirty="0" smtClean="0">
                <a:solidFill>
                  <a:srgbClr val="271602"/>
                </a:solidFill>
              </a:rPr>
              <a:t>risk information products</a:t>
            </a:r>
          </a:p>
        </p:txBody>
      </p:sp>
      <p:pic>
        <p:nvPicPr>
          <p:cNvPr id="13" name="Picture 12"/>
          <p:cNvPicPr>
            <a:picLocks noChangeAspect="1"/>
          </p:cNvPicPr>
          <p:nvPr/>
        </p:nvPicPr>
        <p:blipFill>
          <a:blip r:embed="rId5"/>
          <a:stretch>
            <a:fillRect/>
          </a:stretch>
        </p:blipFill>
        <p:spPr>
          <a:xfrm rot="20228422" flipH="1">
            <a:off x="1703370" y="4370603"/>
            <a:ext cx="777221" cy="528376"/>
          </a:xfrm>
          <a:prstGeom prst="rect">
            <a:avLst/>
          </a:prstGeom>
        </p:spPr>
      </p:pic>
      <p:sp>
        <p:nvSpPr>
          <p:cNvPr id="16" name="TextBox 15"/>
          <p:cNvSpPr txBox="1"/>
          <p:nvPr/>
        </p:nvSpPr>
        <p:spPr>
          <a:xfrm>
            <a:off x="234291" y="5017427"/>
            <a:ext cx="3708258" cy="553998"/>
          </a:xfrm>
          <a:prstGeom prst="rect">
            <a:avLst/>
          </a:prstGeom>
          <a:noFill/>
        </p:spPr>
        <p:txBody>
          <a:bodyPr wrap="square" rtlCol="0">
            <a:spAutoFit/>
          </a:bodyPr>
          <a:lstStyle/>
          <a:p>
            <a:r>
              <a:rPr lang="en-US" sz="3000" b="1" dirty="0" smtClean="0">
                <a:solidFill>
                  <a:srgbClr val="271602"/>
                </a:solidFill>
              </a:rPr>
              <a:t>tools &amp; apps</a:t>
            </a:r>
          </a:p>
        </p:txBody>
      </p:sp>
      <p:sp>
        <p:nvSpPr>
          <p:cNvPr id="17" name="TextBox 16"/>
          <p:cNvSpPr txBox="1"/>
          <p:nvPr/>
        </p:nvSpPr>
        <p:spPr>
          <a:xfrm>
            <a:off x="2070101" y="5941943"/>
            <a:ext cx="6896099" cy="707886"/>
          </a:xfrm>
          <a:prstGeom prst="rect">
            <a:avLst/>
          </a:prstGeom>
          <a:noFill/>
        </p:spPr>
        <p:txBody>
          <a:bodyPr wrap="square" rtlCol="0">
            <a:spAutoFit/>
          </a:bodyPr>
          <a:lstStyle/>
          <a:p>
            <a:pPr algn="r"/>
            <a:r>
              <a:rPr lang="en-US" sz="4000" b="1" dirty="0">
                <a:solidFill>
                  <a:srgbClr val="185F9C"/>
                </a:solidFill>
              </a:rPr>
              <a:t>EXPLORE, </a:t>
            </a:r>
            <a:r>
              <a:rPr lang="en-US" sz="4000" b="1" dirty="0" smtClean="0">
                <a:solidFill>
                  <a:srgbClr val="185F9C"/>
                </a:solidFill>
              </a:rPr>
              <a:t>CALCULATE, SHARE</a:t>
            </a:r>
            <a:endParaRPr lang="en-US" sz="4000" b="1" dirty="0">
              <a:solidFill>
                <a:srgbClr val="185F9C"/>
              </a:solidFill>
            </a:endParaRPr>
          </a:p>
        </p:txBody>
      </p:sp>
    </p:spTree>
    <p:extLst>
      <p:ext uri="{BB962C8B-B14F-4D97-AF65-F5344CB8AC3E}">
        <p14:creationId xmlns:p14="http://schemas.microsoft.com/office/powerpoint/2010/main" val="17666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3-13 at 1.16.59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16" y="1517719"/>
            <a:ext cx="8330172" cy="4525981"/>
          </a:xfrm>
          <a:prstGeom prst="rect">
            <a:avLst/>
          </a:prstGeom>
        </p:spPr>
      </p:pic>
      <p:sp>
        <p:nvSpPr>
          <p:cNvPr id="6" name="Title 1"/>
          <p:cNvSpPr>
            <a:spLocks noGrp="1"/>
          </p:cNvSpPr>
          <p:nvPr>
            <p:ph type="title"/>
          </p:nvPr>
        </p:nvSpPr>
        <p:spPr>
          <a:xfrm>
            <a:off x="391512" y="6088557"/>
            <a:ext cx="8410376" cy="585808"/>
          </a:xfrm>
        </p:spPr>
        <p:txBody>
          <a:bodyPr>
            <a:noAutofit/>
          </a:bodyPr>
          <a:lstStyle/>
          <a:p>
            <a:pPr algn="ctr"/>
            <a:r>
              <a:rPr lang="en-US" sz="2600" b="1" dirty="0" smtClean="0">
                <a:solidFill>
                  <a:srgbClr val="185F9C"/>
                </a:solidFill>
              </a:rPr>
              <a:t>VIEW</a:t>
            </a:r>
            <a:r>
              <a:rPr lang="en-US" sz="2600" dirty="0" smtClean="0">
                <a:solidFill>
                  <a:srgbClr val="185F9C"/>
                </a:solidFill>
              </a:rPr>
              <a:t> global datasets</a:t>
            </a:r>
            <a:endParaRPr lang="en-US" sz="2600" dirty="0"/>
          </a:p>
        </p:txBody>
      </p:sp>
      <p:sp>
        <p:nvSpPr>
          <p:cNvPr id="4" name="TextBox 3"/>
          <p:cNvSpPr txBox="1"/>
          <p:nvPr/>
        </p:nvSpPr>
        <p:spPr>
          <a:xfrm>
            <a:off x="2421388" y="2896324"/>
            <a:ext cx="3323472" cy="1477328"/>
          </a:xfrm>
          <a:prstGeom prst="rect">
            <a:avLst/>
          </a:prstGeom>
          <a:solidFill>
            <a:schemeClr val="bg1"/>
          </a:solidFill>
          <a:ln w="25400">
            <a:solidFill>
              <a:srgbClr val="185F9C"/>
            </a:solidFill>
          </a:ln>
        </p:spPr>
        <p:txBody>
          <a:bodyPr wrap="square" rtlCol="0">
            <a:spAutoFit/>
          </a:bodyPr>
          <a:lstStyle/>
          <a:p>
            <a:pPr algn="ctr"/>
            <a:r>
              <a:rPr lang="en-US" sz="3000" dirty="0" smtClean="0">
                <a:solidFill>
                  <a:srgbClr val="185F9C"/>
                </a:solidFill>
              </a:rPr>
              <a:t>building typologies </a:t>
            </a:r>
          </a:p>
          <a:p>
            <a:pPr algn="ctr"/>
            <a:r>
              <a:rPr lang="en-US" sz="3000" dirty="0" smtClean="0">
                <a:solidFill>
                  <a:srgbClr val="185F9C"/>
                </a:solidFill>
              </a:rPr>
              <a:t>urban / rural </a:t>
            </a:r>
          </a:p>
          <a:p>
            <a:pPr algn="ctr"/>
            <a:r>
              <a:rPr lang="en-US" sz="3000" dirty="0" smtClean="0">
                <a:solidFill>
                  <a:srgbClr val="185F9C"/>
                </a:solidFill>
              </a:rPr>
              <a:t>per country</a:t>
            </a:r>
            <a:endParaRPr lang="en-US" sz="3000" dirty="0">
              <a:solidFill>
                <a:srgbClr val="185F9C"/>
              </a:solidFill>
            </a:endParaRPr>
          </a:p>
        </p:txBody>
      </p:sp>
      <p:sp>
        <p:nvSpPr>
          <p:cNvPr id="7" name="Title 1"/>
          <p:cNvSpPr txBox="1">
            <a:spLocks/>
          </p:cNvSpPr>
          <p:nvPr/>
        </p:nvSpPr>
        <p:spPr>
          <a:xfrm>
            <a:off x="450861" y="529622"/>
            <a:ext cx="8410376" cy="585808"/>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2800" b="0" i="0" kern="1200" cap="none">
                <a:solidFill>
                  <a:srgbClr val="544742"/>
                </a:solidFill>
                <a:latin typeface="Calibri"/>
                <a:ea typeface="+mj-ea"/>
                <a:cs typeface="Calibri"/>
              </a:defRPr>
            </a:lvl1pPr>
          </a:lstStyle>
          <a:p>
            <a:r>
              <a:rPr lang="en-US" sz="4000" b="1" dirty="0" smtClean="0">
                <a:solidFill>
                  <a:srgbClr val="271602"/>
                </a:solidFill>
              </a:rPr>
              <a:t>View </a:t>
            </a:r>
            <a:r>
              <a:rPr lang="en-US" sz="4000" dirty="0" smtClean="0">
                <a:solidFill>
                  <a:srgbClr val="271602"/>
                </a:solidFill>
              </a:rPr>
              <a:t>global datasets</a:t>
            </a:r>
            <a:endParaRPr lang="en-US" sz="4000" dirty="0">
              <a:solidFill>
                <a:srgbClr val="271602"/>
              </a:solidFill>
            </a:endParaRPr>
          </a:p>
        </p:txBody>
      </p:sp>
    </p:spTree>
    <p:extLst>
      <p:ext uri="{BB962C8B-B14F-4D97-AF65-F5344CB8AC3E}">
        <p14:creationId xmlns:p14="http://schemas.microsoft.com/office/powerpoint/2010/main" val="7039959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1510" y="1523103"/>
            <a:ext cx="8410377" cy="4528212"/>
          </a:xfrm>
          <a:prstGeom prst="rect">
            <a:avLst/>
          </a:prstGeom>
        </p:spPr>
      </p:pic>
      <p:sp>
        <p:nvSpPr>
          <p:cNvPr id="4" name="TextBox 3"/>
          <p:cNvSpPr txBox="1"/>
          <p:nvPr/>
        </p:nvSpPr>
        <p:spPr>
          <a:xfrm>
            <a:off x="2195866" y="2243468"/>
            <a:ext cx="6736586" cy="1354217"/>
          </a:xfrm>
          <a:prstGeom prst="rect">
            <a:avLst/>
          </a:prstGeom>
          <a:solidFill>
            <a:schemeClr val="bg1"/>
          </a:solidFill>
          <a:ln w="25400">
            <a:solidFill>
              <a:srgbClr val="185F9C"/>
            </a:solidFill>
          </a:ln>
        </p:spPr>
        <p:txBody>
          <a:bodyPr wrap="square" rtlCol="0">
            <a:spAutoFit/>
          </a:bodyPr>
          <a:lstStyle/>
          <a:p>
            <a:pPr algn="ctr"/>
            <a:r>
              <a:rPr lang="en-US" sz="3000" b="1" dirty="0" smtClean="0">
                <a:solidFill>
                  <a:srgbClr val="185F9C"/>
                </a:solidFill>
              </a:rPr>
              <a:t>Creating maps with several datasets: </a:t>
            </a:r>
          </a:p>
          <a:p>
            <a:pPr marL="514350" indent="-514350">
              <a:buAutoNum type="arabicPeriod"/>
            </a:pPr>
            <a:r>
              <a:rPr lang="en-US" sz="2600" dirty="0" smtClean="0">
                <a:solidFill>
                  <a:srgbClr val="185F9C"/>
                </a:solidFill>
              </a:rPr>
              <a:t>Events from the instrumental catalogue &gt;7</a:t>
            </a:r>
          </a:p>
          <a:p>
            <a:pPr marL="514350" indent="-514350">
              <a:buAutoNum type="arabicPeriod"/>
            </a:pPr>
            <a:r>
              <a:rPr lang="en-US" sz="2600" dirty="0" smtClean="0">
                <a:solidFill>
                  <a:srgbClr val="185F9C"/>
                </a:solidFill>
              </a:rPr>
              <a:t>Geodetic strain rate in the Mediterranean</a:t>
            </a:r>
            <a:endParaRPr lang="en-US" sz="2600" dirty="0">
              <a:solidFill>
                <a:srgbClr val="185F9C"/>
              </a:solidFill>
            </a:endParaRPr>
          </a:p>
        </p:txBody>
      </p:sp>
      <p:sp>
        <p:nvSpPr>
          <p:cNvPr id="6" name="Title 1"/>
          <p:cNvSpPr txBox="1">
            <a:spLocks/>
          </p:cNvSpPr>
          <p:nvPr/>
        </p:nvSpPr>
        <p:spPr>
          <a:xfrm>
            <a:off x="332161" y="529622"/>
            <a:ext cx="8410376" cy="585808"/>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2800" b="0" i="0" kern="1200" cap="none">
                <a:solidFill>
                  <a:srgbClr val="544742"/>
                </a:solidFill>
                <a:latin typeface="Calibri"/>
                <a:ea typeface="+mj-ea"/>
                <a:cs typeface="Calibri"/>
              </a:defRPr>
            </a:lvl1pPr>
          </a:lstStyle>
          <a:p>
            <a:r>
              <a:rPr lang="en-US" sz="4000" b="1" dirty="0" smtClean="0">
                <a:solidFill>
                  <a:srgbClr val="271602"/>
                </a:solidFill>
              </a:rPr>
              <a:t>Explore</a:t>
            </a:r>
            <a:r>
              <a:rPr lang="en-US" sz="4000" dirty="0" smtClean="0">
                <a:solidFill>
                  <a:srgbClr val="271602"/>
                </a:solidFill>
              </a:rPr>
              <a:t> risk data and information</a:t>
            </a:r>
            <a:endParaRPr lang="en-US" sz="4000" dirty="0">
              <a:solidFill>
                <a:srgbClr val="271602"/>
              </a:solidFill>
            </a:endParaRPr>
          </a:p>
        </p:txBody>
      </p:sp>
    </p:spTree>
    <p:extLst>
      <p:ext uri="{BB962C8B-B14F-4D97-AF65-F5344CB8AC3E}">
        <p14:creationId xmlns:p14="http://schemas.microsoft.com/office/powerpoint/2010/main" val="34757583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9 at 12.34.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02" y="1455145"/>
            <a:ext cx="8270937" cy="4551928"/>
          </a:xfrm>
          <a:prstGeom prst="rect">
            <a:avLst/>
          </a:prstGeom>
        </p:spPr>
      </p:pic>
      <p:sp>
        <p:nvSpPr>
          <p:cNvPr id="6" name="Title 1"/>
          <p:cNvSpPr txBox="1">
            <a:spLocks/>
          </p:cNvSpPr>
          <p:nvPr/>
        </p:nvSpPr>
        <p:spPr>
          <a:xfrm>
            <a:off x="332161" y="529622"/>
            <a:ext cx="8410376" cy="585808"/>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2800" b="0" i="0" kern="1200" cap="none">
                <a:solidFill>
                  <a:srgbClr val="544742"/>
                </a:solidFill>
                <a:latin typeface="Calibri"/>
                <a:ea typeface="+mj-ea"/>
                <a:cs typeface="Calibri"/>
              </a:defRPr>
            </a:lvl1pPr>
          </a:lstStyle>
          <a:p>
            <a:r>
              <a:rPr lang="en-US" sz="4000" b="1" dirty="0" smtClean="0">
                <a:solidFill>
                  <a:srgbClr val="271602"/>
                </a:solidFill>
              </a:rPr>
              <a:t>Capture</a:t>
            </a:r>
            <a:r>
              <a:rPr lang="en-US" sz="4000" dirty="0" smtClean="0">
                <a:solidFill>
                  <a:srgbClr val="271602"/>
                </a:solidFill>
              </a:rPr>
              <a:t> (and integrate) new data</a:t>
            </a:r>
            <a:endParaRPr lang="en-US" sz="4000" dirty="0">
              <a:solidFill>
                <a:srgbClr val="271602"/>
              </a:solidFill>
            </a:endParaRPr>
          </a:p>
        </p:txBody>
      </p:sp>
    </p:spTree>
    <p:extLst>
      <p:ext uri="{BB962C8B-B14F-4D97-AF65-F5344CB8AC3E}">
        <p14:creationId xmlns:p14="http://schemas.microsoft.com/office/powerpoint/2010/main" val="893911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13 at 9.22.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11" y="1638086"/>
            <a:ext cx="5534017" cy="5219913"/>
          </a:xfrm>
          <a:prstGeom prst="rect">
            <a:avLst/>
          </a:prstGeom>
        </p:spPr>
      </p:pic>
      <p:pic>
        <p:nvPicPr>
          <p:cNvPr id="6" name="Picture 5"/>
          <p:cNvPicPr>
            <a:picLocks noChangeAspect="1"/>
          </p:cNvPicPr>
          <p:nvPr/>
        </p:nvPicPr>
        <p:blipFill>
          <a:blip r:embed="rId3"/>
          <a:stretch>
            <a:fillRect/>
          </a:stretch>
        </p:blipFill>
        <p:spPr>
          <a:xfrm rot="11907549" flipH="1">
            <a:off x="1381296" y="6116195"/>
            <a:ext cx="799074" cy="686943"/>
          </a:xfrm>
          <a:prstGeom prst="rect">
            <a:avLst/>
          </a:prstGeom>
        </p:spPr>
      </p:pic>
      <p:sp>
        <p:nvSpPr>
          <p:cNvPr id="7" name="TextBox 6"/>
          <p:cNvSpPr txBox="1"/>
          <p:nvPr/>
        </p:nvSpPr>
        <p:spPr>
          <a:xfrm>
            <a:off x="2268567" y="5739341"/>
            <a:ext cx="1032651" cy="584776"/>
          </a:xfrm>
          <a:prstGeom prst="rect">
            <a:avLst/>
          </a:prstGeom>
          <a:solidFill>
            <a:schemeClr val="bg1"/>
          </a:solidFill>
          <a:ln w="25400">
            <a:solidFill>
              <a:srgbClr val="185F9C"/>
            </a:solidFill>
          </a:ln>
        </p:spPr>
        <p:txBody>
          <a:bodyPr wrap="square" rtlCol="0">
            <a:spAutoFit/>
          </a:bodyPr>
          <a:lstStyle/>
          <a:p>
            <a:pPr algn="ctr"/>
            <a:r>
              <a:rPr lang="en-US" sz="3200" dirty="0" smtClean="0">
                <a:solidFill>
                  <a:srgbClr val="185F9C"/>
                </a:solidFill>
              </a:rPr>
              <a:t>rate</a:t>
            </a:r>
            <a:endParaRPr lang="en-US" sz="3200" dirty="0">
              <a:solidFill>
                <a:srgbClr val="185F9C"/>
              </a:solidFill>
            </a:endParaRPr>
          </a:p>
        </p:txBody>
      </p:sp>
      <p:pic>
        <p:nvPicPr>
          <p:cNvPr id="8" name="Picture 7"/>
          <p:cNvPicPr>
            <a:picLocks noChangeAspect="1"/>
          </p:cNvPicPr>
          <p:nvPr/>
        </p:nvPicPr>
        <p:blipFill>
          <a:blip r:embed="rId3"/>
          <a:stretch>
            <a:fillRect/>
          </a:stretch>
        </p:blipFill>
        <p:spPr>
          <a:xfrm rot="10065583" flipH="1" flipV="1">
            <a:off x="5435541" y="2337897"/>
            <a:ext cx="708523" cy="609099"/>
          </a:xfrm>
          <a:prstGeom prst="rect">
            <a:avLst/>
          </a:prstGeom>
        </p:spPr>
      </p:pic>
      <p:sp>
        <p:nvSpPr>
          <p:cNvPr id="10" name="TextBox 9"/>
          <p:cNvSpPr txBox="1"/>
          <p:nvPr/>
        </p:nvSpPr>
        <p:spPr>
          <a:xfrm>
            <a:off x="6290438" y="2470148"/>
            <a:ext cx="2243764" cy="584776"/>
          </a:xfrm>
          <a:prstGeom prst="rect">
            <a:avLst/>
          </a:prstGeom>
          <a:solidFill>
            <a:schemeClr val="bg1"/>
          </a:solidFill>
          <a:ln w="25400">
            <a:solidFill>
              <a:srgbClr val="185F9C"/>
            </a:solidFill>
          </a:ln>
        </p:spPr>
        <p:txBody>
          <a:bodyPr wrap="square" rtlCol="0">
            <a:spAutoFit/>
          </a:bodyPr>
          <a:lstStyle/>
          <a:p>
            <a:pPr algn="ctr"/>
            <a:r>
              <a:rPr lang="en-US" sz="3200" dirty="0" smtClean="0">
                <a:solidFill>
                  <a:srgbClr val="185F9C"/>
                </a:solidFill>
              </a:rPr>
              <a:t>download</a:t>
            </a:r>
            <a:endParaRPr lang="en-US" sz="3200" dirty="0">
              <a:solidFill>
                <a:srgbClr val="185F9C"/>
              </a:solidFill>
            </a:endParaRPr>
          </a:p>
        </p:txBody>
      </p:sp>
      <p:sp>
        <p:nvSpPr>
          <p:cNvPr id="11" name="TextBox 10"/>
          <p:cNvSpPr txBox="1"/>
          <p:nvPr/>
        </p:nvSpPr>
        <p:spPr>
          <a:xfrm>
            <a:off x="5078697" y="4189412"/>
            <a:ext cx="3265592" cy="584776"/>
          </a:xfrm>
          <a:prstGeom prst="rect">
            <a:avLst/>
          </a:prstGeom>
          <a:solidFill>
            <a:schemeClr val="bg1"/>
          </a:solidFill>
          <a:ln w="25400">
            <a:solidFill>
              <a:srgbClr val="185F9C"/>
            </a:solidFill>
          </a:ln>
        </p:spPr>
        <p:txBody>
          <a:bodyPr wrap="square" rtlCol="0">
            <a:spAutoFit/>
          </a:bodyPr>
          <a:lstStyle/>
          <a:p>
            <a:pPr algn="ctr"/>
            <a:r>
              <a:rPr lang="en-US" sz="3200" dirty="0" smtClean="0">
                <a:solidFill>
                  <a:srgbClr val="185F9C"/>
                </a:solidFill>
              </a:rPr>
              <a:t>manage &amp; edit</a:t>
            </a:r>
            <a:endParaRPr lang="en-US" sz="3200" dirty="0">
              <a:solidFill>
                <a:srgbClr val="185F9C"/>
              </a:solidFill>
            </a:endParaRPr>
          </a:p>
        </p:txBody>
      </p:sp>
      <p:pic>
        <p:nvPicPr>
          <p:cNvPr id="12" name="Picture 11"/>
          <p:cNvPicPr>
            <a:picLocks noChangeAspect="1"/>
          </p:cNvPicPr>
          <p:nvPr/>
        </p:nvPicPr>
        <p:blipFill>
          <a:blip r:embed="rId3"/>
          <a:stretch>
            <a:fillRect/>
          </a:stretch>
        </p:blipFill>
        <p:spPr>
          <a:xfrm rot="10955193" flipH="1" flipV="1">
            <a:off x="4875769" y="3392432"/>
            <a:ext cx="708523" cy="609099"/>
          </a:xfrm>
          <a:prstGeom prst="rect">
            <a:avLst/>
          </a:prstGeom>
        </p:spPr>
      </p:pic>
      <p:sp>
        <p:nvSpPr>
          <p:cNvPr id="14" name="Title 1"/>
          <p:cNvSpPr txBox="1">
            <a:spLocks/>
          </p:cNvSpPr>
          <p:nvPr/>
        </p:nvSpPr>
        <p:spPr>
          <a:xfrm>
            <a:off x="332161" y="426641"/>
            <a:ext cx="8410376" cy="585808"/>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2800" b="0" i="0" kern="1200" cap="none">
                <a:solidFill>
                  <a:srgbClr val="544742"/>
                </a:solidFill>
                <a:latin typeface="Calibri"/>
                <a:ea typeface="+mj-ea"/>
                <a:cs typeface="Calibri"/>
              </a:defRPr>
            </a:lvl1pPr>
          </a:lstStyle>
          <a:p>
            <a:r>
              <a:rPr lang="en-US" sz="4000" b="1" dirty="0" smtClean="0">
                <a:solidFill>
                  <a:srgbClr val="271602"/>
                </a:solidFill>
              </a:rPr>
              <a:t>Share</a:t>
            </a:r>
            <a:r>
              <a:rPr lang="en-US" sz="4000" dirty="0" smtClean="0">
                <a:solidFill>
                  <a:srgbClr val="271602"/>
                </a:solidFill>
              </a:rPr>
              <a:t> maps, results and more..</a:t>
            </a:r>
          </a:p>
          <a:p>
            <a:r>
              <a:rPr lang="en-US" sz="3000" dirty="0" smtClean="0">
                <a:solidFill>
                  <a:srgbClr val="271602"/>
                </a:solidFill>
              </a:rPr>
              <a:t>rate products for better use and understanding</a:t>
            </a:r>
            <a:endParaRPr lang="en-US" sz="3000" dirty="0">
              <a:solidFill>
                <a:srgbClr val="271602"/>
              </a:solidFill>
            </a:endParaRPr>
          </a:p>
        </p:txBody>
      </p:sp>
    </p:spTree>
    <p:extLst>
      <p:ext uri="{BB962C8B-B14F-4D97-AF65-F5344CB8AC3E}">
        <p14:creationId xmlns:p14="http://schemas.microsoft.com/office/powerpoint/2010/main" val="34430786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368" b="2288"/>
          <a:stretch/>
        </p:blipFill>
        <p:spPr>
          <a:xfrm>
            <a:off x="2247901" y="1624496"/>
            <a:ext cx="4493948" cy="3716652"/>
          </a:xfrm>
          <a:prstGeom prst="rect">
            <a:avLst/>
          </a:prstGeom>
        </p:spPr>
      </p:pic>
      <p:pic>
        <p:nvPicPr>
          <p:cNvPr id="5" name="Picture 4" descr="oq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132" y="1792490"/>
            <a:ext cx="3394384" cy="2511193"/>
          </a:xfrm>
          <a:prstGeom prst="rect">
            <a:avLst/>
          </a:prstGeom>
        </p:spPr>
      </p:pic>
      <p:pic>
        <p:nvPicPr>
          <p:cNvPr id="6" name="Picture 5"/>
          <p:cNvPicPr>
            <a:picLocks noChangeAspect="1"/>
          </p:cNvPicPr>
          <p:nvPr/>
        </p:nvPicPr>
        <p:blipFill>
          <a:blip r:embed="rId5"/>
          <a:stretch>
            <a:fillRect/>
          </a:stretch>
        </p:blipFill>
        <p:spPr>
          <a:xfrm rot="6168595" flipH="1" flipV="1">
            <a:off x="5137532" y="789142"/>
            <a:ext cx="777221" cy="497166"/>
          </a:xfrm>
          <a:prstGeom prst="rect">
            <a:avLst/>
          </a:prstGeom>
        </p:spPr>
      </p:pic>
      <p:pic>
        <p:nvPicPr>
          <p:cNvPr id="7" name="Picture 6"/>
          <p:cNvPicPr>
            <a:picLocks noChangeAspect="1"/>
          </p:cNvPicPr>
          <p:nvPr/>
        </p:nvPicPr>
        <p:blipFill>
          <a:blip r:embed="rId5"/>
          <a:stretch>
            <a:fillRect/>
          </a:stretch>
        </p:blipFill>
        <p:spPr>
          <a:xfrm rot="3891999" flipH="1">
            <a:off x="2871749" y="803509"/>
            <a:ext cx="777221" cy="528376"/>
          </a:xfrm>
          <a:prstGeom prst="rect">
            <a:avLst/>
          </a:prstGeom>
        </p:spPr>
      </p:pic>
      <p:sp>
        <p:nvSpPr>
          <p:cNvPr id="8" name="TextBox 7"/>
          <p:cNvSpPr txBox="1"/>
          <p:nvPr/>
        </p:nvSpPr>
        <p:spPr>
          <a:xfrm>
            <a:off x="25400" y="419006"/>
            <a:ext cx="2552700" cy="4524316"/>
          </a:xfrm>
          <a:prstGeom prst="rect">
            <a:avLst/>
          </a:prstGeom>
          <a:noFill/>
        </p:spPr>
        <p:txBody>
          <a:bodyPr wrap="square" rtlCol="0">
            <a:spAutoFit/>
          </a:bodyPr>
          <a:lstStyle/>
          <a:p>
            <a:r>
              <a:rPr lang="en-US" b="1" dirty="0" smtClean="0">
                <a:solidFill>
                  <a:srgbClr val="271602"/>
                </a:solidFill>
              </a:rPr>
              <a:t>global datasets</a:t>
            </a:r>
          </a:p>
          <a:p>
            <a:pPr marL="285750" indent="-285750">
              <a:buFontTx/>
              <a:buChar char="-"/>
            </a:pPr>
            <a:r>
              <a:rPr lang="en-US" dirty="0" smtClean="0">
                <a:solidFill>
                  <a:srgbClr val="271602"/>
                </a:solidFill>
              </a:rPr>
              <a:t>historical earthquakes</a:t>
            </a:r>
          </a:p>
          <a:p>
            <a:r>
              <a:rPr lang="en-US" dirty="0">
                <a:solidFill>
                  <a:srgbClr val="271602"/>
                </a:solidFill>
              </a:rPr>
              <a:t> </a:t>
            </a:r>
            <a:r>
              <a:rPr lang="en-US" dirty="0" smtClean="0">
                <a:solidFill>
                  <a:srgbClr val="271602"/>
                </a:solidFill>
              </a:rPr>
              <a:t>    (1000-1900)</a:t>
            </a:r>
          </a:p>
          <a:p>
            <a:pPr marL="285750" indent="-285750">
              <a:buFontTx/>
              <a:buChar char="-"/>
            </a:pPr>
            <a:r>
              <a:rPr lang="en-US" dirty="0" smtClean="0">
                <a:solidFill>
                  <a:srgbClr val="271602"/>
                </a:solidFill>
              </a:rPr>
              <a:t>historical earthquakes</a:t>
            </a:r>
          </a:p>
          <a:p>
            <a:r>
              <a:rPr lang="en-US" dirty="0" smtClean="0">
                <a:solidFill>
                  <a:srgbClr val="271602"/>
                </a:solidFill>
              </a:rPr>
              <a:t>      (1900-2010)</a:t>
            </a:r>
          </a:p>
          <a:p>
            <a:pPr marL="285750" indent="-285750">
              <a:buFontTx/>
              <a:buChar char="-"/>
            </a:pPr>
            <a:r>
              <a:rPr lang="en-US" dirty="0" smtClean="0">
                <a:solidFill>
                  <a:srgbClr val="271602"/>
                </a:solidFill>
              </a:rPr>
              <a:t>strain rate</a:t>
            </a:r>
          </a:p>
          <a:p>
            <a:pPr marL="285750" indent="-285750">
              <a:buFontTx/>
              <a:buChar char="-"/>
            </a:pPr>
            <a:r>
              <a:rPr lang="en-US" dirty="0" smtClean="0">
                <a:solidFill>
                  <a:srgbClr val="271602"/>
                </a:solidFill>
              </a:rPr>
              <a:t>exposure (buildings and population)</a:t>
            </a:r>
          </a:p>
          <a:p>
            <a:pPr marL="285750" indent="-285750">
              <a:buFontTx/>
              <a:buChar char="-"/>
            </a:pPr>
            <a:r>
              <a:rPr lang="en-US" dirty="0" smtClean="0">
                <a:solidFill>
                  <a:srgbClr val="271602"/>
                </a:solidFill>
              </a:rPr>
              <a:t>consequences (loss and damage data)</a:t>
            </a:r>
          </a:p>
          <a:p>
            <a:pPr marL="285750" indent="-285750">
              <a:buFontTx/>
              <a:buChar char="-"/>
            </a:pPr>
            <a:r>
              <a:rPr lang="en-US" dirty="0" smtClean="0">
                <a:solidFill>
                  <a:srgbClr val="271602"/>
                </a:solidFill>
              </a:rPr>
              <a:t>vulnerability curves</a:t>
            </a:r>
          </a:p>
          <a:p>
            <a:pPr marL="285750" indent="-285750">
              <a:buFontTx/>
              <a:buChar char="-"/>
            </a:pPr>
            <a:r>
              <a:rPr lang="en-US" dirty="0" smtClean="0">
                <a:solidFill>
                  <a:srgbClr val="271602"/>
                </a:solidFill>
              </a:rPr>
              <a:t>socio-economic indicators</a:t>
            </a:r>
          </a:p>
          <a:p>
            <a:pPr marL="285750" indent="-285750">
              <a:buFontTx/>
              <a:buChar char="-"/>
            </a:pPr>
            <a:endParaRPr lang="en-US" dirty="0" smtClean="0">
              <a:solidFill>
                <a:srgbClr val="271602"/>
              </a:solidFill>
            </a:endParaRPr>
          </a:p>
          <a:p>
            <a:pPr marL="285750" indent="-285750">
              <a:buFontTx/>
              <a:buChar char="-"/>
            </a:pPr>
            <a:endParaRPr lang="en-US" dirty="0" smtClean="0">
              <a:solidFill>
                <a:srgbClr val="271602"/>
              </a:solidFill>
            </a:endParaRPr>
          </a:p>
          <a:p>
            <a:pPr marL="285750" indent="-285750">
              <a:buFontTx/>
              <a:buChar char="-"/>
            </a:pPr>
            <a:endParaRPr lang="en-US" dirty="0">
              <a:solidFill>
                <a:srgbClr val="271602"/>
              </a:solidFill>
            </a:endParaRPr>
          </a:p>
        </p:txBody>
      </p:sp>
      <p:sp>
        <p:nvSpPr>
          <p:cNvPr id="10" name="TextBox 9"/>
          <p:cNvSpPr txBox="1"/>
          <p:nvPr/>
        </p:nvSpPr>
        <p:spPr>
          <a:xfrm>
            <a:off x="6131284" y="234340"/>
            <a:ext cx="3012716" cy="369332"/>
          </a:xfrm>
          <a:prstGeom prst="rect">
            <a:avLst/>
          </a:prstGeom>
          <a:noFill/>
        </p:spPr>
        <p:txBody>
          <a:bodyPr wrap="square" rtlCol="0">
            <a:spAutoFit/>
          </a:bodyPr>
          <a:lstStyle/>
          <a:p>
            <a:r>
              <a:rPr lang="en-US" b="1" dirty="0" smtClean="0">
                <a:solidFill>
                  <a:srgbClr val="271602"/>
                </a:solidFill>
              </a:rPr>
              <a:t>regional and global “models”</a:t>
            </a:r>
            <a:endParaRPr lang="en-US" b="1" dirty="0">
              <a:solidFill>
                <a:srgbClr val="271602"/>
              </a:solidFill>
            </a:endParaRPr>
          </a:p>
        </p:txBody>
      </p:sp>
      <p:pic>
        <p:nvPicPr>
          <p:cNvPr id="11" name="Picture 10"/>
          <p:cNvPicPr>
            <a:picLocks noChangeAspect="1"/>
          </p:cNvPicPr>
          <p:nvPr/>
        </p:nvPicPr>
        <p:blipFill>
          <a:blip r:embed="rId5"/>
          <a:stretch>
            <a:fillRect/>
          </a:stretch>
        </p:blipFill>
        <p:spPr>
          <a:xfrm rot="11376588" flipH="1" flipV="1">
            <a:off x="6574693" y="1892811"/>
            <a:ext cx="777221" cy="497166"/>
          </a:xfrm>
          <a:prstGeom prst="rect">
            <a:avLst/>
          </a:prstGeom>
        </p:spPr>
      </p:pic>
      <p:sp>
        <p:nvSpPr>
          <p:cNvPr id="12" name="TextBox 11"/>
          <p:cNvSpPr txBox="1"/>
          <p:nvPr/>
        </p:nvSpPr>
        <p:spPr>
          <a:xfrm>
            <a:off x="6692900" y="2556176"/>
            <a:ext cx="2451099" cy="2308324"/>
          </a:xfrm>
          <a:prstGeom prst="rect">
            <a:avLst/>
          </a:prstGeom>
          <a:noFill/>
        </p:spPr>
        <p:txBody>
          <a:bodyPr wrap="square" rtlCol="0">
            <a:spAutoFit/>
          </a:bodyPr>
          <a:lstStyle/>
          <a:p>
            <a:r>
              <a:rPr lang="en-US" b="1" dirty="0" smtClean="0">
                <a:solidFill>
                  <a:srgbClr val="271602"/>
                </a:solidFill>
              </a:rPr>
              <a:t>risk information products</a:t>
            </a:r>
          </a:p>
          <a:p>
            <a:pPr marL="285750" indent="-285750">
              <a:buFontTx/>
              <a:buChar char="-"/>
            </a:pPr>
            <a:r>
              <a:rPr lang="en-US" dirty="0" smtClean="0">
                <a:solidFill>
                  <a:srgbClr val="271602"/>
                </a:solidFill>
              </a:rPr>
              <a:t>hazard maps</a:t>
            </a:r>
          </a:p>
          <a:p>
            <a:pPr marL="285750" indent="-285750">
              <a:buFontTx/>
              <a:buChar char="-"/>
            </a:pPr>
            <a:r>
              <a:rPr lang="en-US" dirty="0" smtClean="0">
                <a:solidFill>
                  <a:srgbClr val="271602"/>
                </a:solidFill>
              </a:rPr>
              <a:t>loss maps</a:t>
            </a:r>
          </a:p>
          <a:p>
            <a:pPr marL="285750" indent="-285750">
              <a:buFontTx/>
              <a:buChar char="-"/>
            </a:pPr>
            <a:r>
              <a:rPr lang="en-US" dirty="0" smtClean="0">
                <a:solidFill>
                  <a:srgbClr val="271602"/>
                </a:solidFill>
              </a:rPr>
              <a:t>cost-benefit maps </a:t>
            </a:r>
          </a:p>
          <a:p>
            <a:pPr marL="285750" indent="-285750">
              <a:buFontTx/>
              <a:buChar char="-"/>
            </a:pPr>
            <a:r>
              <a:rPr lang="en-US" dirty="0" smtClean="0">
                <a:solidFill>
                  <a:srgbClr val="271602"/>
                </a:solidFill>
              </a:rPr>
              <a:t>average annual loss curves</a:t>
            </a:r>
          </a:p>
          <a:p>
            <a:pPr marL="285750" indent="-285750">
              <a:buFontTx/>
              <a:buChar char="-"/>
            </a:pPr>
            <a:endParaRPr lang="en-US" dirty="0">
              <a:solidFill>
                <a:srgbClr val="271602"/>
              </a:solidFill>
            </a:endParaRPr>
          </a:p>
        </p:txBody>
      </p:sp>
      <p:pic>
        <p:nvPicPr>
          <p:cNvPr id="13" name="Picture 12"/>
          <p:cNvPicPr>
            <a:picLocks noChangeAspect="1"/>
          </p:cNvPicPr>
          <p:nvPr/>
        </p:nvPicPr>
        <p:blipFill>
          <a:blip r:embed="rId5"/>
          <a:stretch>
            <a:fillRect/>
          </a:stretch>
        </p:blipFill>
        <p:spPr>
          <a:xfrm rot="20228422" flipH="1">
            <a:off x="1703370" y="4370603"/>
            <a:ext cx="777221" cy="528376"/>
          </a:xfrm>
          <a:prstGeom prst="rect">
            <a:avLst/>
          </a:prstGeom>
        </p:spPr>
      </p:pic>
      <p:sp>
        <p:nvSpPr>
          <p:cNvPr id="15" name="TextBox 14"/>
          <p:cNvSpPr txBox="1"/>
          <p:nvPr/>
        </p:nvSpPr>
        <p:spPr>
          <a:xfrm>
            <a:off x="5854700" y="5366548"/>
            <a:ext cx="3287449" cy="1477328"/>
          </a:xfrm>
          <a:prstGeom prst="rect">
            <a:avLst/>
          </a:prstGeom>
          <a:noFill/>
          <a:ln>
            <a:solidFill>
              <a:srgbClr val="BE0C25"/>
            </a:solidFill>
          </a:ln>
        </p:spPr>
        <p:txBody>
          <a:bodyPr wrap="square" rtlCol="0">
            <a:spAutoFit/>
          </a:bodyPr>
          <a:lstStyle/>
          <a:p>
            <a:r>
              <a:rPr lang="en-US" b="1" dirty="0" smtClean="0">
                <a:solidFill>
                  <a:srgbClr val="BE0C25"/>
                </a:solidFill>
              </a:rPr>
              <a:t>other resources</a:t>
            </a:r>
          </a:p>
          <a:p>
            <a:pPr marL="285750" indent="-285750">
              <a:buFontTx/>
              <a:buChar char="-"/>
            </a:pPr>
            <a:r>
              <a:rPr lang="en-US" dirty="0" smtClean="0">
                <a:solidFill>
                  <a:srgbClr val="BE0C25"/>
                </a:solidFill>
              </a:rPr>
              <a:t>building reports and glossary</a:t>
            </a:r>
          </a:p>
          <a:p>
            <a:pPr marL="285750" indent="-285750">
              <a:buFontTx/>
              <a:buChar char="-"/>
            </a:pPr>
            <a:r>
              <a:rPr lang="en-US" dirty="0" smtClean="0">
                <a:solidFill>
                  <a:srgbClr val="BE0C25"/>
                </a:solidFill>
              </a:rPr>
              <a:t>technical reports</a:t>
            </a:r>
          </a:p>
          <a:p>
            <a:pPr marL="285750" indent="-285750">
              <a:buFontTx/>
              <a:buChar char="-"/>
            </a:pPr>
            <a:r>
              <a:rPr lang="en-US" dirty="0" smtClean="0">
                <a:solidFill>
                  <a:srgbClr val="BE0C25"/>
                </a:solidFill>
              </a:rPr>
              <a:t>videos </a:t>
            </a:r>
            <a:r>
              <a:rPr lang="en-US" dirty="0">
                <a:solidFill>
                  <a:srgbClr val="BE0C25"/>
                </a:solidFill>
              </a:rPr>
              <a:t>and </a:t>
            </a:r>
            <a:r>
              <a:rPr lang="en-US" dirty="0" smtClean="0">
                <a:solidFill>
                  <a:srgbClr val="BE0C25"/>
                </a:solidFill>
              </a:rPr>
              <a:t>tutorials</a:t>
            </a:r>
          </a:p>
          <a:p>
            <a:pPr marL="285750" indent="-285750">
              <a:buFontTx/>
              <a:buChar char="-"/>
            </a:pPr>
            <a:r>
              <a:rPr lang="en-US" dirty="0" err="1" smtClean="0">
                <a:solidFill>
                  <a:srgbClr val="BE0C25"/>
                </a:solidFill>
              </a:rPr>
              <a:t>infographs</a:t>
            </a:r>
            <a:endParaRPr lang="en-US" b="1" dirty="0">
              <a:solidFill>
                <a:srgbClr val="BE0C25"/>
              </a:solidFill>
            </a:endParaRPr>
          </a:p>
        </p:txBody>
      </p:sp>
      <p:sp>
        <p:nvSpPr>
          <p:cNvPr id="16" name="TextBox 15"/>
          <p:cNvSpPr txBox="1"/>
          <p:nvPr/>
        </p:nvSpPr>
        <p:spPr>
          <a:xfrm>
            <a:off x="354910" y="5017427"/>
            <a:ext cx="4077390" cy="1754327"/>
          </a:xfrm>
          <a:prstGeom prst="rect">
            <a:avLst/>
          </a:prstGeom>
          <a:noFill/>
        </p:spPr>
        <p:txBody>
          <a:bodyPr wrap="square" rtlCol="0">
            <a:spAutoFit/>
          </a:bodyPr>
          <a:lstStyle/>
          <a:p>
            <a:r>
              <a:rPr lang="en-US" b="1" dirty="0" smtClean="0">
                <a:solidFill>
                  <a:srgbClr val="271602"/>
                </a:solidFill>
              </a:rPr>
              <a:t>tools &amp; apps</a:t>
            </a:r>
          </a:p>
          <a:p>
            <a:pPr marL="285750" indent="-285750">
              <a:buFontTx/>
              <a:buChar char="-"/>
            </a:pPr>
            <a:r>
              <a:rPr lang="en-US" dirty="0" smtClean="0">
                <a:solidFill>
                  <a:srgbClr val="271602"/>
                </a:solidFill>
              </a:rPr>
              <a:t>open-source </a:t>
            </a:r>
            <a:r>
              <a:rPr lang="en-US" dirty="0" err="1" smtClean="0">
                <a:solidFill>
                  <a:srgbClr val="271602"/>
                </a:solidFill>
              </a:rPr>
              <a:t>modelling</a:t>
            </a:r>
            <a:r>
              <a:rPr lang="en-US" dirty="0" smtClean="0">
                <a:solidFill>
                  <a:srgbClr val="271602"/>
                </a:solidFill>
              </a:rPr>
              <a:t> software</a:t>
            </a:r>
          </a:p>
          <a:p>
            <a:pPr marL="285750" indent="-285750">
              <a:buFontTx/>
              <a:buChar char="-"/>
            </a:pPr>
            <a:r>
              <a:rPr lang="en-US" dirty="0" err="1" smtClean="0">
                <a:solidFill>
                  <a:srgbClr val="271602"/>
                </a:solidFill>
              </a:rPr>
              <a:t>modelling</a:t>
            </a:r>
            <a:r>
              <a:rPr lang="en-US" dirty="0" smtClean="0">
                <a:solidFill>
                  <a:srgbClr val="271602"/>
                </a:solidFill>
              </a:rPr>
              <a:t> tools</a:t>
            </a:r>
          </a:p>
          <a:p>
            <a:pPr marL="285750" indent="-285750">
              <a:buFontTx/>
              <a:buChar char="-"/>
            </a:pPr>
            <a:r>
              <a:rPr lang="en-US" dirty="0" smtClean="0">
                <a:solidFill>
                  <a:srgbClr val="271602"/>
                </a:solidFill>
              </a:rPr>
              <a:t>data capture tools</a:t>
            </a:r>
          </a:p>
          <a:p>
            <a:pPr marL="285750" indent="-285750">
              <a:buFontTx/>
              <a:buChar char="-"/>
            </a:pPr>
            <a:r>
              <a:rPr lang="en-US" dirty="0" smtClean="0">
                <a:solidFill>
                  <a:srgbClr val="271602"/>
                </a:solidFill>
              </a:rPr>
              <a:t>socio-economic indicator &amp; integrated risk tools</a:t>
            </a:r>
            <a:endParaRPr lang="en-US" dirty="0">
              <a:solidFill>
                <a:srgbClr val="271602"/>
              </a:solidFill>
            </a:endParaRPr>
          </a:p>
        </p:txBody>
      </p:sp>
    </p:spTree>
    <p:extLst>
      <p:ext uri="{BB962C8B-B14F-4D97-AF65-F5344CB8AC3E}">
        <p14:creationId xmlns:p14="http://schemas.microsoft.com/office/powerpoint/2010/main" val="3118400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5441108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368" b="2288"/>
          <a:stretch/>
        </p:blipFill>
        <p:spPr>
          <a:xfrm>
            <a:off x="5154403" y="1839782"/>
            <a:ext cx="4051245" cy="3350521"/>
          </a:xfrm>
          <a:prstGeom prst="rect">
            <a:avLst/>
          </a:prstGeom>
        </p:spPr>
      </p:pic>
      <p:sp>
        <p:nvSpPr>
          <p:cNvPr id="5" name="TextBox 4"/>
          <p:cNvSpPr txBox="1"/>
          <p:nvPr/>
        </p:nvSpPr>
        <p:spPr>
          <a:xfrm>
            <a:off x="814817" y="5653423"/>
            <a:ext cx="6531226" cy="954107"/>
          </a:xfrm>
          <a:prstGeom prst="rect">
            <a:avLst/>
          </a:prstGeom>
          <a:noFill/>
        </p:spPr>
        <p:txBody>
          <a:bodyPr wrap="square" rtlCol="0">
            <a:spAutoFit/>
          </a:bodyPr>
          <a:lstStyle/>
          <a:p>
            <a:r>
              <a:rPr lang="en-US" sz="2800" dirty="0" smtClean="0">
                <a:solidFill>
                  <a:srgbClr val="271602"/>
                </a:solidFill>
              </a:rPr>
              <a:t>Global framework</a:t>
            </a:r>
          </a:p>
          <a:p>
            <a:r>
              <a:rPr lang="en-US" sz="2800" dirty="0" smtClean="0">
                <a:solidFill>
                  <a:srgbClr val="271602"/>
                </a:solidFill>
              </a:rPr>
              <a:t>(tools, data, methods, expertise)</a:t>
            </a:r>
            <a:endParaRPr lang="en-US" sz="2800" dirty="0">
              <a:solidFill>
                <a:srgbClr val="271602"/>
              </a:solidFill>
            </a:endParaRPr>
          </a:p>
        </p:txBody>
      </p:sp>
      <p:cxnSp>
        <p:nvCxnSpPr>
          <p:cNvPr id="6" name="Straight Arrow Connector 5"/>
          <p:cNvCxnSpPr/>
          <p:nvPr/>
        </p:nvCxnSpPr>
        <p:spPr>
          <a:xfrm flipV="1">
            <a:off x="2542962" y="4862990"/>
            <a:ext cx="0" cy="635829"/>
          </a:xfrm>
          <a:prstGeom prst="straightConnector1">
            <a:avLst/>
          </a:prstGeom>
          <a:ln w="12700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26687" y="3353951"/>
            <a:ext cx="4574820" cy="1384995"/>
          </a:xfrm>
          <a:prstGeom prst="rect">
            <a:avLst/>
          </a:prstGeom>
          <a:noFill/>
        </p:spPr>
        <p:txBody>
          <a:bodyPr wrap="square" rtlCol="0">
            <a:spAutoFit/>
          </a:bodyPr>
          <a:lstStyle/>
          <a:p>
            <a:r>
              <a:rPr lang="en-US" sz="2800" dirty="0" smtClean="0">
                <a:solidFill>
                  <a:srgbClr val="271602"/>
                </a:solidFill>
              </a:rPr>
              <a:t>Regional, national and local projects </a:t>
            </a:r>
            <a:r>
              <a:rPr lang="en-US" sz="2800" dirty="0">
                <a:solidFill>
                  <a:srgbClr val="271602"/>
                </a:solidFill>
              </a:rPr>
              <a:t>&amp;</a:t>
            </a:r>
            <a:r>
              <a:rPr lang="en-US" sz="2800" dirty="0" smtClean="0">
                <a:solidFill>
                  <a:srgbClr val="271602"/>
                </a:solidFill>
              </a:rPr>
              <a:t> collaborations </a:t>
            </a:r>
          </a:p>
          <a:p>
            <a:r>
              <a:rPr lang="en-US" sz="2800" dirty="0" smtClean="0">
                <a:solidFill>
                  <a:srgbClr val="271602"/>
                </a:solidFill>
              </a:rPr>
              <a:t>(data, knowledge) </a:t>
            </a:r>
            <a:endParaRPr lang="en-US" sz="2800" dirty="0">
              <a:solidFill>
                <a:srgbClr val="271602"/>
              </a:solidFill>
            </a:endParaRPr>
          </a:p>
        </p:txBody>
      </p:sp>
      <p:pic>
        <p:nvPicPr>
          <p:cNvPr id="8" name="Picture 7" descr="oq7.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2416" y="1990626"/>
            <a:ext cx="3060000" cy="2263813"/>
          </a:xfrm>
          <a:prstGeom prst="rect">
            <a:avLst/>
          </a:prstGeom>
        </p:spPr>
      </p:pic>
      <p:pic>
        <p:nvPicPr>
          <p:cNvPr id="9" name="Picture 8"/>
          <p:cNvPicPr>
            <a:picLocks noChangeAspect="1"/>
          </p:cNvPicPr>
          <p:nvPr/>
        </p:nvPicPr>
        <p:blipFill>
          <a:blip r:embed="rId5"/>
          <a:stretch>
            <a:fillRect/>
          </a:stretch>
        </p:blipFill>
        <p:spPr>
          <a:xfrm rot="8175428" flipH="1" flipV="1">
            <a:off x="4723771" y="3713530"/>
            <a:ext cx="777221" cy="497166"/>
          </a:xfrm>
          <a:prstGeom prst="rect">
            <a:avLst/>
          </a:prstGeom>
        </p:spPr>
      </p:pic>
      <p:pic>
        <p:nvPicPr>
          <p:cNvPr id="10" name="Picture 9"/>
          <p:cNvPicPr>
            <a:picLocks noChangeAspect="1"/>
          </p:cNvPicPr>
          <p:nvPr/>
        </p:nvPicPr>
        <p:blipFill>
          <a:blip r:embed="rId5"/>
          <a:stretch>
            <a:fillRect/>
          </a:stretch>
        </p:blipFill>
        <p:spPr>
          <a:xfrm rot="6411691" flipH="1" flipV="1">
            <a:off x="4338982" y="5433207"/>
            <a:ext cx="777221" cy="497166"/>
          </a:xfrm>
          <a:prstGeom prst="rect">
            <a:avLst/>
          </a:prstGeom>
        </p:spPr>
      </p:pic>
      <p:cxnSp>
        <p:nvCxnSpPr>
          <p:cNvPr id="11" name="Straight Arrow Connector 10"/>
          <p:cNvCxnSpPr/>
          <p:nvPr/>
        </p:nvCxnSpPr>
        <p:spPr>
          <a:xfrm flipV="1">
            <a:off x="2517783" y="2558379"/>
            <a:ext cx="0" cy="635829"/>
          </a:xfrm>
          <a:prstGeom prst="straightConnector1">
            <a:avLst/>
          </a:prstGeom>
          <a:ln w="12700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26687" y="1362728"/>
            <a:ext cx="5082817" cy="954107"/>
          </a:xfrm>
          <a:prstGeom prst="rect">
            <a:avLst/>
          </a:prstGeom>
          <a:noFill/>
        </p:spPr>
        <p:txBody>
          <a:bodyPr wrap="square" rtlCol="0">
            <a:spAutoFit/>
          </a:bodyPr>
          <a:lstStyle/>
          <a:p>
            <a:r>
              <a:rPr lang="en-US" sz="2800" dirty="0" err="1" smtClean="0">
                <a:solidFill>
                  <a:srgbClr val="271602"/>
                </a:solidFill>
              </a:rPr>
              <a:t>Organisations</a:t>
            </a:r>
            <a:r>
              <a:rPr lang="en-US" sz="2800" dirty="0" smtClean="0">
                <a:solidFill>
                  <a:srgbClr val="271602"/>
                </a:solidFill>
              </a:rPr>
              <a:t> and individuals</a:t>
            </a:r>
          </a:p>
          <a:p>
            <a:r>
              <a:rPr lang="en-US" sz="2800" dirty="0" smtClean="0">
                <a:solidFill>
                  <a:srgbClr val="271602"/>
                </a:solidFill>
              </a:rPr>
              <a:t>(data, results, discussion) </a:t>
            </a:r>
            <a:endParaRPr lang="en-US" sz="2800" dirty="0">
              <a:solidFill>
                <a:srgbClr val="271602"/>
              </a:solidFill>
            </a:endParaRPr>
          </a:p>
        </p:txBody>
      </p:sp>
      <p:pic>
        <p:nvPicPr>
          <p:cNvPr id="14" name="Picture 13"/>
          <p:cNvPicPr>
            <a:picLocks noChangeAspect="1"/>
          </p:cNvPicPr>
          <p:nvPr/>
        </p:nvPicPr>
        <p:blipFill>
          <a:blip r:embed="rId6"/>
          <a:stretch>
            <a:fillRect/>
          </a:stretch>
        </p:blipFill>
        <p:spPr>
          <a:xfrm>
            <a:off x="213660" y="5770668"/>
            <a:ext cx="570624" cy="584283"/>
          </a:xfrm>
          <a:prstGeom prst="rect">
            <a:avLst/>
          </a:prstGeom>
        </p:spPr>
      </p:pic>
      <p:pic>
        <p:nvPicPr>
          <p:cNvPr id="16" name="Picture 15"/>
          <p:cNvPicPr>
            <a:picLocks noChangeAspect="1"/>
          </p:cNvPicPr>
          <p:nvPr/>
        </p:nvPicPr>
        <p:blipFill>
          <a:blip r:embed="rId6"/>
          <a:stretch>
            <a:fillRect/>
          </a:stretch>
        </p:blipFill>
        <p:spPr>
          <a:xfrm>
            <a:off x="175474" y="1476322"/>
            <a:ext cx="570624" cy="584283"/>
          </a:xfrm>
          <a:prstGeom prst="rect">
            <a:avLst/>
          </a:prstGeom>
        </p:spPr>
      </p:pic>
      <p:sp>
        <p:nvSpPr>
          <p:cNvPr id="17" name="TextBox 16"/>
          <p:cNvSpPr txBox="1"/>
          <p:nvPr/>
        </p:nvSpPr>
        <p:spPr>
          <a:xfrm>
            <a:off x="5716156" y="5133232"/>
            <a:ext cx="3086081" cy="1292662"/>
          </a:xfrm>
          <a:prstGeom prst="rect">
            <a:avLst/>
          </a:prstGeom>
          <a:noFill/>
        </p:spPr>
        <p:txBody>
          <a:bodyPr wrap="square" rtlCol="0">
            <a:spAutoFit/>
          </a:bodyPr>
          <a:lstStyle/>
          <a:p>
            <a:pPr algn="ctr"/>
            <a:r>
              <a:rPr lang="en-US" sz="2600" i="1" dirty="0" smtClean="0">
                <a:solidFill>
                  <a:srgbClr val="185F9C"/>
                </a:solidFill>
              </a:rPr>
              <a:t>platform </a:t>
            </a:r>
          </a:p>
          <a:p>
            <a:pPr algn="ctr"/>
            <a:r>
              <a:rPr lang="en-US" sz="2600" i="1" dirty="0" smtClean="0">
                <a:solidFill>
                  <a:srgbClr val="185F9C"/>
                </a:solidFill>
              </a:rPr>
              <a:t>tools</a:t>
            </a:r>
          </a:p>
          <a:p>
            <a:pPr algn="ctr"/>
            <a:r>
              <a:rPr lang="en-US" sz="2600" i="1" dirty="0" smtClean="0">
                <a:solidFill>
                  <a:srgbClr val="185F9C"/>
                </a:solidFill>
              </a:rPr>
              <a:t>online resources</a:t>
            </a:r>
            <a:endParaRPr lang="en-US" sz="2600" i="1" dirty="0">
              <a:solidFill>
                <a:srgbClr val="185F9C"/>
              </a:solidFill>
            </a:endParaRPr>
          </a:p>
        </p:txBody>
      </p:sp>
      <p:sp>
        <p:nvSpPr>
          <p:cNvPr id="18" name="TextBox 17"/>
          <p:cNvSpPr txBox="1"/>
          <p:nvPr/>
        </p:nvSpPr>
        <p:spPr>
          <a:xfrm>
            <a:off x="175474" y="120166"/>
            <a:ext cx="8360726" cy="707886"/>
          </a:xfrm>
          <a:prstGeom prst="rect">
            <a:avLst/>
          </a:prstGeom>
          <a:noFill/>
        </p:spPr>
        <p:txBody>
          <a:bodyPr wrap="square" rtlCol="0">
            <a:spAutoFit/>
          </a:bodyPr>
          <a:lstStyle/>
          <a:p>
            <a:r>
              <a:rPr lang="en-US" sz="4000" dirty="0" smtClean="0">
                <a:solidFill>
                  <a:srgbClr val="271602"/>
                </a:solidFill>
              </a:rPr>
              <a:t>From global to local</a:t>
            </a:r>
            <a:endParaRPr lang="en-US" sz="4000" dirty="0">
              <a:solidFill>
                <a:srgbClr val="271602"/>
              </a:solidFill>
            </a:endParaRPr>
          </a:p>
        </p:txBody>
      </p:sp>
      <p:pic>
        <p:nvPicPr>
          <p:cNvPr id="19" name="Picture 18"/>
          <p:cNvPicPr>
            <a:picLocks noChangeAspect="1"/>
          </p:cNvPicPr>
          <p:nvPr/>
        </p:nvPicPr>
        <p:blipFill>
          <a:blip r:embed="rId5"/>
          <a:stretch>
            <a:fillRect/>
          </a:stretch>
        </p:blipFill>
        <p:spPr>
          <a:xfrm rot="10604091" flipH="1" flipV="1">
            <a:off x="4632351" y="2039482"/>
            <a:ext cx="777221" cy="497166"/>
          </a:xfrm>
          <a:prstGeom prst="rect">
            <a:avLst/>
          </a:prstGeom>
        </p:spPr>
      </p:pic>
      <p:pic>
        <p:nvPicPr>
          <p:cNvPr id="20" name="Picture 19"/>
          <p:cNvPicPr>
            <a:picLocks noChangeAspect="1"/>
          </p:cNvPicPr>
          <p:nvPr/>
        </p:nvPicPr>
        <p:blipFill>
          <a:blip r:embed="rId6"/>
          <a:stretch>
            <a:fillRect/>
          </a:stretch>
        </p:blipFill>
        <p:spPr>
          <a:xfrm>
            <a:off x="213208" y="3425075"/>
            <a:ext cx="570624" cy="584283"/>
          </a:xfrm>
          <a:prstGeom prst="rect">
            <a:avLst/>
          </a:prstGeom>
        </p:spPr>
      </p:pic>
    </p:spTree>
    <p:extLst>
      <p:ext uri="{BB962C8B-B14F-4D97-AF65-F5344CB8AC3E}">
        <p14:creationId xmlns:p14="http://schemas.microsoft.com/office/powerpoint/2010/main" val="3164441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417" y="3048869"/>
            <a:ext cx="8362896" cy="861774"/>
          </a:xfrm>
          <a:prstGeom prst="rect">
            <a:avLst/>
          </a:prstGeom>
          <a:noFill/>
        </p:spPr>
        <p:txBody>
          <a:bodyPr wrap="square" rtlCol="0">
            <a:spAutoFit/>
          </a:bodyPr>
          <a:lstStyle/>
          <a:p>
            <a:pPr algn="ctr"/>
            <a:r>
              <a:rPr lang="en-US" sz="3600" dirty="0" smtClean="0">
                <a:solidFill>
                  <a:srgbClr val="271602"/>
                </a:solidFill>
              </a:rPr>
              <a:t>only </a:t>
            </a:r>
            <a:r>
              <a:rPr lang="en-US" sz="5000" dirty="0" smtClean="0">
                <a:solidFill>
                  <a:srgbClr val="271602"/>
                </a:solidFill>
              </a:rPr>
              <a:t>together </a:t>
            </a:r>
            <a:r>
              <a:rPr lang="en-US" sz="3600" dirty="0" smtClean="0">
                <a:solidFill>
                  <a:srgbClr val="271602"/>
                </a:solidFill>
              </a:rPr>
              <a:t>we can make it work! </a:t>
            </a:r>
            <a:endParaRPr lang="en-US" sz="3600" dirty="0">
              <a:solidFill>
                <a:srgbClr val="271602"/>
              </a:solidFill>
            </a:endParaRPr>
          </a:p>
        </p:txBody>
      </p:sp>
    </p:spTree>
    <p:extLst>
      <p:ext uri="{BB962C8B-B14F-4D97-AF65-F5344CB8AC3E}">
        <p14:creationId xmlns:p14="http://schemas.microsoft.com/office/powerpoint/2010/main" val="36103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444770">
            <a:off x="625407" y="642187"/>
            <a:ext cx="8525325" cy="523220"/>
          </a:xfrm>
          <a:prstGeom prst="rect">
            <a:avLst/>
          </a:prstGeom>
          <a:noFill/>
        </p:spPr>
        <p:txBody>
          <a:bodyPr wrap="square" rtlCol="0">
            <a:spAutoFit/>
          </a:bodyPr>
          <a:lstStyle/>
          <a:p>
            <a:pPr algn="ctr"/>
            <a:r>
              <a:rPr lang="en-US" sz="2800" dirty="0" smtClean="0">
                <a:solidFill>
                  <a:srgbClr val="BE0C25"/>
                </a:solidFill>
              </a:rPr>
              <a:t>work together on development of</a:t>
            </a:r>
            <a:r>
              <a:rPr lang="en-US" sz="2800" dirty="0">
                <a:solidFill>
                  <a:srgbClr val="BE0C25"/>
                </a:solidFill>
              </a:rPr>
              <a:t> </a:t>
            </a:r>
            <a:r>
              <a:rPr lang="en-US" sz="2800" dirty="0" smtClean="0">
                <a:solidFill>
                  <a:srgbClr val="BE0C25"/>
                </a:solidFill>
              </a:rPr>
              <a:t>city scenarios</a:t>
            </a:r>
            <a:endParaRPr lang="en-US" sz="2800" dirty="0">
              <a:solidFill>
                <a:srgbClr val="BE0C25"/>
              </a:solidFill>
            </a:endParaRPr>
          </a:p>
        </p:txBody>
      </p:sp>
      <p:sp>
        <p:nvSpPr>
          <p:cNvPr id="5" name="TextBox 4"/>
          <p:cNvSpPr txBox="1"/>
          <p:nvPr/>
        </p:nvSpPr>
        <p:spPr>
          <a:xfrm rot="677010">
            <a:off x="4129552" y="3508567"/>
            <a:ext cx="4629318" cy="954107"/>
          </a:xfrm>
          <a:prstGeom prst="rect">
            <a:avLst/>
          </a:prstGeom>
          <a:noFill/>
        </p:spPr>
        <p:txBody>
          <a:bodyPr wrap="square" rtlCol="0">
            <a:spAutoFit/>
          </a:bodyPr>
          <a:lstStyle/>
          <a:p>
            <a:pPr algn="ctr"/>
            <a:r>
              <a:rPr lang="en-US" sz="2800" dirty="0" smtClean="0">
                <a:solidFill>
                  <a:srgbClr val="BE0C25"/>
                </a:solidFill>
              </a:rPr>
              <a:t>share census data on buildings  for south-</a:t>
            </a:r>
            <a:r>
              <a:rPr lang="en-US" sz="2800" dirty="0" err="1" smtClean="0">
                <a:solidFill>
                  <a:srgbClr val="BE0C25"/>
                </a:solidFill>
              </a:rPr>
              <a:t>asia</a:t>
            </a:r>
            <a:endParaRPr lang="en-US" sz="2800" dirty="0">
              <a:solidFill>
                <a:srgbClr val="BE0C25"/>
              </a:solidFill>
            </a:endParaRPr>
          </a:p>
        </p:txBody>
      </p:sp>
      <p:sp>
        <p:nvSpPr>
          <p:cNvPr id="6" name="TextBox 5"/>
          <p:cNvSpPr txBox="1"/>
          <p:nvPr/>
        </p:nvSpPr>
        <p:spPr>
          <a:xfrm>
            <a:off x="342318" y="1857224"/>
            <a:ext cx="8499759" cy="954107"/>
          </a:xfrm>
          <a:prstGeom prst="rect">
            <a:avLst/>
          </a:prstGeom>
          <a:noFill/>
        </p:spPr>
        <p:txBody>
          <a:bodyPr wrap="square" rtlCol="0">
            <a:spAutoFit/>
          </a:bodyPr>
          <a:lstStyle/>
          <a:p>
            <a:pPr algn="ctr"/>
            <a:r>
              <a:rPr lang="en-US" sz="2800" dirty="0" smtClean="0">
                <a:solidFill>
                  <a:srgbClr val="BE0C25"/>
                </a:solidFill>
              </a:rPr>
              <a:t>collaborate to develop on an app for humanitarian purposes that can link to the </a:t>
            </a:r>
            <a:r>
              <a:rPr lang="en-US" sz="2800" dirty="0" err="1" smtClean="0">
                <a:solidFill>
                  <a:srgbClr val="BE0C25"/>
                </a:solidFill>
              </a:rPr>
              <a:t>OpenQuake</a:t>
            </a:r>
            <a:r>
              <a:rPr lang="en-US" sz="2800" dirty="0" smtClean="0">
                <a:solidFill>
                  <a:srgbClr val="BE0C25"/>
                </a:solidFill>
              </a:rPr>
              <a:t> platform</a:t>
            </a:r>
            <a:endParaRPr lang="en-US" sz="2800" dirty="0">
              <a:solidFill>
                <a:srgbClr val="BE0C25"/>
              </a:solidFill>
            </a:endParaRPr>
          </a:p>
        </p:txBody>
      </p:sp>
      <p:sp>
        <p:nvSpPr>
          <p:cNvPr id="7" name="TextBox 6"/>
          <p:cNvSpPr txBox="1"/>
          <p:nvPr/>
        </p:nvSpPr>
        <p:spPr>
          <a:xfrm rot="297928">
            <a:off x="234418" y="4429294"/>
            <a:ext cx="5693247" cy="954107"/>
          </a:xfrm>
          <a:prstGeom prst="rect">
            <a:avLst/>
          </a:prstGeom>
          <a:noFill/>
        </p:spPr>
        <p:txBody>
          <a:bodyPr wrap="square" rtlCol="0">
            <a:spAutoFit/>
          </a:bodyPr>
          <a:lstStyle/>
          <a:p>
            <a:pPr algn="ctr"/>
            <a:r>
              <a:rPr lang="en-US" sz="2800" dirty="0" smtClean="0">
                <a:solidFill>
                  <a:srgbClr val="BE0C25"/>
                </a:solidFill>
              </a:rPr>
              <a:t>execute a training in socio-economic vulnerability indicator development</a:t>
            </a:r>
            <a:endParaRPr lang="en-US" sz="2800" dirty="0">
              <a:solidFill>
                <a:srgbClr val="BE0C25"/>
              </a:solidFill>
            </a:endParaRPr>
          </a:p>
        </p:txBody>
      </p:sp>
      <p:sp>
        <p:nvSpPr>
          <p:cNvPr id="8" name="TextBox 7"/>
          <p:cNvSpPr txBox="1"/>
          <p:nvPr/>
        </p:nvSpPr>
        <p:spPr>
          <a:xfrm rot="20985662">
            <a:off x="6211535" y="5276780"/>
            <a:ext cx="2161827" cy="954107"/>
          </a:xfrm>
          <a:prstGeom prst="rect">
            <a:avLst/>
          </a:prstGeom>
          <a:noFill/>
        </p:spPr>
        <p:txBody>
          <a:bodyPr wrap="square" rtlCol="0">
            <a:spAutoFit/>
          </a:bodyPr>
          <a:lstStyle/>
          <a:p>
            <a:pPr algn="ctr"/>
            <a:r>
              <a:rPr lang="en-US" sz="2800" dirty="0" smtClean="0">
                <a:solidFill>
                  <a:srgbClr val="BE0C25"/>
                </a:solidFill>
              </a:rPr>
              <a:t>fund a series of workshops</a:t>
            </a:r>
            <a:endParaRPr lang="en-US" sz="2800" dirty="0">
              <a:solidFill>
                <a:srgbClr val="BE0C25"/>
              </a:solidFill>
            </a:endParaRPr>
          </a:p>
        </p:txBody>
      </p:sp>
    </p:spTree>
    <p:extLst>
      <p:ext uri="{BB962C8B-B14F-4D97-AF65-F5344CB8AC3E}">
        <p14:creationId xmlns:p14="http://schemas.microsoft.com/office/powerpoint/2010/main" val="511162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903712" y="-340559"/>
            <a:ext cx="11150600" cy="7353300"/>
          </a:xfrm>
          <a:prstGeom prst="rect">
            <a:avLst/>
          </a:prstGeom>
          <a:solidFill>
            <a:srgbClr val="2716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4659" y="436746"/>
            <a:ext cx="7995611" cy="1323439"/>
          </a:xfrm>
          <a:prstGeom prst="rect">
            <a:avLst/>
          </a:prstGeom>
          <a:noFill/>
        </p:spPr>
        <p:txBody>
          <a:bodyPr wrap="square" rtlCol="0">
            <a:spAutoFit/>
          </a:bodyPr>
          <a:lstStyle/>
          <a:p>
            <a:r>
              <a:rPr lang="en-US" sz="4000" dirty="0" smtClean="0">
                <a:solidFill>
                  <a:schemeClr val="bg1"/>
                </a:solidFill>
              </a:rPr>
              <a:t>Lets run in the same direction.. but mainly work together!</a:t>
            </a:r>
            <a:endParaRPr lang="en-US" sz="4000" dirty="0">
              <a:solidFill>
                <a:schemeClr val="bg1"/>
              </a:solidFill>
            </a:endParaRPr>
          </a:p>
        </p:txBody>
      </p:sp>
      <p:sp>
        <p:nvSpPr>
          <p:cNvPr id="6" name="TextBox 5"/>
          <p:cNvSpPr txBox="1"/>
          <p:nvPr/>
        </p:nvSpPr>
        <p:spPr>
          <a:xfrm>
            <a:off x="31359" y="3756487"/>
            <a:ext cx="9108719" cy="923330"/>
          </a:xfrm>
          <a:prstGeom prst="rect">
            <a:avLst/>
          </a:prstGeom>
          <a:noFill/>
        </p:spPr>
        <p:txBody>
          <a:bodyPr wrap="square" rtlCol="0">
            <a:spAutoFit/>
          </a:bodyPr>
          <a:lstStyle/>
          <a:p>
            <a:pPr algn="ctr"/>
            <a:r>
              <a:rPr lang="en-US" sz="5400" dirty="0" err="1" smtClean="0">
                <a:solidFill>
                  <a:schemeClr val="bg1"/>
                </a:solidFill>
              </a:rPr>
              <a:t>www.globalquakemodel.org</a:t>
            </a:r>
            <a:endParaRPr lang="en-US" sz="5400" dirty="0">
              <a:solidFill>
                <a:schemeClr val="bg1"/>
              </a:solidFill>
            </a:endParaRPr>
          </a:p>
        </p:txBody>
      </p:sp>
    </p:spTree>
    <p:extLst>
      <p:ext uri="{BB962C8B-B14F-4D97-AF65-F5344CB8AC3E}">
        <p14:creationId xmlns:p14="http://schemas.microsoft.com/office/powerpoint/2010/main" val="299503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4138"/>
            <a:ext cx="8229600" cy="1143000"/>
          </a:xfrm>
        </p:spPr>
        <p:txBody>
          <a:bodyPr>
            <a:normAutofit/>
          </a:bodyPr>
          <a:lstStyle/>
          <a:p>
            <a:r>
              <a:rPr lang="en-US" sz="6000" dirty="0" smtClean="0">
                <a:solidFill>
                  <a:srgbClr val="271602"/>
                </a:solidFill>
              </a:rPr>
              <a:t>Where are we running?</a:t>
            </a:r>
            <a:endParaRPr lang="en-US" sz="6000" dirty="0">
              <a:solidFill>
                <a:srgbClr val="271602"/>
              </a:solidFill>
            </a:endParaRPr>
          </a:p>
        </p:txBody>
      </p:sp>
    </p:spTree>
    <p:extLst>
      <p:ext uri="{BB962C8B-B14F-4D97-AF65-F5344CB8AC3E}">
        <p14:creationId xmlns:p14="http://schemas.microsoft.com/office/powerpoint/2010/main" val="349824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4138"/>
            <a:ext cx="8229600" cy="1143000"/>
          </a:xfrm>
        </p:spPr>
        <p:txBody>
          <a:bodyPr>
            <a:normAutofit/>
          </a:bodyPr>
          <a:lstStyle/>
          <a:p>
            <a:r>
              <a:rPr lang="en-US" sz="6000" dirty="0" smtClean="0">
                <a:solidFill>
                  <a:srgbClr val="271602"/>
                </a:solidFill>
              </a:rPr>
              <a:t>What do we know?</a:t>
            </a:r>
            <a:endParaRPr lang="en-US" sz="6000" dirty="0">
              <a:solidFill>
                <a:srgbClr val="271602"/>
              </a:solidFill>
            </a:endParaRPr>
          </a:p>
        </p:txBody>
      </p:sp>
    </p:spTree>
    <p:extLst>
      <p:ext uri="{BB962C8B-B14F-4D97-AF65-F5344CB8AC3E}">
        <p14:creationId xmlns:p14="http://schemas.microsoft.com/office/powerpoint/2010/main" val="103028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9675" y="323249"/>
            <a:ext cx="3183909" cy="374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4230" y="323249"/>
            <a:ext cx="3737388" cy="382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8"/>
          <p:cNvSpPr txBox="1"/>
          <p:nvPr/>
        </p:nvSpPr>
        <p:spPr>
          <a:xfrm>
            <a:off x="3776194" y="1408445"/>
            <a:ext cx="1669183" cy="1569660"/>
          </a:xfrm>
          <a:prstGeom prst="rect">
            <a:avLst/>
          </a:prstGeom>
          <a:noFill/>
        </p:spPr>
        <p:txBody>
          <a:bodyPr wrap="square" rtlCol="0">
            <a:spAutoFit/>
          </a:bodyPr>
          <a:lstStyle/>
          <a:p>
            <a:pPr algn="ctr"/>
            <a:r>
              <a:rPr lang="de-DE" sz="7200" dirty="0" smtClean="0">
                <a:solidFill>
                  <a:srgbClr val="271602"/>
                </a:solidFill>
              </a:rPr>
              <a:t> </a:t>
            </a:r>
            <a:r>
              <a:rPr lang="de-DE" sz="9600" dirty="0" smtClean="0">
                <a:solidFill>
                  <a:srgbClr val="271602"/>
                </a:solidFill>
              </a:rPr>
              <a:t>≠</a:t>
            </a:r>
            <a:endParaRPr lang="de-DE" sz="9600" dirty="0">
              <a:solidFill>
                <a:srgbClr val="271602"/>
              </a:solidFill>
            </a:endParaRPr>
          </a:p>
        </p:txBody>
      </p:sp>
      <p:sp>
        <p:nvSpPr>
          <p:cNvPr id="16" name="Title 1"/>
          <p:cNvSpPr>
            <a:spLocks noGrp="1"/>
          </p:cNvSpPr>
          <p:nvPr>
            <p:ph type="title"/>
          </p:nvPr>
        </p:nvSpPr>
        <p:spPr>
          <a:xfrm>
            <a:off x="513984" y="4944764"/>
            <a:ext cx="8229600" cy="1143000"/>
          </a:xfrm>
        </p:spPr>
        <p:txBody>
          <a:bodyPr>
            <a:normAutofit/>
          </a:bodyPr>
          <a:lstStyle/>
          <a:p>
            <a:r>
              <a:rPr lang="en-US" sz="6000" dirty="0" smtClean="0">
                <a:solidFill>
                  <a:srgbClr val="271602"/>
                </a:solidFill>
              </a:rPr>
              <a:t>access</a:t>
            </a:r>
            <a:endParaRPr lang="en-US" sz="6000" dirty="0">
              <a:solidFill>
                <a:srgbClr val="271602"/>
              </a:solidFill>
            </a:endParaRPr>
          </a:p>
        </p:txBody>
      </p:sp>
    </p:spTree>
    <p:extLst>
      <p:ext uri="{BB962C8B-B14F-4D97-AF65-F5344CB8AC3E}">
        <p14:creationId xmlns:p14="http://schemas.microsoft.com/office/powerpoint/2010/main" val="3293008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0188" y="1006236"/>
            <a:ext cx="6573624" cy="4632037"/>
          </a:xfrm>
          <a:prstGeom prst="rect">
            <a:avLst/>
          </a:prstGeom>
          <a:noFill/>
        </p:spPr>
        <p:txBody>
          <a:bodyPr wrap="square" rtlCol="0">
            <a:spAutoFit/>
          </a:bodyPr>
          <a:lstStyle/>
          <a:p>
            <a:pPr>
              <a:spcAft>
                <a:spcPts val="3000"/>
              </a:spcAft>
            </a:pPr>
            <a:r>
              <a:rPr lang="en-US" sz="4400" b="1" i="1" dirty="0" smtClean="0">
                <a:solidFill>
                  <a:srgbClr val="271602"/>
                </a:solidFill>
              </a:rPr>
              <a:t>risk management financing </a:t>
            </a:r>
          </a:p>
          <a:p>
            <a:pPr>
              <a:spcAft>
                <a:spcPts val="3000"/>
              </a:spcAft>
            </a:pPr>
            <a:r>
              <a:rPr lang="en-US" sz="4400" b="1" i="1" dirty="0" smtClean="0">
                <a:solidFill>
                  <a:srgbClr val="271602"/>
                </a:solidFill>
              </a:rPr>
              <a:t>urban &amp; rural planning</a:t>
            </a:r>
          </a:p>
          <a:p>
            <a:pPr>
              <a:spcAft>
                <a:spcPts val="3000"/>
              </a:spcAft>
            </a:pPr>
            <a:r>
              <a:rPr lang="en-US" sz="4400" b="1" i="1" dirty="0" smtClean="0">
                <a:solidFill>
                  <a:srgbClr val="271602"/>
                </a:solidFill>
              </a:rPr>
              <a:t>risk awareness </a:t>
            </a:r>
          </a:p>
          <a:p>
            <a:pPr>
              <a:spcAft>
                <a:spcPts val="3000"/>
              </a:spcAft>
            </a:pPr>
            <a:r>
              <a:rPr lang="en-US" sz="4400" b="1" i="1" dirty="0" smtClean="0">
                <a:solidFill>
                  <a:srgbClr val="271602"/>
                </a:solidFill>
              </a:rPr>
              <a:t>open risk assessment &amp; modeling (science) </a:t>
            </a:r>
            <a:endParaRPr lang="en-US" sz="4400" b="1" i="1" dirty="0">
              <a:solidFill>
                <a:srgbClr val="271602"/>
              </a:solidFill>
            </a:endParaRPr>
          </a:p>
        </p:txBody>
      </p:sp>
      <p:pic>
        <p:nvPicPr>
          <p:cNvPr id="5" name="Picture 4"/>
          <p:cNvPicPr>
            <a:picLocks noChangeAspect="1"/>
          </p:cNvPicPr>
          <p:nvPr/>
        </p:nvPicPr>
        <p:blipFill>
          <a:blip r:embed="rId3"/>
          <a:stretch>
            <a:fillRect/>
          </a:stretch>
        </p:blipFill>
        <p:spPr>
          <a:xfrm rot="13218872" flipH="1">
            <a:off x="650277" y="1217086"/>
            <a:ext cx="537609" cy="333953"/>
          </a:xfrm>
          <a:prstGeom prst="rect">
            <a:avLst/>
          </a:prstGeom>
        </p:spPr>
      </p:pic>
      <p:pic>
        <p:nvPicPr>
          <p:cNvPr id="6" name="Picture 5"/>
          <p:cNvPicPr>
            <a:picLocks noChangeAspect="1"/>
          </p:cNvPicPr>
          <p:nvPr/>
        </p:nvPicPr>
        <p:blipFill>
          <a:blip r:embed="rId3"/>
          <a:stretch>
            <a:fillRect/>
          </a:stretch>
        </p:blipFill>
        <p:spPr>
          <a:xfrm rot="13218872" flipH="1">
            <a:off x="644417" y="2335561"/>
            <a:ext cx="544260" cy="333953"/>
          </a:xfrm>
          <a:prstGeom prst="rect">
            <a:avLst/>
          </a:prstGeom>
        </p:spPr>
      </p:pic>
      <p:pic>
        <p:nvPicPr>
          <p:cNvPr id="7" name="Picture 6"/>
          <p:cNvPicPr>
            <a:picLocks noChangeAspect="1"/>
          </p:cNvPicPr>
          <p:nvPr/>
        </p:nvPicPr>
        <p:blipFill>
          <a:blip r:embed="rId3"/>
          <a:stretch>
            <a:fillRect/>
          </a:stretch>
        </p:blipFill>
        <p:spPr>
          <a:xfrm rot="13218872" flipH="1">
            <a:off x="669127" y="3433125"/>
            <a:ext cx="516220" cy="333953"/>
          </a:xfrm>
          <a:prstGeom prst="rect">
            <a:avLst/>
          </a:prstGeom>
        </p:spPr>
      </p:pic>
      <p:pic>
        <p:nvPicPr>
          <p:cNvPr id="8" name="Picture 7"/>
          <p:cNvPicPr>
            <a:picLocks noChangeAspect="1"/>
          </p:cNvPicPr>
          <p:nvPr/>
        </p:nvPicPr>
        <p:blipFill>
          <a:blip r:embed="rId3"/>
          <a:stretch>
            <a:fillRect/>
          </a:stretch>
        </p:blipFill>
        <p:spPr>
          <a:xfrm rot="13218872" flipH="1">
            <a:off x="669128" y="4400517"/>
            <a:ext cx="516220" cy="333953"/>
          </a:xfrm>
          <a:prstGeom prst="rect">
            <a:avLst/>
          </a:prstGeom>
        </p:spPr>
      </p:pic>
      <p:pic>
        <p:nvPicPr>
          <p:cNvPr id="9" name="Picture 8"/>
          <p:cNvPicPr>
            <a:picLocks noChangeAspect="1"/>
          </p:cNvPicPr>
          <p:nvPr/>
        </p:nvPicPr>
        <p:blipFill>
          <a:blip r:embed="rId4"/>
          <a:stretch>
            <a:fillRect/>
          </a:stretch>
        </p:blipFill>
        <p:spPr>
          <a:xfrm>
            <a:off x="7892721" y="1082830"/>
            <a:ext cx="725803" cy="725803"/>
          </a:xfrm>
          <a:prstGeom prst="rect">
            <a:avLst/>
          </a:prstGeom>
        </p:spPr>
      </p:pic>
      <p:pic>
        <p:nvPicPr>
          <p:cNvPr id="10" name="Picture 9"/>
          <p:cNvPicPr>
            <a:picLocks noChangeAspect="1"/>
          </p:cNvPicPr>
          <p:nvPr/>
        </p:nvPicPr>
        <p:blipFill>
          <a:blip r:embed="rId5"/>
          <a:stretch>
            <a:fillRect/>
          </a:stretch>
        </p:blipFill>
        <p:spPr>
          <a:xfrm>
            <a:off x="6861404" y="1789921"/>
            <a:ext cx="1016000" cy="1016000"/>
          </a:xfrm>
          <a:prstGeom prst="rect">
            <a:avLst/>
          </a:prstGeom>
        </p:spPr>
      </p:pic>
      <p:pic>
        <p:nvPicPr>
          <p:cNvPr id="11" name="Picture 10"/>
          <p:cNvPicPr>
            <a:picLocks noChangeAspect="1"/>
          </p:cNvPicPr>
          <p:nvPr/>
        </p:nvPicPr>
        <p:blipFill>
          <a:blip r:embed="rId6"/>
          <a:stretch>
            <a:fillRect/>
          </a:stretch>
        </p:blipFill>
        <p:spPr>
          <a:xfrm>
            <a:off x="5224473" y="3122455"/>
            <a:ext cx="1016000" cy="771961"/>
          </a:xfrm>
          <a:prstGeom prst="rect">
            <a:avLst/>
          </a:prstGeom>
        </p:spPr>
      </p:pic>
      <p:pic>
        <p:nvPicPr>
          <p:cNvPr id="12" name="Picture 11"/>
          <p:cNvPicPr>
            <a:picLocks noChangeAspect="1"/>
          </p:cNvPicPr>
          <p:nvPr/>
        </p:nvPicPr>
        <p:blipFill>
          <a:blip r:embed="rId7"/>
          <a:stretch>
            <a:fillRect/>
          </a:stretch>
        </p:blipFill>
        <p:spPr>
          <a:xfrm>
            <a:off x="7204634" y="4439737"/>
            <a:ext cx="1345540" cy="969580"/>
          </a:xfrm>
          <a:prstGeom prst="rect">
            <a:avLst/>
          </a:prstGeom>
        </p:spPr>
      </p:pic>
    </p:spTree>
    <p:extLst>
      <p:ext uri="{BB962C8B-B14F-4D97-AF65-F5344CB8AC3E}">
        <p14:creationId xmlns:p14="http://schemas.microsoft.com/office/powerpoint/2010/main" val="52435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5448300"/>
            <a:ext cx="8712200" cy="1409700"/>
          </a:xfrm>
          <a:prstGeom prst="rect">
            <a:avLst/>
          </a:prstGeom>
        </p:spPr>
      </p:pic>
      <p:sp>
        <p:nvSpPr>
          <p:cNvPr id="10" name="TextBox 9"/>
          <p:cNvSpPr txBox="1"/>
          <p:nvPr/>
        </p:nvSpPr>
        <p:spPr>
          <a:xfrm>
            <a:off x="843180" y="1617196"/>
            <a:ext cx="7289800" cy="2246769"/>
          </a:xfrm>
          <a:prstGeom prst="rect">
            <a:avLst/>
          </a:prstGeom>
          <a:noFill/>
        </p:spPr>
        <p:txBody>
          <a:bodyPr wrap="square" rtlCol="0">
            <a:spAutoFit/>
          </a:bodyPr>
          <a:lstStyle/>
          <a:p>
            <a:pPr algn="ctr"/>
            <a:r>
              <a:rPr lang="en-US" sz="7000" dirty="0" smtClean="0">
                <a:solidFill>
                  <a:srgbClr val="271602"/>
                </a:solidFill>
              </a:rPr>
              <a:t>“working together to assess risk”</a:t>
            </a:r>
            <a:endParaRPr lang="en-US" sz="7000" dirty="0">
              <a:solidFill>
                <a:srgbClr val="271602"/>
              </a:solidFill>
            </a:endParaRPr>
          </a:p>
        </p:txBody>
      </p:sp>
    </p:spTree>
    <p:extLst>
      <p:ext uri="{BB962C8B-B14F-4D97-AF65-F5344CB8AC3E}">
        <p14:creationId xmlns:p14="http://schemas.microsoft.com/office/powerpoint/2010/main" val="370131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8148" y="1550217"/>
            <a:ext cx="7033279" cy="4088192"/>
          </a:xfrm>
          <a:prstGeom prst="rect">
            <a:avLst/>
          </a:prstGeom>
        </p:spPr>
      </p:pic>
      <p:pic>
        <p:nvPicPr>
          <p:cNvPr id="5" name="Picture 4"/>
          <p:cNvPicPr>
            <a:picLocks noChangeAspect="1"/>
          </p:cNvPicPr>
          <p:nvPr/>
        </p:nvPicPr>
        <p:blipFill>
          <a:blip r:embed="rId4"/>
          <a:stretch>
            <a:fillRect/>
          </a:stretch>
        </p:blipFill>
        <p:spPr>
          <a:xfrm>
            <a:off x="5940320" y="1550217"/>
            <a:ext cx="2877245" cy="4088192"/>
          </a:xfrm>
          <a:prstGeom prst="rect">
            <a:avLst/>
          </a:prstGeom>
        </p:spPr>
      </p:pic>
      <p:pic>
        <p:nvPicPr>
          <p:cNvPr id="6" name="Picture 5"/>
          <p:cNvPicPr>
            <a:picLocks noChangeAspect="1"/>
          </p:cNvPicPr>
          <p:nvPr/>
        </p:nvPicPr>
        <p:blipFill>
          <a:blip r:embed="rId5"/>
          <a:stretch>
            <a:fillRect/>
          </a:stretch>
        </p:blipFill>
        <p:spPr>
          <a:xfrm>
            <a:off x="3163088" y="1550217"/>
            <a:ext cx="2952842" cy="4088192"/>
          </a:xfrm>
          <a:prstGeom prst="rect">
            <a:avLst/>
          </a:prstGeom>
        </p:spPr>
      </p:pic>
    </p:spTree>
    <p:extLst>
      <p:ext uri="{BB962C8B-B14F-4D97-AF65-F5344CB8AC3E}">
        <p14:creationId xmlns:p14="http://schemas.microsoft.com/office/powerpoint/2010/main" val="304888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62243" y="296700"/>
            <a:ext cx="8295217" cy="4924160"/>
          </a:xfrm>
        </p:spPr>
        <p:txBody>
          <a:bodyPr>
            <a:noAutofit/>
          </a:bodyPr>
          <a:lstStyle/>
          <a:p>
            <a:pPr marL="0" indent="0">
              <a:lnSpc>
                <a:spcPct val="120000"/>
              </a:lnSpc>
              <a:spcBef>
                <a:spcPts val="600"/>
              </a:spcBef>
              <a:spcAft>
                <a:spcPts val="600"/>
              </a:spcAft>
              <a:buNone/>
            </a:pPr>
            <a:r>
              <a:rPr lang="en-US" sz="2600" b="1" dirty="0" smtClean="0">
                <a:solidFill>
                  <a:srgbClr val="BE0C25"/>
                </a:solidFill>
              </a:rPr>
              <a:t>25</a:t>
            </a:r>
            <a:r>
              <a:rPr lang="en-US" sz="2600" b="1" dirty="0">
                <a:solidFill>
                  <a:srgbClr val="BE0C25"/>
                </a:solidFill>
              </a:rPr>
              <a:t>+</a:t>
            </a:r>
            <a:r>
              <a:rPr lang="en-US" sz="2600" dirty="0"/>
              <a:t> public and </a:t>
            </a:r>
            <a:r>
              <a:rPr lang="en-US" sz="2600" dirty="0" smtClean="0"/>
              <a:t>private </a:t>
            </a:r>
            <a:r>
              <a:rPr lang="en-US" sz="2600" dirty="0" err="1" smtClean="0"/>
              <a:t>organisations</a:t>
            </a:r>
            <a:r>
              <a:rPr lang="en-US" sz="2600" dirty="0" smtClean="0"/>
              <a:t> governing &amp; funding</a:t>
            </a:r>
          </a:p>
          <a:p>
            <a:pPr marL="0" indent="0">
              <a:lnSpc>
                <a:spcPct val="120000"/>
              </a:lnSpc>
              <a:spcBef>
                <a:spcPts val="600"/>
              </a:spcBef>
              <a:spcAft>
                <a:spcPts val="600"/>
              </a:spcAft>
              <a:buNone/>
            </a:pPr>
            <a:endParaRPr lang="en-US" sz="600" dirty="0"/>
          </a:p>
          <a:p>
            <a:pPr marL="0" indent="0">
              <a:lnSpc>
                <a:spcPct val="120000"/>
              </a:lnSpc>
              <a:spcBef>
                <a:spcPts val="600"/>
              </a:spcBef>
              <a:spcAft>
                <a:spcPts val="600"/>
              </a:spcAft>
              <a:buNone/>
            </a:pPr>
            <a:r>
              <a:rPr lang="en-US" sz="2600" b="1" dirty="0" smtClean="0">
                <a:solidFill>
                  <a:srgbClr val="BE0C25"/>
                </a:solidFill>
              </a:rPr>
              <a:t>250</a:t>
            </a:r>
            <a:r>
              <a:rPr lang="en-US" sz="2600" b="1" dirty="0">
                <a:solidFill>
                  <a:srgbClr val="BE0C25"/>
                </a:solidFill>
              </a:rPr>
              <a:t>+</a:t>
            </a:r>
            <a:r>
              <a:rPr lang="en-US" sz="2600" dirty="0">
                <a:solidFill>
                  <a:srgbClr val="BE0C25"/>
                </a:solidFill>
              </a:rPr>
              <a:t> </a:t>
            </a:r>
            <a:r>
              <a:rPr lang="en-US" sz="2600" dirty="0"/>
              <a:t>leading </a:t>
            </a:r>
            <a:r>
              <a:rPr lang="en-US" sz="2600" dirty="0" smtClean="0"/>
              <a:t>experts developing </a:t>
            </a:r>
            <a:r>
              <a:rPr lang="en-US" sz="2600" dirty="0"/>
              <a:t>global best </a:t>
            </a:r>
            <a:r>
              <a:rPr lang="en-US" sz="2600" dirty="0" smtClean="0"/>
              <a:t>practice from 80+ </a:t>
            </a:r>
            <a:r>
              <a:rPr lang="en-US" sz="2600" dirty="0" err="1" smtClean="0"/>
              <a:t>organisations</a:t>
            </a:r>
            <a:endParaRPr lang="en-US" sz="2600" dirty="0" smtClean="0"/>
          </a:p>
          <a:p>
            <a:pPr marL="0" indent="0">
              <a:lnSpc>
                <a:spcPct val="120000"/>
              </a:lnSpc>
              <a:spcBef>
                <a:spcPts val="600"/>
              </a:spcBef>
              <a:spcAft>
                <a:spcPts val="600"/>
              </a:spcAft>
              <a:buNone/>
            </a:pPr>
            <a:endParaRPr lang="en-US" sz="600" dirty="0"/>
          </a:p>
          <a:p>
            <a:pPr marL="0" indent="0">
              <a:lnSpc>
                <a:spcPct val="120000"/>
              </a:lnSpc>
              <a:spcBef>
                <a:spcPts val="600"/>
              </a:spcBef>
              <a:spcAft>
                <a:spcPts val="600"/>
              </a:spcAft>
              <a:buNone/>
            </a:pPr>
            <a:r>
              <a:rPr lang="en-US" sz="2600" b="1" dirty="0">
                <a:solidFill>
                  <a:srgbClr val="BE0C25"/>
                </a:solidFill>
              </a:rPr>
              <a:t>10+</a:t>
            </a:r>
            <a:r>
              <a:rPr lang="en-US" sz="2600" dirty="0">
                <a:solidFill>
                  <a:srgbClr val="BE0C25"/>
                </a:solidFill>
              </a:rPr>
              <a:t> </a:t>
            </a:r>
            <a:r>
              <a:rPr lang="en-US" sz="2600" dirty="0" smtClean="0"/>
              <a:t>regional science collaborations / </a:t>
            </a:r>
            <a:r>
              <a:rPr lang="en-US" sz="2600" dirty="0" err="1" smtClean="0"/>
              <a:t>programmes</a:t>
            </a:r>
            <a:endParaRPr lang="en-US" sz="2600" dirty="0" smtClean="0"/>
          </a:p>
          <a:p>
            <a:pPr marL="0" indent="0">
              <a:lnSpc>
                <a:spcPct val="120000"/>
              </a:lnSpc>
              <a:spcBef>
                <a:spcPts val="600"/>
              </a:spcBef>
              <a:spcAft>
                <a:spcPts val="600"/>
              </a:spcAft>
              <a:buNone/>
            </a:pPr>
            <a:endParaRPr lang="en-US" sz="600" dirty="0" smtClean="0"/>
          </a:p>
          <a:p>
            <a:pPr marL="0" indent="0">
              <a:lnSpc>
                <a:spcPct val="120000"/>
              </a:lnSpc>
              <a:spcBef>
                <a:spcPts val="600"/>
              </a:spcBef>
              <a:spcAft>
                <a:spcPts val="600"/>
              </a:spcAft>
              <a:buNone/>
            </a:pPr>
            <a:r>
              <a:rPr lang="en-US" sz="2600" b="1" dirty="0" smtClean="0">
                <a:solidFill>
                  <a:srgbClr val="BE0C25"/>
                </a:solidFill>
              </a:rPr>
              <a:t>50+</a:t>
            </a:r>
            <a:r>
              <a:rPr lang="en-US" sz="2600" dirty="0" smtClean="0"/>
              <a:t> workshops, training </a:t>
            </a:r>
            <a:r>
              <a:rPr lang="en-US" sz="2600" dirty="0"/>
              <a:t>and technology transfer activities carried out </a:t>
            </a:r>
            <a:r>
              <a:rPr lang="en-US" sz="2600" dirty="0" smtClean="0"/>
              <a:t>from </a:t>
            </a:r>
            <a:r>
              <a:rPr lang="en-US" sz="2600" dirty="0" err="1" smtClean="0"/>
              <a:t>kathmandu</a:t>
            </a:r>
            <a:r>
              <a:rPr lang="en-US" sz="2600" dirty="0" smtClean="0"/>
              <a:t> to </a:t>
            </a:r>
            <a:r>
              <a:rPr lang="en-US" sz="2600" dirty="0" err="1" smtClean="0"/>
              <a:t>capetown</a:t>
            </a:r>
            <a:endParaRPr lang="en-US" sz="2600" dirty="0" smtClean="0"/>
          </a:p>
          <a:p>
            <a:pPr marL="0" indent="0">
              <a:lnSpc>
                <a:spcPct val="120000"/>
              </a:lnSpc>
              <a:spcBef>
                <a:spcPts val="600"/>
              </a:spcBef>
              <a:spcAft>
                <a:spcPts val="600"/>
              </a:spcAft>
              <a:buNone/>
            </a:pPr>
            <a:endParaRPr lang="en-US" sz="600" dirty="0" smtClean="0"/>
          </a:p>
          <a:p>
            <a:pPr marL="0" indent="0">
              <a:lnSpc>
                <a:spcPct val="120000"/>
              </a:lnSpc>
              <a:spcBef>
                <a:spcPts val="600"/>
              </a:spcBef>
              <a:spcAft>
                <a:spcPts val="600"/>
              </a:spcAft>
              <a:buNone/>
            </a:pPr>
            <a:r>
              <a:rPr lang="en-US" sz="2600" b="1" dirty="0" smtClean="0">
                <a:solidFill>
                  <a:srgbClr val="BE0C25"/>
                </a:solidFill>
              </a:rPr>
              <a:t>1000+</a:t>
            </a:r>
            <a:r>
              <a:rPr lang="en-US" sz="2600" dirty="0" smtClean="0">
                <a:solidFill>
                  <a:srgbClr val="BE0C25"/>
                </a:solidFill>
              </a:rPr>
              <a:t> </a:t>
            </a:r>
            <a:r>
              <a:rPr lang="en-US" sz="2600" dirty="0" smtClean="0"/>
              <a:t>individuals using the open-source </a:t>
            </a:r>
            <a:r>
              <a:rPr lang="en-US" sz="2600" dirty="0" err="1" smtClean="0"/>
              <a:t>modelling</a:t>
            </a:r>
            <a:r>
              <a:rPr lang="en-US" sz="2600" dirty="0" smtClean="0"/>
              <a:t> software, databases, reports and other resources that are already available</a:t>
            </a:r>
          </a:p>
        </p:txBody>
      </p:sp>
    </p:spTree>
    <p:extLst>
      <p:ext uri="{BB962C8B-B14F-4D97-AF65-F5344CB8AC3E}">
        <p14:creationId xmlns:p14="http://schemas.microsoft.com/office/powerpoint/2010/main" val="2142453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TotalTime>
  <Words>897</Words>
  <Application>Microsoft Macintosh PowerPoint</Application>
  <PresentationFormat>On-screen Show (4:3)</PresentationFormat>
  <Paragraphs>136</Paragraphs>
  <Slides>23</Slides>
  <Notes>15</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Where are we running?</vt:lpstr>
      <vt:lpstr>What do we know?</vt:lpstr>
      <vt:lpstr>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 global datasets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Keller</dc:creator>
  <cp:lastModifiedBy>Nicole Keller</cp:lastModifiedBy>
  <cp:revision>22</cp:revision>
  <dcterms:created xsi:type="dcterms:W3CDTF">2013-05-22T06:11:46Z</dcterms:created>
  <dcterms:modified xsi:type="dcterms:W3CDTF">2013-05-22T10:21:00Z</dcterms:modified>
</cp:coreProperties>
</file>