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7"/>
  </p:notesMasterIdLst>
  <p:handoutMasterIdLst>
    <p:handoutMasterId r:id="rId38"/>
  </p:handoutMasterIdLst>
  <p:sldIdLst>
    <p:sldId id="257" r:id="rId2"/>
    <p:sldId id="554" r:id="rId3"/>
    <p:sldId id="555" r:id="rId4"/>
    <p:sldId id="542" r:id="rId5"/>
    <p:sldId id="596" r:id="rId6"/>
    <p:sldId id="585" r:id="rId7"/>
    <p:sldId id="586" r:id="rId8"/>
    <p:sldId id="552" r:id="rId9"/>
    <p:sldId id="567" r:id="rId10"/>
    <p:sldId id="568" r:id="rId11"/>
    <p:sldId id="569" r:id="rId12"/>
    <p:sldId id="571" r:id="rId13"/>
    <p:sldId id="574" r:id="rId14"/>
    <p:sldId id="597" r:id="rId15"/>
    <p:sldId id="576" r:id="rId16"/>
    <p:sldId id="556" r:id="rId17"/>
    <p:sldId id="560" r:id="rId18"/>
    <p:sldId id="562" r:id="rId19"/>
    <p:sldId id="570" r:id="rId20"/>
    <p:sldId id="557" r:id="rId21"/>
    <p:sldId id="559" r:id="rId22"/>
    <p:sldId id="563" r:id="rId23"/>
    <p:sldId id="588" r:id="rId24"/>
    <p:sldId id="589" r:id="rId25"/>
    <p:sldId id="595" r:id="rId26"/>
    <p:sldId id="578" r:id="rId27"/>
    <p:sldId id="593" r:id="rId28"/>
    <p:sldId id="590" r:id="rId29"/>
    <p:sldId id="591" r:id="rId30"/>
    <p:sldId id="594" r:id="rId31"/>
    <p:sldId id="579" r:id="rId32"/>
    <p:sldId id="580" r:id="rId33"/>
    <p:sldId id="572" r:id="rId34"/>
    <p:sldId id="583" r:id="rId35"/>
    <p:sldId id="581" r:id="rId3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98A"/>
    <a:srgbClr val="459E4A"/>
    <a:srgbClr val="111111"/>
    <a:srgbClr val="474747"/>
    <a:srgbClr val="585858"/>
    <a:srgbClr val="4D4D4D"/>
    <a:srgbClr val="A9220B"/>
    <a:srgbClr val="D90B00"/>
    <a:srgbClr val="212121"/>
    <a:srgbClr val="C92C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545" autoAdjust="0"/>
    <p:restoredTop sz="94767" autoAdjust="0"/>
  </p:normalViewPr>
  <p:slideViewPr>
    <p:cSldViewPr snapToGrid="0" snapToObjects="1">
      <p:cViewPr>
        <p:scale>
          <a:sx n="90" d="100"/>
          <a:sy n="90" d="100"/>
        </p:scale>
        <p:origin x="-1224" y="-152"/>
      </p:cViewPr>
      <p:guideLst>
        <p:guide orient="horz" pos="2937"/>
        <p:guide orient="horz" pos="1081"/>
        <p:guide orient="horz" pos="3037"/>
        <p:guide pos="2881"/>
        <p:guide pos="5619"/>
        <p:guide pos="141"/>
        <p:guide pos="2642"/>
        <p:guide pos="570"/>
        <p:guide pos="480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9" d="100"/>
          <a:sy n="89" d="100"/>
        </p:scale>
        <p:origin x="-3798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notesMaster" Target="notesMasters/notesMaster1.xml"/><Relationship Id="rId38" Type="http://schemas.openxmlformats.org/officeDocument/2006/relationships/handoutMaster" Target="handoutMasters/handoutMaster1.xml"/><Relationship Id="rId39" Type="http://schemas.openxmlformats.org/officeDocument/2006/relationships/printerSettings" Target="printerSettings/printerSettings1.bin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09D751-3292-4478-88A3-2E379BA1765D}" type="datetimeFigureOut">
              <a:rPr lang="it-IT" smtClean="0"/>
              <a:pPr/>
              <a:t>5/22/13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463DC5-44D5-4EC1-8302-B1BC5D5DC404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656526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91928C-AC38-40CC-B21C-26FF5B2F0544}" type="datetimeFigureOut">
              <a:rPr lang="it-IT" smtClean="0"/>
              <a:pPr/>
              <a:t>5/22/13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BDEA31-FCB9-4459-9DC6-94DEF03DBEAD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07243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u="sng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BDEA31-FCB9-4459-9DC6-94DEF03DBEAD}" type="slidenum">
              <a:rPr lang="it-IT" smtClean="0"/>
              <a:pPr/>
              <a:t>1</a:t>
            </a:fld>
            <a:endParaRPr lang="it-I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u="sng" dirty="0" err="1" smtClean="0"/>
              <a:t>Our</a:t>
            </a:r>
            <a:r>
              <a:rPr lang="it-IT" u="sng" dirty="0" smtClean="0"/>
              <a:t> work </a:t>
            </a:r>
            <a:r>
              <a:rPr lang="it-IT" u="sng" dirty="0" err="1" smtClean="0"/>
              <a:t>is</a:t>
            </a:r>
            <a:r>
              <a:rPr lang="it-IT" u="sng" dirty="0" smtClean="0"/>
              <a:t> for</a:t>
            </a:r>
            <a:r>
              <a:rPr lang="it-IT" u="sng" baseline="0" dirty="0" smtClean="0"/>
              <a:t> the </a:t>
            </a:r>
            <a:r>
              <a:rPr lang="it-IT" u="sng" baseline="0" dirty="0" err="1" smtClean="0"/>
              <a:t>communities</a:t>
            </a:r>
            <a:r>
              <a:rPr lang="it-IT" u="sng" baseline="0" dirty="0" smtClean="0"/>
              <a:t> in </a:t>
            </a:r>
            <a:r>
              <a:rPr lang="it-IT" u="sng" baseline="0" dirty="0" err="1" smtClean="0"/>
              <a:t>which</a:t>
            </a:r>
            <a:r>
              <a:rPr lang="it-IT" u="sng" baseline="0" dirty="0" smtClean="0"/>
              <a:t> </a:t>
            </a:r>
            <a:r>
              <a:rPr lang="it-IT" u="sng" baseline="0" dirty="0" err="1" smtClean="0"/>
              <a:t>we</a:t>
            </a:r>
            <a:r>
              <a:rPr lang="it-IT" u="sng" baseline="0" dirty="0" smtClean="0"/>
              <a:t> work. </a:t>
            </a:r>
            <a:r>
              <a:rPr lang="it-IT" u="sng" baseline="0" dirty="0" err="1" smtClean="0"/>
              <a:t>We</a:t>
            </a:r>
            <a:r>
              <a:rPr lang="it-IT" u="sng" baseline="0" dirty="0" smtClean="0"/>
              <a:t> </a:t>
            </a:r>
            <a:r>
              <a:rPr lang="it-IT" u="sng" baseline="0" dirty="0" err="1" smtClean="0"/>
              <a:t>want</a:t>
            </a:r>
            <a:r>
              <a:rPr lang="it-IT" u="sng" baseline="0" dirty="0" smtClean="0"/>
              <a:t> to </a:t>
            </a:r>
            <a:r>
              <a:rPr lang="it-IT" u="sng" baseline="0" dirty="0" err="1" smtClean="0"/>
              <a:t>give</a:t>
            </a:r>
            <a:r>
              <a:rPr lang="it-IT" u="sng" baseline="0" dirty="0" smtClean="0"/>
              <a:t> </a:t>
            </a:r>
            <a:r>
              <a:rPr lang="it-IT" u="sng" baseline="0" dirty="0" err="1" smtClean="0"/>
              <a:t>local</a:t>
            </a:r>
            <a:r>
              <a:rPr lang="it-IT" u="sng" baseline="0" dirty="0" smtClean="0"/>
              <a:t> </a:t>
            </a:r>
            <a:r>
              <a:rPr lang="it-IT" u="sng" baseline="0" dirty="0" err="1" smtClean="0"/>
              <a:t>decision</a:t>
            </a:r>
            <a:r>
              <a:rPr lang="it-IT" u="sng" baseline="0" dirty="0" smtClean="0"/>
              <a:t> </a:t>
            </a:r>
            <a:r>
              <a:rPr lang="it-IT" u="sng" baseline="0" dirty="0" err="1" smtClean="0"/>
              <a:t>makers</a:t>
            </a:r>
            <a:r>
              <a:rPr lang="it-IT" u="sng" baseline="0" dirty="0" smtClean="0"/>
              <a:t> the data </a:t>
            </a:r>
            <a:r>
              <a:rPr lang="it-IT" u="sng" baseline="0" dirty="0" err="1" smtClean="0"/>
              <a:t>they</a:t>
            </a:r>
            <a:r>
              <a:rPr lang="it-IT" u="sng" baseline="0" dirty="0" smtClean="0"/>
              <a:t> </a:t>
            </a:r>
            <a:r>
              <a:rPr lang="it-IT" u="sng" baseline="0" dirty="0" err="1" smtClean="0"/>
              <a:t>need</a:t>
            </a:r>
            <a:r>
              <a:rPr lang="it-IT" u="sng" baseline="0" dirty="0" smtClean="0"/>
              <a:t> to </a:t>
            </a:r>
            <a:r>
              <a:rPr lang="it-IT" u="sng" baseline="0" dirty="0" err="1" smtClean="0"/>
              <a:t>make</a:t>
            </a:r>
            <a:r>
              <a:rPr lang="it-IT" u="sng" baseline="0" dirty="0" smtClean="0"/>
              <a:t> </a:t>
            </a:r>
            <a:r>
              <a:rPr lang="it-IT" u="sng" baseline="0" dirty="0" err="1" smtClean="0"/>
              <a:t>informed</a:t>
            </a:r>
            <a:r>
              <a:rPr lang="it-IT" u="sng" baseline="0" dirty="0" smtClean="0"/>
              <a:t> </a:t>
            </a:r>
            <a:r>
              <a:rPr lang="it-IT" u="sng" baseline="0" dirty="0" err="1" smtClean="0"/>
              <a:t>decisions</a:t>
            </a:r>
            <a:r>
              <a:rPr lang="it-IT" u="sng" baseline="0" dirty="0" smtClean="0"/>
              <a:t>. At </a:t>
            </a:r>
            <a:r>
              <a:rPr lang="it-IT" u="sng" baseline="0" dirty="0" err="1" smtClean="0"/>
              <a:t>all</a:t>
            </a:r>
            <a:r>
              <a:rPr lang="it-IT" u="sng" baseline="0" dirty="0" smtClean="0"/>
              <a:t> </a:t>
            </a:r>
            <a:r>
              <a:rPr lang="it-IT" u="sng" baseline="0" dirty="0" err="1" smtClean="0"/>
              <a:t>levels</a:t>
            </a:r>
            <a:r>
              <a:rPr lang="it-IT" u="sng" baseline="0" dirty="0" smtClean="0"/>
              <a:t>. </a:t>
            </a:r>
            <a:r>
              <a:rPr lang="it-IT" u="sng" baseline="0" dirty="0" err="1" smtClean="0"/>
              <a:t>This</a:t>
            </a:r>
            <a:r>
              <a:rPr lang="it-IT" u="sng" baseline="0" dirty="0" smtClean="0"/>
              <a:t> </a:t>
            </a:r>
            <a:r>
              <a:rPr lang="it-IT" u="sng" baseline="0" dirty="0" err="1" smtClean="0"/>
              <a:t>requires</a:t>
            </a:r>
            <a:r>
              <a:rPr lang="it-IT" u="sng" baseline="0" dirty="0" smtClean="0"/>
              <a:t> </a:t>
            </a:r>
            <a:r>
              <a:rPr lang="it-IT" u="sng" baseline="0" dirty="0" err="1" smtClean="0"/>
              <a:t>that</a:t>
            </a:r>
            <a:r>
              <a:rPr lang="it-IT" u="sng" baseline="0" dirty="0" smtClean="0"/>
              <a:t> the data be open..</a:t>
            </a:r>
            <a:endParaRPr lang="it-IT" u="sng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BDEA31-FCB9-4459-9DC6-94DEF03DBEAD}" type="slidenum">
              <a:rPr lang="it-IT" smtClean="0"/>
              <a:pPr/>
              <a:t>10</a:t>
            </a:fld>
            <a:endParaRPr lang="it-I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u="sng" dirty="0" smtClean="0"/>
              <a:t>Open Data for </a:t>
            </a:r>
            <a:r>
              <a:rPr lang="it-IT" u="sng" dirty="0" err="1" smtClean="0"/>
              <a:t>Resilience</a:t>
            </a:r>
            <a:r>
              <a:rPr lang="it-IT" u="sng" dirty="0" smtClean="0"/>
              <a:t> </a:t>
            </a:r>
            <a:r>
              <a:rPr lang="it-IT" u="sng" dirty="0" err="1" smtClean="0"/>
              <a:t>was</a:t>
            </a:r>
            <a:r>
              <a:rPr lang="it-IT" u="sng" baseline="0" dirty="0" smtClean="0"/>
              <a:t> </a:t>
            </a:r>
            <a:r>
              <a:rPr lang="it-IT" u="sng" baseline="0" dirty="0" err="1" smtClean="0"/>
              <a:t>designed</a:t>
            </a:r>
            <a:r>
              <a:rPr lang="it-IT" u="sng" baseline="0" dirty="0" smtClean="0"/>
              <a:t> to </a:t>
            </a:r>
            <a:r>
              <a:rPr lang="it-IT" u="sng" baseline="0" dirty="0" err="1" smtClean="0"/>
              <a:t>address</a:t>
            </a:r>
            <a:r>
              <a:rPr lang="it-IT" u="sng" baseline="0" dirty="0" smtClean="0"/>
              <a:t> </a:t>
            </a:r>
            <a:r>
              <a:rPr lang="it-IT" u="sng" baseline="0" dirty="0" err="1" smtClean="0"/>
              <a:t>these</a:t>
            </a:r>
            <a:r>
              <a:rPr lang="it-IT" u="sng" baseline="0" dirty="0" smtClean="0"/>
              <a:t> </a:t>
            </a:r>
            <a:r>
              <a:rPr lang="it-IT" u="sng" baseline="0" dirty="0" err="1" smtClean="0"/>
              <a:t>challenges</a:t>
            </a:r>
            <a:r>
              <a:rPr lang="it-IT" u="sng" baseline="0" dirty="0" smtClean="0"/>
              <a:t>.</a:t>
            </a:r>
            <a:endParaRPr lang="it-IT" u="sng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BDEA31-FCB9-4459-9DC6-94DEF03DBEAD}" type="slidenum">
              <a:rPr lang="it-IT" smtClean="0"/>
              <a:pPr/>
              <a:t>11</a:t>
            </a:fld>
            <a:endParaRPr lang="it-IT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u="sng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BDEA31-FCB9-4459-9DC6-94DEF03DBEAD}" type="slidenum">
              <a:rPr lang="it-IT" smtClean="0"/>
              <a:pPr/>
              <a:t>12</a:t>
            </a:fld>
            <a:endParaRPr lang="it-IT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u="sng" dirty="0" smtClean="0"/>
              <a:t>The World </a:t>
            </a:r>
            <a:r>
              <a:rPr lang="it-IT" u="sng" dirty="0" err="1" smtClean="0"/>
              <a:t>Bank’s</a:t>
            </a:r>
            <a:r>
              <a:rPr lang="it-IT" u="sng" dirty="0" smtClean="0"/>
              <a:t> Open Data</a:t>
            </a:r>
            <a:r>
              <a:rPr lang="it-IT" u="sng" baseline="0" dirty="0" smtClean="0"/>
              <a:t> </a:t>
            </a:r>
            <a:r>
              <a:rPr lang="it-IT" u="sng" baseline="0" dirty="0" err="1" smtClean="0"/>
              <a:t>iniitiative</a:t>
            </a:r>
            <a:r>
              <a:rPr lang="it-IT" u="sng" baseline="0" dirty="0" smtClean="0"/>
              <a:t> </a:t>
            </a:r>
            <a:r>
              <a:rPr lang="it-IT" u="sng" baseline="0" dirty="0" err="1" smtClean="0"/>
              <a:t>builds</a:t>
            </a:r>
            <a:r>
              <a:rPr lang="it-IT" u="sng" baseline="0" dirty="0" smtClean="0"/>
              <a:t> data </a:t>
            </a:r>
            <a:r>
              <a:rPr lang="it-IT" u="sng" baseline="0" dirty="0" err="1" smtClean="0"/>
              <a:t>that</a:t>
            </a:r>
            <a:r>
              <a:rPr lang="it-IT" u="sng" baseline="0" dirty="0" smtClean="0"/>
              <a:t> </a:t>
            </a:r>
            <a:r>
              <a:rPr lang="it-IT" u="sng" baseline="0" dirty="0" err="1" smtClean="0"/>
              <a:t>is</a:t>
            </a:r>
            <a:r>
              <a:rPr lang="it-IT" u="sng" baseline="0" dirty="0" smtClean="0"/>
              <a:t> </a:t>
            </a:r>
            <a:r>
              <a:rPr lang="it-IT" u="sng" baseline="0" dirty="0" err="1" smtClean="0"/>
              <a:t>legally</a:t>
            </a:r>
            <a:r>
              <a:rPr lang="it-IT" u="sng" baseline="0" dirty="0" smtClean="0"/>
              <a:t> and </a:t>
            </a:r>
            <a:r>
              <a:rPr lang="it-IT" u="sng" baseline="0" dirty="0" err="1" smtClean="0"/>
              <a:t>technically</a:t>
            </a:r>
            <a:r>
              <a:rPr lang="it-IT" u="sng" baseline="0" dirty="0" smtClean="0"/>
              <a:t> open: </a:t>
            </a:r>
            <a:r>
              <a:rPr lang="it-IT" u="sng" baseline="0" dirty="0" err="1" smtClean="0"/>
              <a:t>capable</a:t>
            </a:r>
            <a:r>
              <a:rPr lang="it-IT" u="sng" baseline="0" dirty="0" smtClean="0"/>
              <a:t> of </a:t>
            </a:r>
            <a:r>
              <a:rPr lang="it-IT" u="sng" baseline="0" dirty="0" err="1" smtClean="0"/>
              <a:t>being</a:t>
            </a:r>
            <a:r>
              <a:rPr lang="it-IT" u="sng" baseline="0" dirty="0" smtClean="0"/>
              <a:t> </a:t>
            </a:r>
            <a:r>
              <a:rPr lang="it-IT" u="sng" baseline="0" dirty="0" err="1" smtClean="0"/>
              <a:t>accessed</a:t>
            </a:r>
            <a:r>
              <a:rPr lang="it-IT" u="sng" baseline="0" dirty="0" smtClean="0"/>
              <a:t> </a:t>
            </a:r>
            <a:r>
              <a:rPr lang="it-IT" u="sng" baseline="0" dirty="0" err="1" smtClean="0"/>
              <a:t>using</a:t>
            </a:r>
            <a:r>
              <a:rPr lang="it-IT" u="sng" baseline="0" dirty="0" smtClean="0"/>
              <a:t> open </a:t>
            </a:r>
            <a:r>
              <a:rPr lang="it-IT" u="sng" baseline="0" dirty="0" err="1" smtClean="0"/>
              <a:t>standards</a:t>
            </a:r>
            <a:r>
              <a:rPr lang="it-IT" u="sng" baseline="0" dirty="0" smtClean="0"/>
              <a:t> and </a:t>
            </a:r>
            <a:r>
              <a:rPr lang="it-IT" u="sng" baseline="0" dirty="0" err="1" smtClean="0"/>
              <a:t>licensed</a:t>
            </a:r>
            <a:r>
              <a:rPr lang="it-IT" u="sng" baseline="0" dirty="0" smtClean="0"/>
              <a:t> for </a:t>
            </a:r>
            <a:r>
              <a:rPr lang="it-IT" u="sng" baseline="0" dirty="0" err="1" smtClean="0"/>
              <a:t>reuse</a:t>
            </a:r>
            <a:r>
              <a:rPr lang="it-IT" u="sng" baseline="0" dirty="0" smtClean="0"/>
              <a:t>.</a:t>
            </a:r>
            <a:endParaRPr lang="it-IT" u="sng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BDEA31-FCB9-4459-9DC6-94DEF03DBEAD}" type="slidenum">
              <a:rPr lang="it-IT" smtClean="0"/>
              <a:pPr/>
              <a:t>13</a:t>
            </a:fld>
            <a:endParaRPr lang="it-IT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u="sng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BDEA31-FCB9-4459-9DC6-94DEF03DBEAD}" type="slidenum">
              <a:rPr lang="it-IT" smtClean="0"/>
              <a:pPr/>
              <a:t>14</a:t>
            </a:fld>
            <a:endParaRPr lang="it-IT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u="sng" dirty="0" err="1" smtClean="0"/>
              <a:t>OpenDRI</a:t>
            </a:r>
            <a:r>
              <a:rPr lang="it-IT" u="sng" dirty="0" smtClean="0"/>
              <a:t> </a:t>
            </a:r>
            <a:r>
              <a:rPr lang="it-IT" u="sng" dirty="0" err="1" smtClean="0"/>
              <a:t>builds</a:t>
            </a:r>
            <a:r>
              <a:rPr lang="it-IT" u="sng" dirty="0" smtClean="0"/>
              <a:t> on open data.</a:t>
            </a:r>
            <a:r>
              <a:rPr lang="it-IT" u="sng" baseline="0" dirty="0" smtClean="0"/>
              <a:t> </a:t>
            </a:r>
            <a:r>
              <a:rPr lang="it-IT" u="sng" baseline="0" dirty="0" err="1" smtClean="0"/>
              <a:t>Its</a:t>
            </a:r>
            <a:r>
              <a:rPr lang="it-IT" u="sng" baseline="0" dirty="0" smtClean="0"/>
              <a:t> goal </a:t>
            </a:r>
            <a:r>
              <a:rPr lang="it-IT" u="sng" baseline="0" dirty="0" err="1" smtClean="0"/>
              <a:t>is</a:t>
            </a:r>
            <a:r>
              <a:rPr lang="it-IT" u="sng" baseline="0" dirty="0" smtClean="0"/>
              <a:t> to </a:t>
            </a:r>
            <a:r>
              <a:rPr lang="it-IT" u="sng" baseline="0" dirty="0" err="1" smtClean="0"/>
              <a:t>enable</a:t>
            </a:r>
            <a:r>
              <a:rPr lang="it-IT" u="sng" baseline="0" dirty="0" smtClean="0"/>
              <a:t> </a:t>
            </a:r>
            <a:r>
              <a:rPr lang="it-IT" u="sng" baseline="0" dirty="0" err="1" smtClean="0"/>
              <a:t>our</a:t>
            </a:r>
            <a:r>
              <a:rPr lang="it-IT" u="sng" baseline="0" dirty="0" smtClean="0"/>
              <a:t> clients—</a:t>
            </a:r>
            <a:r>
              <a:rPr lang="it-IT" u="sng" baseline="0" dirty="0" err="1" smtClean="0"/>
              <a:t>governments</a:t>
            </a:r>
            <a:r>
              <a:rPr lang="it-IT" u="sng" baseline="0" dirty="0" smtClean="0"/>
              <a:t> and the </a:t>
            </a:r>
            <a:r>
              <a:rPr lang="it-IT" u="sng" baseline="0" dirty="0" err="1" smtClean="0"/>
              <a:t>communities</a:t>
            </a:r>
            <a:r>
              <a:rPr lang="it-IT" u="sng" baseline="0" dirty="0" smtClean="0"/>
              <a:t> </a:t>
            </a:r>
            <a:r>
              <a:rPr lang="it-IT" u="sng" baseline="0" dirty="0" err="1" smtClean="0"/>
              <a:t>that</a:t>
            </a:r>
            <a:r>
              <a:rPr lang="it-IT" u="sng" baseline="0" dirty="0" smtClean="0"/>
              <a:t> </a:t>
            </a:r>
            <a:r>
              <a:rPr lang="it-IT" u="sng" baseline="0" dirty="0" err="1" smtClean="0"/>
              <a:t>make</a:t>
            </a:r>
            <a:r>
              <a:rPr lang="it-IT" u="sng" baseline="0" dirty="0" smtClean="0"/>
              <a:t> up a country—to </a:t>
            </a:r>
            <a:r>
              <a:rPr lang="it-IT" u="sng" baseline="0" dirty="0" err="1" smtClean="0"/>
              <a:t>make</a:t>
            </a:r>
            <a:r>
              <a:rPr lang="it-IT" u="sng" baseline="0" dirty="0" smtClean="0"/>
              <a:t> </a:t>
            </a:r>
            <a:r>
              <a:rPr lang="it-IT" u="sng" baseline="0" dirty="0" err="1" smtClean="0"/>
              <a:t>better</a:t>
            </a:r>
            <a:r>
              <a:rPr lang="it-IT" u="sng" baseline="0" dirty="0" smtClean="0"/>
              <a:t> </a:t>
            </a:r>
            <a:r>
              <a:rPr lang="it-IT" u="sng" baseline="0" dirty="0" err="1" smtClean="0"/>
              <a:t>decisions</a:t>
            </a:r>
            <a:r>
              <a:rPr lang="it-IT" u="sng" baseline="0" dirty="0" smtClean="0"/>
              <a:t> </a:t>
            </a:r>
            <a:r>
              <a:rPr lang="it-IT" u="sng" baseline="0" dirty="0" err="1" smtClean="0"/>
              <a:t>using</a:t>
            </a:r>
            <a:r>
              <a:rPr lang="it-IT" u="sng" baseline="0" dirty="0" smtClean="0"/>
              <a:t> more complete information </a:t>
            </a:r>
            <a:r>
              <a:rPr lang="it-IT" u="sng" baseline="0" dirty="0" err="1" smtClean="0"/>
              <a:t>about</a:t>
            </a:r>
            <a:r>
              <a:rPr lang="it-IT" u="sng" baseline="0" dirty="0" smtClean="0"/>
              <a:t> </a:t>
            </a:r>
            <a:r>
              <a:rPr lang="it-IT" u="sng" baseline="0" dirty="0" err="1" smtClean="0"/>
              <a:t>their</a:t>
            </a:r>
            <a:r>
              <a:rPr lang="it-IT" u="sng" baseline="0" dirty="0" smtClean="0"/>
              <a:t> </a:t>
            </a:r>
            <a:r>
              <a:rPr lang="it-IT" u="sng" baseline="0" dirty="0" err="1" smtClean="0"/>
              <a:t>risks</a:t>
            </a:r>
            <a:r>
              <a:rPr lang="it-IT" u="sng" baseline="0" dirty="0" smtClean="0"/>
              <a:t>.</a:t>
            </a:r>
            <a:endParaRPr lang="it-IT" u="sng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BDEA31-FCB9-4459-9DC6-94DEF03DBEAD}" type="slidenum">
              <a:rPr lang="it-IT" smtClean="0"/>
              <a:pPr/>
              <a:t>15</a:t>
            </a:fld>
            <a:endParaRPr lang="it-IT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u="sng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BDEA31-FCB9-4459-9DC6-94DEF03DBEAD}" type="slidenum">
              <a:rPr lang="it-IT" smtClean="0"/>
              <a:pPr/>
              <a:t>16</a:t>
            </a:fld>
            <a:endParaRPr lang="it-IT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u="sng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BDEA31-FCB9-4459-9DC6-94DEF03DBEAD}" type="slidenum">
              <a:rPr lang="it-IT" smtClean="0"/>
              <a:pPr/>
              <a:t>17</a:t>
            </a:fld>
            <a:endParaRPr lang="it-IT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u="sng" dirty="0" err="1" smtClean="0"/>
              <a:t>We</a:t>
            </a:r>
            <a:r>
              <a:rPr lang="it-IT" u="sng" dirty="0" smtClean="0"/>
              <a:t> </a:t>
            </a:r>
            <a:r>
              <a:rPr lang="it-IT" u="sng" dirty="0" err="1" smtClean="0"/>
              <a:t>approach</a:t>
            </a:r>
            <a:r>
              <a:rPr lang="it-IT" u="sng" dirty="0" smtClean="0"/>
              <a:t> the </a:t>
            </a:r>
            <a:r>
              <a:rPr lang="it-IT" u="sng" dirty="0" err="1" smtClean="0"/>
              <a:t>problem</a:t>
            </a:r>
            <a:r>
              <a:rPr lang="it-IT" u="sng" dirty="0" smtClean="0"/>
              <a:t> by </a:t>
            </a:r>
            <a:r>
              <a:rPr lang="it-IT" u="sng" dirty="0" err="1" smtClean="0"/>
              <a:t>using</a:t>
            </a:r>
            <a:r>
              <a:rPr lang="it-IT" u="sng" dirty="0" smtClean="0"/>
              <a:t> </a:t>
            </a:r>
            <a:r>
              <a:rPr lang="it-IT" u="sng" dirty="0" err="1" smtClean="0"/>
              <a:t>tools</a:t>
            </a:r>
            <a:r>
              <a:rPr lang="it-IT" u="sng" dirty="0" smtClean="0"/>
              <a:t> </a:t>
            </a:r>
            <a:r>
              <a:rPr lang="it-IT" u="sng" dirty="0" err="1" smtClean="0"/>
              <a:t>that</a:t>
            </a:r>
            <a:r>
              <a:rPr lang="it-IT" u="sng" dirty="0" smtClean="0"/>
              <a:t> </a:t>
            </a:r>
            <a:r>
              <a:rPr lang="it-IT" u="sng" dirty="0" err="1" smtClean="0"/>
              <a:t>allow</a:t>
            </a:r>
            <a:r>
              <a:rPr lang="it-IT" u="sng" baseline="0" dirty="0" smtClean="0"/>
              <a:t> </a:t>
            </a:r>
            <a:r>
              <a:rPr lang="it-IT" u="sng" baseline="0" dirty="0" err="1" smtClean="0"/>
              <a:t>us</a:t>
            </a:r>
            <a:r>
              <a:rPr lang="it-IT" u="sng" baseline="0" dirty="0" smtClean="0"/>
              <a:t> to </a:t>
            </a:r>
            <a:r>
              <a:rPr lang="it-IT" u="sng" baseline="0" dirty="0" err="1" smtClean="0"/>
              <a:t>build</a:t>
            </a:r>
            <a:r>
              <a:rPr lang="it-IT" u="sng" baseline="0" dirty="0" smtClean="0"/>
              <a:t> a </a:t>
            </a:r>
            <a:r>
              <a:rPr lang="it-IT" u="sng" baseline="0" dirty="0" err="1" smtClean="0"/>
              <a:t>local</a:t>
            </a:r>
            <a:r>
              <a:rPr lang="it-IT" u="sng" baseline="0" dirty="0" smtClean="0"/>
              <a:t> </a:t>
            </a:r>
            <a:r>
              <a:rPr lang="it-IT" u="sng" baseline="0" dirty="0" err="1" smtClean="0"/>
              <a:t>ecosystem</a:t>
            </a:r>
            <a:r>
              <a:rPr lang="it-IT" u="sng" baseline="0" dirty="0" smtClean="0"/>
              <a:t> of </a:t>
            </a:r>
            <a:r>
              <a:rPr lang="it-IT" u="sng" baseline="0" dirty="0" err="1" smtClean="0"/>
              <a:t>developers</a:t>
            </a:r>
            <a:r>
              <a:rPr lang="it-IT" u="sng" baseline="0" dirty="0" smtClean="0"/>
              <a:t> and </a:t>
            </a:r>
            <a:r>
              <a:rPr lang="it-IT" u="sng" baseline="0" dirty="0" err="1" smtClean="0"/>
              <a:t>curators</a:t>
            </a:r>
            <a:r>
              <a:rPr lang="it-IT" u="sng" baseline="0" dirty="0" smtClean="0"/>
              <a:t>. </a:t>
            </a:r>
            <a:r>
              <a:rPr lang="it-IT" u="sng" baseline="0" dirty="0" err="1" smtClean="0"/>
              <a:t>We</a:t>
            </a:r>
            <a:r>
              <a:rPr lang="it-IT" u="sng" baseline="0" dirty="0" smtClean="0"/>
              <a:t> </a:t>
            </a:r>
            <a:r>
              <a:rPr lang="it-IT" u="sng" baseline="0" dirty="0" err="1" smtClean="0"/>
              <a:t>want</a:t>
            </a:r>
            <a:r>
              <a:rPr lang="it-IT" u="sng" baseline="0" dirty="0" smtClean="0"/>
              <a:t> </a:t>
            </a:r>
            <a:r>
              <a:rPr lang="it-IT" u="sng" baseline="0" dirty="0" err="1" smtClean="0"/>
              <a:t>these</a:t>
            </a:r>
            <a:r>
              <a:rPr lang="it-IT" u="sng" baseline="0" dirty="0" smtClean="0"/>
              <a:t> </a:t>
            </a:r>
            <a:r>
              <a:rPr lang="it-IT" u="sng" baseline="0" dirty="0" err="1" smtClean="0"/>
              <a:t>solutions</a:t>
            </a:r>
            <a:r>
              <a:rPr lang="it-IT" u="sng" baseline="0" dirty="0" smtClean="0"/>
              <a:t> to be </a:t>
            </a:r>
            <a:r>
              <a:rPr lang="it-IT" u="sng" baseline="0" dirty="0" err="1" smtClean="0"/>
              <a:t>sustainable</a:t>
            </a:r>
            <a:r>
              <a:rPr lang="it-IT" u="sng" baseline="0" dirty="0" smtClean="0"/>
              <a:t> </a:t>
            </a:r>
            <a:r>
              <a:rPr lang="it-IT" u="sng" baseline="0" dirty="0" err="1" smtClean="0"/>
              <a:t>using</a:t>
            </a:r>
            <a:r>
              <a:rPr lang="it-IT" u="sng" baseline="0" dirty="0" smtClean="0"/>
              <a:t> </a:t>
            </a:r>
            <a:r>
              <a:rPr lang="it-IT" u="sng" baseline="0" dirty="0" err="1" smtClean="0"/>
              <a:t>tools</a:t>
            </a:r>
            <a:r>
              <a:rPr lang="it-IT" u="sng" baseline="0" dirty="0" smtClean="0"/>
              <a:t> </a:t>
            </a:r>
            <a:r>
              <a:rPr lang="it-IT" u="sng" baseline="0" dirty="0" err="1" smtClean="0"/>
              <a:t>that</a:t>
            </a:r>
            <a:r>
              <a:rPr lang="it-IT" u="sng" baseline="0" dirty="0" smtClean="0"/>
              <a:t> are free and open source </a:t>
            </a:r>
            <a:r>
              <a:rPr lang="it-IT" u="sng" baseline="0" dirty="0" err="1" smtClean="0"/>
              <a:t>wherever</a:t>
            </a:r>
            <a:r>
              <a:rPr lang="it-IT" u="sng" baseline="0" dirty="0" smtClean="0"/>
              <a:t> </a:t>
            </a:r>
            <a:r>
              <a:rPr lang="it-IT" u="sng" baseline="0" dirty="0" err="1" smtClean="0"/>
              <a:t>possible</a:t>
            </a:r>
            <a:r>
              <a:rPr lang="it-IT" u="sng" baseline="0" dirty="0" smtClean="0"/>
              <a:t>. </a:t>
            </a:r>
            <a:r>
              <a:rPr lang="it-IT" u="sng" baseline="0" dirty="0" err="1" smtClean="0"/>
              <a:t>It</a:t>
            </a:r>
            <a:r>
              <a:rPr lang="it-IT" u="sng" baseline="0" dirty="0" smtClean="0"/>
              <a:t> </a:t>
            </a:r>
            <a:r>
              <a:rPr lang="it-IT" u="sng" baseline="0" dirty="0" err="1" smtClean="0"/>
              <a:t>also</a:t>
            </a:r>
            <a:r>
              <a:rPr lang="it-IT" u="sng" baseline="0" dirty="0" smtClean="0"/>
              <a:t> </a:t>
            </a:r>
            <a:r>
              <a:rPr lang="it-IT" u="sng" baseline="0" dirty="0" err="1" smtClean="0"/>
              <a:t>allows</a:t>
            </a:r>
            <a:r>
              <a:rPr lang="it-IT" u="sng" baseline="0" dirty="0" smtClean="0"/>
              <a:t> for </a:t>
            </a:r>
            <a:r>
              <a:rPr lang="it-IT" u="sng" baseline="0" dirty="0" err="1" smtClean="0"/>
              <a:t>translation</a:t>
            </a:r>
            <a:r>
              <a:rPr lang="it-IT" u="sng" baseline="0" dirty="0" smtClean="0"/>
              <a:t> </a:t>
            </a:r>
            <a:r>
              <a:rPr lang="it-IT" u="sng" baseline="0" dirty="0" err="1" smtClean="0"/>
              <a:t>into</a:t>
            </a:r>
            <a:r>
              <a:rPr lang="it-IT" u="sng" baseline="0" dirty="0" smtClean="0"/>
              <a:t> </a:t>
            </a:r>
            <a:r>
              <a:rPr lang="it-IT" u="sng" baseline="0" dirty="0" err="1" smtClean="0"/>
              <a:t>local</a:t>
            </a:r>
            <a:r>
              <a:rPr lang="it-IT" u="sng" baseline="0" dirty="0" smtClean="0"/>
              <a:t> </a:t>
            </a:r>
            <a:r>
              <a:rPr lang="it-IT" u="sng" baseline="0" dirty="0" err="1" smtClean="0"/>
              <a:t>languages</a:t>
            </a:r>
            <a:r>
              <a:rPr lang="it-IT" u="sng" baseline="0" dirty="0" smtClean="0"/>
              <a:t>, </a:t>
            </a:r>
            <a:r>
              <a:rPr lang="it-IT" u="sng" baseline="0" dirty="0" err="1" smtClean="0"/>
              <a:t>extemsion</a:t>
            </a:r>
            <a:r>
              <a:rPr lang="it-IT" u="sng" baseline="0" dirty="0" smtClean="0"/>
              <a:t> of </a:t>
            </a:r>
            <a:r>
              <a:rPr lang="it-IT" u="sng" baseline="0" dirty="0" err="1" smtClean="0"/>
              <a:t>functionality</a:t>
            </a:r>
            <a:r>
              <a:rPr lang="it-IT" u="sng" baseline="0" dirty="0" smtClean="0"/>
              <a:t> to </a:t>
            </a:r>
            <a:r>
              <a:rPr lang="it-IT" u="sng" baseline="0" dirty="0" err="1" smtClean="0"/>
              <a:t>local</a:t>
            </a:r>
            <a:r>
              <a:rPr lang="it-IT" u="sng" baseline="0" dirty="0" smtClean="0"/>
              <a:t> </a:t>
            </a:r>
            <a:r>
              <a:rPr lang="it-IT" u="sng" baseline="0" dirty="0" err="1" smtClean="0"/>
              <a:t>context</a:t>
            </a:r>
            <a:r>
              <a:rPr lang="it-IT" u="sng" baseline="0" dirty="0" smtClean="0"/>
              <a:t>, and network </a:t>
            </a:r>
            <a:r>
              <a:rPr lang="it-IT" u="sng" baseline="0" dirty="0" err="1" smtClean="0"/>
              <a:t>effects</a:t>
            </a:r>
            <a:r>
              <a:rPr lang="it-IT" u="sng" baseline="0" dirty="0" smtClean="0"/>
              <a:t> </a:t>
            </a:r>
            <a:r>
              <a:rPr lang="it-IT" u="sng" baseline="0" dirty="0" err="1" smtClean="0"/>
              <a:t>when</a:t>
            </a:r>
            <a:r>
              <a:rPr lang="it-IT" u="sng" baseline="0" dirty="0" smtClean="0"/>
              <a:t> out clients </a:t>
            </a:r>
            <a:r>
              <a:rPr lang="it-IT" u="sng" baseline="0" dirty="0" err="1" smtClean="0"/>
              <a:t>begin</a:t>
            </a:r>
            <a:r>
              <a:rPr lang="it-IT" u="sng" baseline="0" dirty="0" smtClean="0"/>
              <a:t> to partner.</a:t>
            </a:r>
            <a:endParaRPr lang="it-IT" u="sng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BDEA31-FCB9-4459-9DC6-94DEF03DBEAD}" type="slidenum">
              <a:rPr lang="it-IT" smtClean="0"/>
              <a:pPr/>
              <a:t>18</a:t>
            </a:fld>
            <a:endParaRPr lang="it-IT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u="sng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BDEA31-FCB9-4459-9DC6-94DEF03DBEAD}" type="slidenum">
              <a:rPr lang="it-IT" smtClean="0"/>
              <a:pPr/>
              <a:t>19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u="sng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BDEA31-FCB9-4459-9DC6-94DEF03DBEAD}" type="slidenum">
              <a:rPr lang="it-IT" smtClean="0"/>
              <a:pPr/>
              <a:t>2</a:t>
            </a:fld>
            <a:endParaRPr lang="it-IT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u="sng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BDEA31-FCB9-4459-9DC6-94DEF03DBEAD}" type="slidenum">
              <a:rPr lang="it-IT" smtClean="0"/>
              <a:pPr/>
              <a:t>20</a:t>
            </a:fld>
            <a:endParaRPr lang="it-IT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u="sng" dirty="0" err="1" smtClean="0"/>
              <a:t>We</a:t>
            </a:r>
            <a:r>
              <a:rPr lang="it-IT" u="sng" dirty="0" smtClean="0"/>
              <a:t> focus on </a:t>
            </a:r>
            <a:r>
              <a:rPr lang="it-IT" u="sng" dirty="0" err="1" smtClean="0"/>
              <a:t>targeting</a:t>
            </a:r>
            <a:r>
              <a:rPr lang="it-IT" u="sng" baseline="0" dirty="0" smtClean="0"/>
              <a:t> </a:t>
            </a:r>
            <a:r>
              <a:rPr lang="it-IT" u="sng" baseline="0" dirty="0" err="1" smtClean="0"/>
              <a:t>investments</a:t>
            </a:r>
            <a:r>
              <a:rPr lang="it-IT" u="sng" baseline="0" dirty="0" smtClean="0"/>
              <a:t> in </a:t>
            </a:r>
            <a:r>
              <a:rPr lang="it-IT" u="sng" baseline="0" dirty="0" err="1" smtClean="0"/>
              <a:t>areas</a:t>
            </a:r>
            <a:r>
              <a:rPr lang="it-IT" u="sng" baseline="0" dirty="0" smtClean="0"/>
              <a:t> </a:t>
            </a:r>
            <a:r>
              <a:rPr lang="it-IT" u="sng" baseline="0" dirty="0" err="1" smtClean="0"/>
              <a:t>that</a:t>
            </a:r>
            <a:r>
              <a:rPr lang="it-IT" u="sng" baseline="0" dirty="0" smtClean="0"/>
              <a:t> </a:t>
            </a:r>
            <a:r>
              <a:rPr lang="it-IT" u="sng" baseline="0" dirty="0" err="1" smtClean="0"/>
              <a:t>will</a:t>
            </a:r>
            <a:r>
              <a:rPr lang="it-IT" u="sng" baseline="0" dirty="0" smtClean="0"/>
              <a:t> </a:t>
            </a:r>
            <a:r>
              <a:rPr lang="it-IT" u="sng" baseline="0" dirty="0" err="1" smtClean="0"/>
              <a:t>have</a:t>
            </a:r>
            <a:r>
              <a:rPr lang="it-IT" u="sng" baseline="0" dirty="0" smtClean="0"/>
              <a:t> </a:t>
            </a:r>
            <a:r>
              <a:rPr lang="it-IT" u="sng" baseline="0" dirty="0" err="1" smtClean="0"/>
              <a:t>greatest</a:t>
            </a:r>
            <a:r>
              <a:rPr lang="it-IT" u="sng" baseline="0" dirty="0" smtClean="0"/>
              <a:t> impact. To </a:t>
            </a:r>
            <a:r>
              <a:rPr lang="it-IT" u="sng" baseline="0" dirty="0" err="1" smtClean="0"/>
              <a:t>get</a:t>
            </a:r>
            <a:r>
              <a:rPr lang="it-IT" u="sng" baseline="0" dirty="0" smtClean="0"/>
              <a:t> to </a:t>
            </a:r>
            <a:r>
              <a:rPr lang="it-IT" u="sng" baseline="0" dirty="0" err="1" smtClean="0"/>
              <a:t>this</a:t>
            </a:r>
            <a:r>
              <a:rPr lang="it-IT" u="sng" baseline="0" dirty="0" smtClean="0"/>
              <a:t> </a:t>
            </a:r>
            <a:r>
              <a:rPr lang="it-IT" u="sng" baseline="0" dirty="0" err="1" smtClean="0"/>
              <a:t>point</a:t>
            </a:r>
            <a:r>
              <a:rPr lang="it-IT" u="sng" baseline="0" dirty="0" smtClean="0"/>
              <a:t>, </a:t>
            </a:r>
            <a:r>
              <a:rPr lang="it-IT" u="sng" baseline="0" dirty="0" err="1" smtClean="0"/>
              <a:t>we</a:t>
            </a:r>
            <a:r>
              <a:rPr lang="it-IT" u="sng" baseline="0" dirty="0" smtClean="0"/>
              <a:t> </a:t>
            </a:r>
            <a:r>
              <a:rPr lang="it-IT" u="sng" baseline="0" dirty="0" err="1" smtClean="0"/>
              <a:t>need</a:t>
            </a:r>
            <a:r>
              <a:rPr lang="it-IT" u="sng" baseline="0" dirty="0" smtClean="0"/>
              <a:t> data.</a:t>
            </a:r>
            <a:endParaRPr lang="it-IT" u="sng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BDEA31-FCB9-4459-9DC6-94DEF03DBEAD}" type="slidenum">
              <a:rPr lang="it-IT" smtClean="0"/>
              <a:pPr/>
              <a:t>21</a:t>
            </a:fld>
            <a:endParaRPr lang="it-IT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u="sng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BDEA31-FCB9-4459-9DC6-94DEF03DBEAD}" type="slidenum">
              <a:rPr lang="it-IT" smtClean="0"/>
              <a:pPr/>
              <a:t>22</a:t>
            </a:fld>
            <a:endParaRPr lang="it-IT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u="sng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BDEA31-FCB9-4459-9DC6-94DEF03DBEAD}" type="slidenum">
              <a:rPr lang="it-IT" smtClean="0"/>
              <a:pPr/>
              <a:t>24</a:t>
            </a:fld>
            <a:endParaRPr lang="it-IT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u="sng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BDEA31-FCB9-4459-9DC6-94DEF03DBEAD}" type="slidenum">
              <a:rPr lang="it-IT" smtClean="0"/>
              <a:pPr/>
              <a:t>25</a:t>
            </a:fld>
            <a:endParaRPr lang="it-IT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u="sng" dirty="0" smtClean="0"/>
              <a:t>Easy to do. Can</a:t>
            </a:r>
            <a:r>
              <a:rPr lang="it-IT" u="sng" baseline="0" dirty="0" smtClean="0"/>
              <a:t> be </a:t>
            </a:r>
            <a:r>
              <a:rPr lang="it-IT" u="sng" baseline="0" dirty="0" err="1" smtClean="0"/>
              <a:t>done</a:t>
            </a:r>
            <a:r>
              <a:rPr lang="it-IT" u="sng" baseline="0" dirty="0" smtClean="0"/>
              <a:t> in web browser or free GIS </a:t>
            </a:r>
            <a:r>
              <a:rPr lang="it-IT" u="sng" baseline="0" dirty="0" err="1" smtClean="0"/>
              <a:t>tools</a:t>
            </a:r>
            <a:r>
              <a:rPr lang="it-IT" u="sng" baseline="0" dirty="0" smtClean="0"/>
              <a:t>, </a:t>
            </a:r>
            <a:r>
              <a:rPr lang="it-IT" u="sng" baseline="0" dirty="0" err="1" smtClean="0"/>
              <a:t>including</a:t>
            </a:r>
            <a:r>
              <a:rPr lang="it-IT" u="sng" baseline="0" dirty="0" smtClean="0"/>
              <a:t> </a:t>
            </a:r>
            <a:r>
              <a:rPr lang="it-IT" u="sng" baseline="0" dirty="0" err="1" smtClean="0"/>
              <a:t>one</a:t>
            </a:r>
            <a:r>
              <a:rPr lang="it-IT" u="sng" baseline="0" dirty="0" smtClean="0"/>
              <a:t> </a:t>
            </a:r>
            <a:r>
              <a:rPr lang="it-IT" u="sng" baseline="0" dirty="0" err="1" smtClean="0"/>
              <a:t>called</a:t>
            </a:r>
            <a:r>
              <a:rPr lang="it-IT" u="sng" baseline="0" dirty="0" smtClean="0"/>
              <a:t> Quantum GIS. </a:t>
            </a:r>
            <a:r>
              <a:rPr lang="it-IT" u="sng" baseline="0" dirty="0" err="1" smtClean="0"/>
              <a:t>Drawing</a:t>
            </a:r>
            <a:r>
              <a:rPr lang="it-IT" u="sng" baseline="0" dirty="0" smtClean="0"/>
              <a:t> </a:t>
            </a:r>
            <a:r>
              <a:rPr lang="it-IT" u="sng" baseline="0" dirty="0" err="1" smtClean="0"/>
              <a:t>polygons</a:t>
            </a:r>
            <a:r>
              <a:rPr lang="it-IT" u="sng" baseline="0" dirty="0" smtClean="0"/>
              <a:t> </a:t>
            </a:r>
            <a:r>
              <a:rPr lang="it-IT" u="sng" baseline="0" dirty="0" err="1" smtClean="0"/>
              <a:t>is</a:t>
            </a:r>
            <a:r>
              <a:rPr lang="it-IT" u="sng" baseline="0" dirty="0" smtClean="0"/>
              <a:t> </a:t>
            </a:r>
            <a:r>
              <a:rPr lang="it-IT" u="sng" baseline="0" dirty="0" err="1" smtClean="0"/>
              <a:t>relatlively</a:t>
            </a:r>
            <a:r>
              <a:rPr lang="it-IT" u="sng" baseline="0" dirty="0" smtClean="0"/>
              <a:t> </a:t>
            </a:r>
            <a:r>
              <a:rPr lang="it-IT" u="sng" baseline="0" dirty="0" err="1" smtClean="0"/>
              <a:t>straightforward</a:t>
            </a:r>
            <a:r>
              <a:rPr lang="it-IT" u="sng" baseline="0" dirty="0" smtClean="0"/>
              <a:t>—a </a:t>
            </a:r>
            <a:r>
              <a:rPr lang="it-IT" u="sng" baseline="0" dirty="0" err="1" smtClean="0"/>
              <a:t>matter</a:t>
            </a:r>
            <a:r>
              <a:rPr lang="it-IT" u="sng" baseline="0" dirty="0" smtClean="0"/>
              <a:t> of a </a:t>
            </a:r>
            <a:r>
              <a:rPr lang="it-IT" u="sng" baseline="0" dirty="0" err="1" smtClean="0"/>
              <a:t>basic</a:t>
            </a:r>
            <a:r>
              <a:rPr lang="it-IT" u="sng" baseline="0" dirty="0" smtClean="0"/>
              <a:t> training. Show the </a:t>
            </a:r>
            <a:r>
              <a:rPr lang="it-IT" u="sng" baseline="0" dirty="0" err="1" smtClean="0"/>
              <a:t>results</a:t>
            </a:r>
            <a:r>
              <a:rPr lang="it-IT" u="sng" baseline="0" dirty="0" smtClean="0"/>
              <a:t>.</a:t>
            </a:r>
            <a:endParaRPr lang="it-IT" u="sng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BDEA31-FCB9-4459-9DC6-94DEF03DBEAD}" type="slidenum">
              <a:rPr lang="it-IT" smtClean="0"/>
              <a:pPr/>
              <a:t>26</a:t>
            </a:fld>
            <a:endParaRPr lang="it-IT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u="sng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BDEA31-FCB9-4459-9DC6-94DEF03DBEAD}" type="slidenum">
              <a:rPr lang="it-IT" smtClean="0"/>
              <a:pPr/>
              <a:t>27</a:t>
            </a:fld>
            <a:endParaRPr lang="it-IT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u="sng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BDEA31-FCB9-4459-9DC6-94DEF03DBEAD}" type="slidenum">
              <a:rPr lang="it-IT" smtClean="0"/>
              <a:pPr/>
              <a:t>28</a:t>
            </a:fld>
            <a:endParaRPr lang="it-IT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u="sng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BDEA31-FCB9-4459-9DC6-94DEF03DBEAD}" type="slidenum">
              <a:rPr lang="it-IT" smtClean="0"/>
              <a:pPr/>
              <a:t>29</a:t>
            </a:fld>
            <a:endParaRPr lang="it-IT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u="sng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BDEA31-FCB9-4459-9DC6-94DEF03DBEAD}" type="slidenum">
              <a:rPr lang="it-IT" smtClean="0"/>
              <a:pPr/>
              <a:t>30</a:t>
            </a:fld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u="sng" dirty="0" err="1" smtClean="0"/>
              <a:t>Managing</a:t>
            </a:r>
            <a:r>
              <a:rPr lang="it-IT" u="sng" baseline="0" dirty="0" smtClean="0"/>
              <a:t> </a:t>
            </a:r>
            <a:r>
              <a:rPr lang="it-IT" u="sng" baseline="0" dirty="0" err="1" smtClean="0"/>
              <a:t>risks</a:t>
            </a:r>
            <a:r>
              <a:rPr lang="it-IT" u="sng" baseline="0" dirty="0" smtClean="0"/>
              <a:t> </a:t>
            </a:r>
            <a:r>
              <a:rPr lang="it-IT" u="sng" baseline="0" dirty="0" err="1" smtClean="0"/>
              <a:t>starts</a:t>
            </a:r>
            <a:r>
              <a:rPr lang="it-IT" u="sng" baseline="0" dirty="0" smtClean="0"/>
              <a:t> in the </a:t>
            </a:r>
            <a:r>
              <a:rPr lang="it-IT" u="sng" baseline="0" dirty="0" err="1" smtClean="0"/>
              <a:t>governments</a:t>
            </a:r>
            <a:r>
              <a:rPr lang="it-IT" u="sng" baseline="0" dirty="0" smtClean="0"/>
              <a:t> </a:t>
            </a:r>
            <a:r>
              <a:rPr lang="it-IT" u="sng" baseline="0" dirty="0" err="1" smtClean="0"/>
              <a:t>which</a:t>
            </a:r>
            <a:r>
              <a:rPr lang="it-IT" u="sng" baseline="0" dirty="0" smtClean="0"/>
              <a:t> must mitigate </a:t>
            </a:r>
            <a:r>
              <a:rPr lang="it-IT" u="sng" baseline="0" dirty="0" err="1" smtClean="0"/>
              <a:t>aging</a:t>
            </a:r>
            <a:r>
              <a:rPr lang="it-IT" u="sng" baseline="0" dirty="0" smtClean="0"/>
              <a:t> </a:t>
            </a:r>
            <a:r>
              <a:rPr lang="it-IT" u="sng" baseline="0" dirty="0" err="1" smtClean="0"/>
              <a:t>infrastructure</a:t>
            </a:r>
            <a:r>
              <a:rPr lang="it-IT" u="sng" baseline="0" dirty="0" smtClean="0"/>
              <a:t> and </a:t>
            </a:r>
            <a:r>
              <a:rPr lang="it-IT" u="sng" baseline="0" dirty="0" err="1" smtClean="0"/>
              <a:t>plan</a:t>
            </a:r>
            <a:r>
              <a:rPr lang="it-IT" u="sng" baseline="0" dirty="0" smtClean="0"/>
              <a:t> for </a:t>
            </a:r>
            <a:r>
              <a:rPr lang="it-IT" u="sng" baseline="0" dirty="0" err="1" smtClean="0"/>
              <a:t>growth</a:t>
            </a:r>
            <a:r>
              <a:rPr lang="it-IT" u="sng" baseline="0" dirty="0" smtClean="0"/>
              <a:t> </a:t>
            </a:r>
            <a:r>
              <a:rPr lang="it-IT" u="sng" baseline="0" dirty="0" err="1" smtClean="0"/>
              <a:t>amidst</a:t>
            </a:r>
            <a:r>
              <a:rPr lang="it-IT" u="sng" baseline="0" dirty="0" smtClean="0"/>
              <a:t> </a:t>
            </a:r>
            <a:r>
              <a:rPr lang="it-IT" u="sng" baseline="0" dirty="0" err="1" smtClean="0"/>
              <a:t>increasing</a:t>
            </a:r>
            <a:r>
              <a:rPr lang="it-IT" u="sng" baseline="0" dirty="0" smtClean="0"/>
              <a:t> </a:t>
            </a:r>
            <a:r>
              <a:rPr lang="it-IT" u="sng" baseline="0" dirty="0" err="1" smtClean="0"/>
              <a:t>threats</a:t>
            </a:r>
            <a:r>
              <a:rPr lang="it-IT" u="sng" baseline="0" dirty="0" smtClean="0"/>
              <a:t> from </a:t>
            </a:r>
            <a:r>
              <a:rPr lang="it-IT" u="sng" baseline="0" dirty="0" err="1" smtClean="0"/>
              <a:t>climate</a:t>
            </a:r>
            <a:r>
              <a:rPr lang="it-IT" u="sng" baseline="0" dirty="0" smtClean="0"/>
              <a:t> </a:t>
            </a:r>
            <a:r>
              <a:rPr lang="it-IT" u="sng" baseline="0" dirty="0" err="1" smtClean="0"/>
              <a:t>change</a:t>
            </a:r>
            <a:r>
              <a:rPr lang="it-IT" u="sng" baseline="0" dirty="0" smtClean="0"/>
              <a:t> and </a:t>
            </a:r>
            <a:r>
              <a:rPr lang="it-IT" u="sng" baseline="0" dirty="0" err="1" smtClean="0"/>
              <a:t>increasing</a:t>
            </a:r>
            <a:r>
              <a:rPr lang="it-IT" u="sng" baseline="0" dirty="0" smtClean="0"/>
              <a:t> </a:t>
            </a:r>
            <a:r>
              <a:rPr lang="it-IT" u="sng" baseline="0" dirty="0" err="1" smtClean="0"/>
              <a:t>awareness</a:t>
            </a:r>
            <a:r>
              <a:rPr lang="it-IT" u="sng" baseline="0" dirty="0" smtClean="0"/>
              <a:t> of </a:t>
            </a:r>
            <a:r>
              <a:rPr lang="it-IT" u="sng" baseline="0" dirty="0" err="1" smtClean="0"/>
              <a:t>their</a:t>
            </a:r>
            <a:r>
              <a:rPr lang="it-IT" u="sng" baseline="0" dirty="0" smtClean="0"/>
              <a:t> </a:t>
            </a:r>
            <a:r>
              <a:rPr lang="it-IT" u="sng" baseline="0" dirty="0" err="1" smtClean="0"/>
              <a:t>exposure</a:t>
            </a:r>
            <a:r>
              <a:rPr lang="it-IT" u="sng" baseline="0" dirty="0" smtClean="0"/>
              <a:t> to </a:t>
            </a:r>
            <a:r>
              <a:rPr lang="it-IT" u="sng" baseline="0" dirty="0" err="1" smtClean="0"/>
              <a:t>natural</a:t>
            </a:r>
            <a:r>
              <a:rPr lang="it-IT" u="sng" baseline="0" dirty="0" smtClean="0"/>
              <a:t> </a:t>
            </a:r>
            <a:r>
              <a:rPr lang="it-IT" u="sng" baseline="0" dirty="0" err="1" smtClean="0"/>
              <a:t>hazards</a:t>
            </a:r>
            <a:r>
              <a:rPr lang="it-IT" u="sng" baseline="0" dirty="0" smtClean="0"/>
              <a:t>. </a:t>
            </a:r>
            <a:r>
              <a:rPr lang="it-IT" u="sng" baseline="0" dirty="0" err="1" smtClean="0"/>
              <a:t>We</a:t>
            </a:r>
            <a:r>
              <a:rPr lang="it-IT" u="sng" baseline="0" dirty="0" smtClean="0"/>
              <a:t> work with </a:t>
            </a:r>
            <a:r>
              <a:rPr lang="it-IT" u="sng" baseline="0" dirty="0" err="1" smtClean="0"/>
              <a:t>partners</a:t>
            </a:r>
            <a:r>
              <a:rPr lang="it-IT" u="sng" baseline="0" dirty="0" smtClean="0"/>
              <a:t> from science </a:t>
            </a:r>
            <a:r>
              <a:rPr lang="it-IT" u="sng" baseline="0" dirty="0" err="1" smtClean="0"/>
              <a:t>agencies</a:t>
            </a:r>
            <a:r>
              <a:rPr lang="it-IT" u="sng" baseline="0" dirty="0" smtClean="0"/>
              <a:t>, </a:t>
            </a:r>
            <a:r>
              <a:rPr lang="it-IT" u="sng" baseline="0" dirty="0" err="1" smtClean="0"/>
              <a:t>reinsurers</a:t>
            </a:r>
            <a:r>
              <a:rPr lang="it-IT" u="sng" baseline="0" dirty="0" smtClean="0"/>
              <a:t>, and </a:t>
            </a:r>
            <a:r>
              <a:rPr lang="it-IT" u="sng" baseline="0" dirty="0" err="1" smtClean="0"/>
              <a:t>development</a:t>
            </a:r>
            <a:r>
              <a:rPr lang="it-IT" u="sng" baseline="0" dirty="0" smtClean="0"/>
              <a:t> </a:t>
            </a:r>
            <a:r>
              <a:rPr lang="it-IT" u="sng" baseline="0" dirty="0" err="1" smtClean="0"/>
              <a:t>organizations</a:t>
            </a:r>
            <a:r>
              <a:rPr lang="it-IT" u="sng" baseline="0" dirty="0" smtClean="0"/>
              <a:t> to focus </a:t>
            </a:r>
            <a:r>
              <a:rPr lang="it-IT" u="sng" baseline="0" dirty="0" err="1" smtClean="0"/>
              <a:t>investments</a:t>
            </a:r>
            <a:r>
              <a:rPr lang="it-IT" u="sng" baseline="0" dirty="0" smtClean="0"/>
              <a:t> on building </a:t>
            </a:r>
            <a:r>
              <a:rPr lang="it-IT" u="sng" baseline="0" dirty="0" err="1" smtClean="0"/>
              <a:t>capacity</a:t>
            </a:r>
            <a:r>
              <a:rPr lang="it-IT" u="sng" baseline="0" dirty="0" smtClean="0"/>
              <a:t> of </a:t>
            </a:r>
            <a:r>
              <a:rPr lang="it-IT" u="sng" baseline="0" dirty="0" err="1" smtClean="0"/>
              <a:t>governments</a:t>
            </a:r>
            <a:r>
              <a:rPr lang="it-IT" u="sng" baseline="0" dirty="0" smtClean="0"/>
              <a:t> to </a:t>
            </a:r>
            <a:r>
              <a:rPr lang="it-IT" u="sng" baseline="0" dirty="0" err="1" smtClean="0"/>
              <a:t>collect</a:t>
            </a:r>
            <a:r>
              <a:rPr lang="it-IT" u="sng" baseline="0" dirty="0" smtClean="0"/>
              <a:t>, </a:t>
            </a:r>
            <a:r>
              <a:rPr lang="it-IT" u="sng" baseline="0" dirty="0" err="1" smtClean="0"/>
              <a:t>analyze</a:t>
            </a:r>
            <a:r>
              <a:rPr lang="it-IT" u="sng" baseline="0" dirty="0" smtClean="0"/>
              <a:t>, and curate data </a:t>
            </a:r>
            <a:r>
              <a:rPr lang="it-IT" u="sng" baseline="0" dirty="0" err="1" smtClean="0"/>
              <a:t>about</a:t>
            </a:r>
            <a:r>
              <a:rPr lang="it-IT" u="sng" baseline="0" dirty="0" smtClean="0"/>
              <a:t> </a:t>
            </a:r>
            <a:r>
              <a:rPr lang="it-IT" u="sng" baseline="0" dirty="0" err="1" smtClean="0"/>
              <a:t>their</a:t>
            </a:r>
            <a:r>
              <a:rPr lang="it-IT" u="sng" baseline="0" dirty="0" smtClean="0"/>
              <a:t> </a:t>
            </a:r>
            <a:r>
              <a:rPr lang="it-IT" u="sng" baseline="0" dirty="0" err="1" smtClean="0"/>
              <a:t>own</a:t>
            </a:r>
            <a:r>
              <a:rPr lang="it-IT" u="sng" baseline="0" dirty="0" smtClean="0"/>
              <a:t> </a:t>
            </a:r>
            <a:r>
              <a:rPr lang="it-IT" u="sng" baseline="0" dirty="0" err="1" smtClean="0"/>
              <a:t>exposure</a:t>
            </a:r>
            <a:r>
              <a:rPr lang="it-IT" u="sng" baseline="0" dirty="0" smtClean="0"/>
              <a:t>, </a:t>
            </a:r>
            <a:r>
              <a:rPr lang="it-IT" u="sng" baseline="0" dirty="0" err="1" smtClean="0"/>
              <a:t>vulnerability</a:t>
            </a:r>
            <a:r>
              <a:rPr lang="it-IT" u="sng" baseline="0" dirty="0" smtClean="0"/>
              <a:t> </a:t>
            </a:r>
            <a:endParaRPr lang="it-IT" u="sng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BDEA31-FCB9-4459-9DC6-94DEF03DBEAD}" type="slidenum">
              <a:rPr lang="it-IT" smtClean="0"/>
              <a:pPr/>
              <a:t>3</a:t>
            </a:fld>
            <a:endParaRPr lang="it-IT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u="sng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BDEA31-FCB9-4459-9DC6-94DEF03DBEAD}" type="slidenum">
              <a:rPr lang="it-IT" smtClean="0"/>
              <a:pPr/>
              <a:t>31</a:t>
            </a:fld>
            <a:endParaRPr lang="it-IT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u="sng" dirty="0" err="1" smtClean="0"/>
              <a:t>Working</a:t>
            </a:r>
            <a:r>
              <a:rPr lang="it-IT" u="sng" dirty="0" smtClean="0"/>
              <a:t> with a </a:t>
            </a:r>
            <a:r>
              <a:rPr lang="it-IT" u="sng" dirty="0" err="1" smtClean="0"/>
              <a:t>range</a:t>
            </a:r>
            <a:r>
              <a:rPr lang="it-IT" u="sng" dirty="0" smtClean="0"/>
              <a:t> of </a:t>
            </a:r>
            <a:r>
              <a:rPr lang="it-IT" u="sng" dirty="0" err="1" smtClean="0"/>
              <a:t>partners</a:t>
            </a:r>
            <a:r>
              <a:rPr lang="it-IT" u="sng" dirty="0" smtClean="0"/>
              <a:t>. From </a:t>
            </a:r>
            <a:r>
              <a:rPr lang="it-IT" u="sng" dirty="0" err="1" smtClean="0"/>
              <a:t>NGOs</a:t>
            </a:r>
            <a:r>
              <a:rPr lang="it-IT" u="sng" baseline="0" dirty="0" smtClean="0"/>
              <a:t> to Nepal </a:t>
            </a:r>
            <a:r>
              <a:rPr lang="it-IT" u="sng" baseline="0" dirty="0" err="1" smtClean="0"/>
              <a:t>Risk</a:t>
            </a:r>
            <a:r>
              <a:rPr lang="it-IT" u="sng" baseline="0" dirty="0" smtClean="0"/>
              <a:t> </a:t>
            </a:r>
            <a:r>
              <a:rPr lang="it-IT" u="sng" baseline="0" dirty="0" err="1" smtClean="0"/>
              <a:t>Reduction</a:t>
            </a:r>
            <a:r>
              <a:rPr lang="it-IT" u="sng" baseline="0" dirty="0" smtClean="0"/>
              <a:t> </a:t>
            </a:r>
            <a:r>
              <a:rPr lang="it-IT" u="sng" baseline="0" dirty="0" err="1" smtClean="0"/>
              <a:t>Consortium</a:t>
            </a:r>
            <a:endParaRPr lang="it-IT" u="sng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BDEA31-FCB9-4459-9DC6-94DEF03DBEAD}" type="slidenum">
              <a:rPr lang="it-IT" smtClean="0"/>
              <a:pPr/>
              <a:t>32</a:t>
            </a:fld>
            <a:endParaRPr lang="it-IT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u="sng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BDEA31-FCB9-4459-9DC6-94DEF03DBEAD}" type="slidenum">
              <a:rPr lang="it-IT" smtClean="0"/>
              <a:pPr/>
              <a:t>33</a:t>
            </a:fld>
            <a:endParaRPr lang="it-IT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u="sng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BDEA31-FCB9-4459-9DC6-94DEF03DBEAD}" type="slidenum">
              <a:rPr lang="it-IT" smtClean="0"/>
              <a:pPr/>
              <a:t>34</a:t>
            </a:fld>
            <a:endParaRPr lang="it-IT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u="sng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BDEA31-FCB9-4459-9DC6-94DEF03DBEAD}" type="slidenum">
              <a:rPr lang="it-IT" smtClean="0"/>
              <a:pPr/>
              <a:t>35</a:t>
            </a:fld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u="sng" dirty="0" smtClean="0"/>
              <a:t>A</a:t>
            </a:r>
            <a:r>
              <a:rPr lang="it-IT" u="sng" baseline="0" dirty="0" smtClean="0"/>
              <a:t> core </a:t>
            </a:r>
            <a:r>
              <a:rPr lang="it-IT" u="sng" baseline="0" dirty="0" err="1" smtClean="0"/>
              <a:t>e</a:t>
            </a:r>
            <a:r>
              <a:rPr lang="it-IT" u="sng" dirty="0" err="1" smtClean="0"/>
              <a:t>ngine</a:t>
            </a:r>
            <a:r>
              <a:rPr lang="it-IT" u="sng" baseline="0" dirty="0" smtClean="0"/>
              <a:t> of </a:t>
            </a:r>
            <a:r>
              <a:rPr lang="it-IT" u="sng" baseline="0" dirty="0" err="1" smtClean="0"/>
              <a:t>this</a:t>
            </a:r>
            <a:r>
              <a:rPr lang="it-IT" u="sng" baseline="0" dirty="0" smtClean="0"/>
              <a:t> work </a:t>
            </a:r>
            <a:r>
              <a:rPr lang="it-IT" u="sng" baseline="0" dirty="0" err="1" smtClean="0"/>
              <a:t>is</a:t>
            </a:r>
            <a:r>
              <a:rPr lang="it-IT" u="sng" baseline="0" dirty="0" smtClean="0"/>
              <a:t> </a:t>
            </a:r>
            <a:r>
              <a:rPr lang="it-IT" u="sng" baseline="0" dirty="0" err="1" smtClean="0"/>
              <a:t>providing</a:t>
            </a:r>
            <a:r>
              <a:rPr lang="it-IT" u="sng" baseline="0" dirty="0" smtClean="0"/>
              <a:t> </a:t>
            </a:r>
            <a:r>
              <a:rPr lang="it-IT" u="sng" baseline="0" dirty="0" err="1" smtClean="0"/>
              <a:t>tools</a:t>
            </a:r>
            <a:r>
              <a:rPr lang="it-IT" u="sng" baseline="0" dirty="0" smtClean="0"/>
              <a:t> </a:t>
            </a:r>
            <a:r>
              <a:rPr lang="it-IT" u="sng" baseline="0" dirty="0" err="1" smtClean="0"/>
              <a:t>that</a:t>
            </a:r>
            <a:r>
              <a:rPr lang="it-IT" u="sng" baseline="0" dirty="0" smtClean="0"/>
              <a:t> </a:t>
            </a:r>
            <a:r>
              <a:rPr lang="it-IT" u="sng" baseline="0" dirty="0" err="1" smtClean="0"/>
              <a:t>enable</a:t>
            </a:r>
            <a:r>
              <a:rPr lang="it-IT" u="sng" baseline="0" dirty="0" smtClean="0"/>
              <a:t> </a:t>
            </a:r>
            <a:r>
              <a:rPr lang="it-IT" u="sng" baseline="0" dirty="0" err="1" smtClean="0"/>
              <a:t>governments</a:t>
            </a:r>
            <a:r>
              <a:rPr lang="it-IT" u="sng" baseline="0" dirty="0" smtClean="0"/>
              <a:t> to </a:t>
            </a:r>
            <a:r>
              <a:rPr lang="it-IT" u="sng" baseline="0" dirty="0" err="1" smtClean="0"/>
              <a:t>develop</a:t>
            </a:r>
            <a:r>
              <a:rPr lang="it-IT" u="sng" baseline="0" dirty="0" smtClean="0"/>
              <a:t> </a:t>
            </a:r>
            <a:r>
              <a:rPr lang="it-IT" u="sng" baseline="0" dirty="0" err="1" smtClean="0"/>
              <a:t>processes</a:t>
            </a:r>
            <a:r>
              <a:rPr lang="it-IT" u="sng" baseline="0" dirty="0" smtClean="0"/>
              <a:t> to work with the </a:t>
            </a:r>
            <a:r>
              <a:rPr lang="it-IT" u="sng" baseline="0" dirty="0" err="1" smtClean="0"/>
              <a:t>basic</a:t>
            </a:r>
            <a:r>
              <a:rPr lang="it-IT" u="sng" baseline="0" dirty="0" smtClean="0"/>
              <a:t> </a:t>
            </a:r>
            <a:r>
              <a:rPr lang="it-IT" u="sng" baseline="0" dirty="0" err="1" smtClean="0"/>
              <a:t>equation</a:t>
            </a:r>
            <a:r>
              <a:rPr lang="it-IT" u="sng" baseline="0" dirty="0" smtClean="0"/>
              <a:t> of </a:t>
            </a:r>
            <a:r>
              <a:rPr lang="it-IT" u="sng" baseline="0" dirty="0" err="1" smtClean="0"/>
              <a:t>risk</a:t>
            </a:r>
            <a:r>
              <a:rPr lang="it-IT" u="sng" baseline="0" dirty="0" smtClean="0"/>
              <a:t> </a:t>
            </a:r>
            <a:r>
              <a:rPr lang="it-IT" u="sng" baseline="0" dirty="0" err="1" smtClean="0"/>
              <a:t>being</a:t>
            </a:r>
            <a:r>
              <a:rPr lang="it-IT" u="sng" baseline="0" dirty="0" smtClean="0"/>
              <a:t> a </a:t>
            </a:r>
            <a:r>
              <a:rPr lang="it-IT" u="sng" baseline="0" dirty="0" err="1" smtClean="0"/>
              <a:t>function</a:t>
            </a:r>
            <a:r>
              <a:rPr lang="it-IT" u="sng" baseline="0" dirty="0" smtClean="0"/>
              <a:t> of the </a:t>
            </a:r>
            <a:r>
              <a:rPr lang="it-IT" u="sng" baseline="0" dirty="0" err="1" smtClean="0"/>
              <a:t>combination</a:t>
            </a:r>
            <a:r>
              <a:rPr lang="it-IT" u="sng" baseline="0" dirty="0" smtClean="0"/>
              <a:t> of the </a:t>
            </a:r>
            <a:r>
              <a:rPr lang="it-IT" u="sng" baseline="0" dirty="0" err="1" smtClean="0"/>
              <a:t>exposure</a:t>
            </a:r>
            <a:r>
              <a:rPr lang="it-IT" u="sng" baseline="0" dirty="0" smtClean="0"/>
              <a:t> of the </a:t>
            </a:r>
            <a:r>
              <a:rPr lang="it-IT" u="sng" baseline="0" dirty="0" err="1" smtClean="0"/>
              <a:t>built</a:t>
            </a:r>
            <a:r>
              <a:rPr lang="it-IT" u="sng" baseline="0" dirty="0" smtClean="0"/>
              <a:t> </a:t>
            </a:r>
            <a:r>
              <a:rPr lang="it-IT" u="sng" baseline="0" dirty="0" err="1" smtClean="0"/>
              <a:t>environment</a:t>
            </a:r>
            <a:r>
              <a:rPr lang="it-IT" u="sng" baseline="0" dirty="0" smtClean="0"/>
              <a:t> and </a:t>
            </a:r>
            <a:r>
              <a:rPr lang="it-IT" u="sng" baseline="0" dirty="0" err="1" smtClean="0"/>
              <a:t>vulnerability</a:t>
            </a:r>
            <a:r>
              <a:rPr lang="it-IT" u="sng" baseline="0" dirty="0" smtClean="0"/>
              <a:t> of human </a:t>
            </a:r>
            <a:r>
              <a:rPr lang="it-IT" u="sng" baseline="0" dirty="0" err="1" smtClean="0"/>
              <a:t>activities</a:t>
            </a:r>
            <a:r>
              <a:rPr lang="it-IT" u="sng" baseline="0" dirty="0" smtClean="0"/>
              <a:t> to </a:t>
            </a:r>
            <a:r>
              <a:rPr lang="it-IT" u="sng" baseline="0" dirty="0" err="1" smtClean="0"/>
              <a:t>hazards</a:t>
            </a:r>
            <a:endParaRPr lang="it-IT" u="sng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BDEA31-FCB9-4459-9DC6-94DEF03DBEAD}" type="slidenum">
              <a:rPr lang="it-IT" smtClean="0"/>
              <a:pPr/>
              <a:t>4</a:t>
            </a:fld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u="sng" dirty="0" err="1" smtClean="0"/>
              <a:t>While</a:t>
            </a:r>
            <a:r>
              <a:rPr lang="it-IT" u="sng" dirty="0" smtClean="0"/>
              <a:t> </a:t>
            </a:r>
            <a:r>
              <a:rPr lang="it-IT" u="sng" dirty="0" err="1" smtClean="0"/>
              <a:t>we</a:t>
            </a:r>
            <a:r>
              <a:rPr lang="it-IT" u="sng" dirty="0" smtClean="0"/>
              <a:t> </a:t>
            </a:r>
            <a:r>
              <a:rPr lang="it-IT" u="sng" dirty="0" err="1" smtClean="0"/>
              <a:t>may</a:t>
            </a:r>
            <a:r>
              <a:rPr lang="it-IT" u="sng" dirty="0" smtClean="0"/>
              <a:t> </a:t>
            </a:r>
            <a:r>
              <a:rPr lang="it-IT" u="sng" dirty="0" err="1" smtClean="0"/>
              <a:t>have</a:t>
            </a:r>
            <a:r>
              <a:rPr lang="it-IT" u="sng" dirty="0" smtClean="0"/>
              <a:t> high </a:t>
            </a:r>
            <a:r>
              <a:rPr lang="it-IT" u="sng" dirty="0" err="1" smtClean="0"/>
              <a:t>resolution</a:t>
            </a:r>
            <a:r>
              <a:rPr lang="it-IT" u="sng" dirty="0" smtClean="0"/>
              <a:t> </a:t>
            </a:r>
            <a:r>
              <a:rPr lang="it-IT" u="sng" dirty="0" err="1" smtClean="0"/>
              <a:t>hazard</a:t>
            </a:r>
            <a:r>
              <a:rPr lang="it-IT" u="sng" baseline="0" dirty="0" smtClean="0"/>
              <a:t> data, </a:t>
            </a:r>
            <a:r>
              <a:rPr lang="it-IT" u="sng" baseline="0" dirty="0" err="1" smtClean="0"/>
              <a:t>exposure</a:t>
            </a:r>
            <a:r>
              <a:rPr lang="it-IT" u="sng" baseline="0" dirty="0" smtClean="0"/>
              <a:t> data </a:t>
            </a:r>
            <a:r>
              <a:rPr lang="it-IT" u="sng" baseline="0" dirty="0" err="1" smtClean="0"/>
              <a:t>is</a:t>
            </a:r>
            <a:r>
              <a:rPr lang="it-IT" u="sng" baseline="0" dirty="0" smtClean="0"/>
              <a:t> </a:t>
            </a:r>
            <a:r>
              <a:rPr lang="it-IT" u="sng" baseline="0" dirty="0" err="1" smtClean="0"/>
              <a:t>often</a:t>
            </a:r>
            <a:r>
              <a:rPr lang="it-IT" u="sng" baseline="0" dirty="0" smtClean="0"/>
              <a:t> </a:t>
            </a:r>
            <a:r>
              <a:rPr lang="it-IT" u="sng" baseline="0" dirty="0" err="1" smtClean="0"/>
              <a:t>quite</a:t>
            </a:r>
            <a:r>
              <a:rPr lang="it-IT" u="sng" baseline="0" dirty="0" smtClean="0"/>
              <a:t> </a:t>
            </a:r>
            <a:r>
              <a:rPr lang="it-IT" u="sng" baseline="0" dirty="0" err="1" smtClean="0"/>
              <a:t>coarse</a:t>
            </a:r>
            <a:r>
              <a:rPr lang="it-IT" u="sng" baseline="0" dirty="0" smtClean="0"/>
              <a:t>. </a:t>
            </a:r>
            <a:r>
              <a:rPr lang="it-IT" u="sng" baseline="0" dirty="0" err="1" smtClean="0"/>
              <a:t>Vulnerability</a:t>
            </a:r>
            <a:r>
              <a:rPr lang="it-IT" u="sng" baseline="0" dirty="0" smtClean="0"/>
              <a:t> data are </a:t>
            </a:r>
            <a:r>
              <a:rPr lang="it-IT" u="sng" baseline="0" dirty="0" err="1" smtClean="0"/>
              <a:t>generally</a:t>
            </a:r>
            <a:r>
              <a:rPr lang="it-IT" u="sng" baseline="0" dirty="0" smtClean="0"/>
              <a:t> </a:t>
            </a:r>
            <a:r>
              <a:rPr lang="it-IT" u="sng" baseline="0" dirty="0" err="1" smtClean="0"/>
              <a:t>lagging</a:t>
            </a:r>
            <a:r>
              <a:rPr lang="it-IT" u="sng" baseline="0" dirty="0" smtClean="0"/>
              <a:t> </a:t>
            </a:r>
            <a:r>
              <a:rPr lang="it-IT" u="sng" baseline="0" dirty="0" err="1" smtClean="0"/>
              <a:t>behind</a:t>
            </a:r>
            <a:r>
              <a:rPr lang="it-IT" u="sng" baseline="0" dirty="0" smtClean="0"/>
              <a:t>. The </a:t>
            </a:r>
            <a:r>
              <a:rPr lang="it-IT" u="sng" baseline="0" dirty="0" err="1" smtClean="0"/>
              <a:t>result</a:t>
            </a:r>
            <a:r>
              <a:rPr lang="it-IT" u="sng" baseline="0" dirty="0" smtClean="0"/>
              <a:t> </a:t>
            </a:r>
            <a:r>
              <a:rPr lang="it-IT" u="sng" baseline="0" dirty="0" err="1" smtClean="0"/>
              <a:t>is</a:t>
            </a:r>
            <a:r>
              <a:rPr lang="it-IT" u="sng" baseline="0" dirty="0" smtClean="0"/>
              <a:t> a </a:t>
            </a:r>
            <a:r>
              <a:rPr lang="it-IT" u="sng" baseline="0" dirty="0" err="1" smtClean="0"/>
              <a:t>low</a:t>
            </a:r>
            <a:r>
              <a:rPr lang="it-IT" u="sng" baseline="0" dirty="0" smtClean="0"/>
              <a:t> </a:t>
            </a:r>
            <a:r>
              <a:rPr lang="it-IT" u="sng" baseline="0" dirty="0" err="1" smtClean="0"/>
              <a:t>resolution</a:t>
            </a:r>
            <a:r>
              <a:rPr lang="it-IT" u="sng" baseline="0" dirty="0" smtClean="0"/>
              <a:t> </a:t>
            </a:r>
            <a:r>
              <a:rPr lang="it-IT" u="sng" baseline="0" dirty="0" err="1" smtClean="0"/>
              <a:t>risk</a:t>
            </a:r>
            <a:r>
              <a:rPr lang="it-IT" u="sng" baseline="0" dirty="0" smtClean="0"/>
              <a:t> model.</a:t>
            </a:r>
            <a:endParaRPr lang="it-IT" u="sng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BDEA31-FCB9-4459-9DC6-94DEF03DBEAD}" type="slidenum">
              <a:rPr lang="it-IT" smtClean="0"/>
              <a:pPr/>
              <a:t>5</a:t>
            </a:fld>
            <a:endParaRPr 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u="sng" dirty="0" err="1" smtClean="0"/>
              <a:t>We</a:t>
            </a:r>
            <a:r>
              <a:rPr lang="it-IT" u="sng" dirty="0" smtClean="0"/>
              <a:t> work to </a:t>
            </a:r>
            <a:r>
              <a:rPr lang="it-IT" u="sng" dirty="0" err="1" smtClean="0"/>
              <a:t>increase</a:t>
            </a:r>
            <a:r>
              <a:rPr lang="it-IT" u="sng" dirty="0" smtClean="0"/>
              <a:t> the</a:t>
            </a:r>
            <a:r>
              <a:rPr lang="it-IT" u="sng" baseline="0" dirty="0" smtClean="0"/>
              <a:t> </a:t>
            </a:r>
            <a:r>
              <a:rPr lang="it-IT" u="sng" baseline="0" dirty="0" err="1" smtClean="0"/>
              <a:t>resolution</a:t>
            </a:r>
            <a:r>
              <a:rPr lang="it-IT" u="sng" baseline="0" dirty="0" smtClean="0"/>
              <a:t> of data </a:t>
            </a:r>
            <a:r>
              <a:rPr lang="it-IT" u="sng" baseline="0" dirty="0" err="1" smtClean="0"/>
              <a:t>involved</a:t>
            </a:r>
            <a:r>
              <a:rPr lang="it-IT" u="sng" baseline="0" dirty="0" smtClean="0"/>
              <a:t> in building </a:t>
            </a:r>
            <a:r>
              <a:rPr lang="it-IT" u="sng" baseline="0" dirty="0" err="1" smtClean="0"/>
              <a:t>risk</a:t>
            </a:r>
            <a:r>
              <a:rPr lang="it-IT" u="sng" baseline="0" dirty="0" smtClean="0"/>
              <a:t> </a:t>
            </a:r>
            <a:r>
              <a:rPr lang="it-IT" u="sng" baseline="0" dirty="0" err="1" smtClean="0"/>
              <a:t>models</a:t>
            </a:r>
            <a:r>
              <a:rPr lang="it-IT" u="sng" baseline="0" dirty="0" smtClean="0"/>
              <a:t> and help with the </a:t>
            </a:r>
            <a:r>
              <a:rPr lang="it-IT" u="sng" baseline="0" dirty="0" err="1" smtClean="0"/>
              <a:t>application</a:t>
            </a:r>
            <a:r>
              <a:rPr lang="it-IT" u="sng" baseline="0" dirty="0" smtClean="0"/>
              <a:t> of </a:t>
            </a:r>
            <a:r>
              <a:rPr lang="it-IT" u="sng" baseline="0" dirty="0" err="1" smtClean="0"/>
              <a:t>those</a:t>
            </a:r>
            <a:r>
              <a:rPr lang="it-IT" u="sng" baseline="0" dirty="0" smtClean="0"/>
              <a:t> </a:t>
            </a:r>
            <a:r>
              <a:rPr lang="it-IT" u="sng" baseline="0" dirty="0" err="1" smtClean="0"/>
              <a:t>models</a:t>
            </a:r>
            <a:r>
              <a:rPr lang="it-IT" u="sng" baseline="0" dirty="0" smtClean="0"/>
              <a:t> to </a:t>
            </a:r>
            <a:r>
              <a:rPr lang="it-IT" u="sng" baseline="0" dirty="0" err="1" smtClean="0"/>
              <a:t>investment</a:t>
            </a:r>
            <a:r>
              <a:rPr lang="it-IT" u="sng" baseline="0" dirty="0" smtClean="0"/>
              <a:t> </a:t>
            </a:r>
            <a:r>
              <a:rPr lang="it-IT" u="sng" baseline="0" dirty="0" err="1" smtClean="0"/>
              <a:t>decisions</a:t>
            </a:r>
            <a:r>
              <a:rPr lang="it-IT" u="sng" baseline="0" dirty="0" smtClean="0"/>
              <a:t> for </a:t>
            </a:r>
            <a:r>
              <a:rPr lang="it-IT" u="sng" baseline="0" dirty="0" err="1" smtClean="0"/>
              <a:t>our</a:t>
            </a:r>
            <a:r>
              <a:rPr lang="it-IT" u="sng" baseline="0" dirty="0" smtClean="0"/>
              <a:t> clients. How do </a:t>
            </a:r>
            <a:r>
              <a:rPr lang="it-IT" u="sng" baseline="0" dirty="0" err="1" smtClean="0"/>
              <a:t>we</a:t>
            </a:r>
            <a:r>
              <a:rPr lang="it-IT" u="sng" baseline="0" dirty="0" smtClean="0"/>
              <a:t> focus on the </a:t>
            </a:r>
            <a:r>
              <a:rPr lang="it-IT" u="sng" baseline="0" dirty="0" err="1" smtClean="0"/>
              <a:t>health</a:t>
            </a:r>
            <a:r>
              <a:rPr lang="it-IT" u="sng" baseline="0" dirty="0" smtClean="0"/>
              <a:t> clinics and </a:t>
            </a:r>
            <a:r>
              <a:rPr lang="it-IT" u="sng" baseline="0" dirty="0" err="1" smtClean="0"/>
              <a:t>schools</a:t>
            </a:r>
            <a:r>
              <a:rPr lang="it-IT" u="sng" baseline="0" dirty="0" smtClean="0"/>
              <a:t> </a:t>
            </a:r>
            <a:r>
              <a:rPr lang="it-IT" u="sng" baseline="0" dirty="0" err="1" smtClean="0"/>
              <a:t>that</a:t>
            </a:r>
            <a:r>
              <a:rPr lang="it-IT" u="sng" baseline="0" dirty="0" smtClean="0"/>
              <a:t> are </a:t>
            </a:r>
            <a:r>
              <a:rPr lang="it-IT" u="sng" baseline="0" dirty="0" err="1" smtClean="0"/>
              <a:t>most</a:t>
            </a:r>
            <a:r>
              <a:rPr lang="it-IT" u="sng" baseline="0" dirty="0" smtClean="0"/>
              <a:t> </a:t>
            </a:r>
            <a:r>
              <a:rPr lang="it-IT" u="sng" baseline="0" dirty="0" err="1" smtClean="0"/>
              <a:t>at</a:t>
            </a:r>
            <a:r>
              <a:rPr lang="it-IT" u="sng" baseline="0" dirty="0" smtClean="0"/>
              <a:t> </a:t>
            </a:r>
            <a:r>
              <a:rPr lang="it-IT" u="sng" baseline="0" dirty="0" err="1" smtClean="0"/>
              <a:t>risk</a:t>
            </a:r>
            <a:r>
              <a:rPr lang="it-IT" u="sng" baseline="0" dirty="0" smtClean="0"/>
              <a:t>? </a:t>
            </a:r>
            <a:r>
              <a:rPr lang="it-IT" u="sng" baseline="0" dirty="0" err="1" smtClean="0"/>
              <a:t>Find</a:t>
            </a:r>
            <a:r>
              <a:rPr lang="it-IT" u="sng" baseline="0" dirty="0" smtClean="0"/>
              <a:t> </a:t>
            </a:r>
            <a:r>
              <a:rPr lang="it-IT" u="sng" baseline="0" dirty="0" err="1" smtClean="0"/>
              <a:t>several</a:t>
            </a:r>
            <a:r>
              <a:rPr lang="it-IT" u="sng" baseline="0" dirty="0" smtClean="0"/>
              <a:t> </a:t>
            </a:r>
            <a:r>
              <a:rPr lang="it-IT" u="sng" baseline="0" dirty="0" err="1" smtClean="0"/>
              <a:t>problems</a:t>
            </a:r>
            <a:r>
              <a:rPr lang="it-IT" u="sng" baseline="0" dirty="0" smtClean="0"/>
              <a:t> building out </a:t>
            </a:r>
            <a:r>
              <a:rPr lang="it-IT" u="sng" baseline="0" dirty="0" err="1" smtClean="0"/>
              <a:t>these</a:t>
            </a:r>
            <a:r>
              <a:rPr lang="it-IT" u="sng" baseline="0" dirty="0" smtClean="0"/>
              <a:t> data:</a:t>
            </a:r>
            <a:endParaRPr lang="it-IT" u="sng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BDEA31-FCB9-4459-9DC6-94DEF03DBEAD}" type="slidenum">
              <a:rPr lang="it-IT" smtClean="0"/>
              <a:pPr/>
              <a:t>6</a:t>
            </a:fld>
            <a:endParaRPr 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u="sng" dirty="0" smtClean="0"/>
              <a:t>Data on </a:t>
            </a:r>
            <a:r>
              <a:rPr lang="it-IT" u="sng" dirty="0" err="1" smtClean="0"/>
              <a:t>built</a:t>
            </a:r>
            <a:r>
              <a:rPr lang="it-IT" u="sng" dirty="0" smtClean="0"/>
              <a:t> </a:t>
            </a:r>
            <a:r>
              <a:rPr lang="it-IT" u="sng" dirty="0" err="1" smtClean="0"/>
              <a:t>environment</a:t>
            </a:r>
            <a:r>
              <a:rPr lang="it-IT" u="sng" dirty="0" smtClean="0"/>
              <a:t>,</a:t>
            </a:r>
            <a:r>
              <a:rPr lang="it-IT" u="sng" baseline="0" dirty="0" smtClean="0"/>
              <a:t> </a:t>
            </a:r>
            <a:r>
              <a:rPr lang="it-IT" u="sng" baseline="0" dirty="0" err="1" smtClean="0"/>
              <a:t>locations</a:t>
            </a:r>
            <a:r>
              <a:rPr lang="it-IT" u="sng" baseline="0" dirty="0" smtClean="0"/>
              <a:t> of </a:t>
            </a:r>
            <a:r>
              <a:rPr lang="it-IT" u="sng" baseline="0" dirty="0" err="1" smtClean="0"/>
              <a:t>schools</a:t>
            </a:r>
            <a:r>
              <a:rPr lang="it-IT" u="sng" baseline="0" dirty="0" smtClean="0"/>
              <a:t> and hospitals, </a:t>
            </a:r>
            <a:r>
              <a:rPr lang="it-IT" u="sng" baseline="0" dirty="0" err="1" smtClean="0"/>
              <a:t>may</a:t>
            </a:r>
            <a:r>
              <a:rPr lang="it-IT" u="sng" baseline="0" dirty="0" smtClean="0"/>
              <a:t> </a:t>
            </a:r>
            <a:r>
              <a:rPr lang="it-IT" u="sng" baseline="0" dirty="0" err="1" smtClean="0"/>
              <a:t>not</a:t>
            </a:r>
            <a:r>
              <a:rPr lang="it-IT" u="sng" baseline="0" dirty="0" smtClean="0"/>
              <a:t> </a:t>
            </a:r>
            <a:r>
              <a:rPr lang="it-IT" u="sng" baseline="0" dirty="0" err="1" smtClean="0"/>
              <a:t>exist</a:t>
            </a:r>
            <a:r>
              <a:rPr lang="it-IT" u="sng" baseline="0" dirty="0" smtClean="0"/>
              <a:t>.</a:t>
            </a:r>
            <a:endParaRPr lang="it-IT" u="sng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BDEA31-FCB9-4459-9DC6-94DEF03DBEAD}" type="slidenum">
              <a:rPr lang="it-IT" smtClean="0"/>
              <a:pPr/>
              <a:t>7</a:t>
            </a:fld>
            <a:endParaRPr 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u="sng" dirty="0" smtClean="0"/>
              <a:t>Some data </a:t>
            </a:r>
            <a:r>
              <a:rPr lang="it-IT" u="sng" dirty="0" err="1" smtClean="0"/>
              <a:t>may</a:t>
            </a:r>
            <a:r>
              <a:rPr lang="it-IT" u="sng" dirty="0" smtClean="0"/>
              <a:t> </a:t>
            </a:r>
            <a:r>
              <a:rPr lang="it-IT" u="sng" dirty="0" err="1" smtClean="0"/>
              <a:t>exist</a:t>
            </a:r>
            <a:r>
              <a:rPr lang="it-IT" u="sng" dirty="0" smtClean="0"/>
              <a:t>, </a:t>
            </a:r>
            <a:r>
              <a:rPr lang="it-IT" u="sng" dirty="0" err="1" smtClean="0"/>
              <a:t>but</a:t>
            </a:r>
            <a:r>
              <a:rPr lang="it-IT" u="sng" baseline="0" dirty="0" smtClean="0"/>
              <a:t> be </a:t>
            </a:r>
            <a:r>
              <a:rPr lang="it-IT" u="sng" baseline="0" dirty="0" err="1" smtClean="0"/>
              <a:t>locked</a:t>
            </a:r>
            <a:r>
              <a:rPr lang="it-IT" u="sng" baseline="0" dirty="0" smtClean="0"/>
              <a:t> </a:t>
            </a:r>
            <a:r>
              <a:rPr lang="it-IT" u="sng" baseline="0" dirty="0" err="1" smtClean="0"/>
              <a:t>away</a:t>
            </a:r>
            <a:r>
              <a:rPr lang="it-IT" u="sng" baseline="0" dirty="0" smtClean="0"/>
              <a:t> for </a:t>
            </a:r>
            <a:r>
              <a:rPr lang="it-IT" u="sng" baseline="0" dirty="0" err="1" smtClean="0"/>
              <a:t>various</a:t>
            </a:r>
            <a:r>
              <a:rPr lang="it-IT" u="sng" baseline="0" dirty="0" smtClean="0"/>
              <a:t> </a:t>
            </a:r>
            <a:r>
              <a:rPr lang="it-IT" u="sng" baseline="0" dirty="0" err="1" smtClean="0"/>
              <a:t>reasons</a:t>
            </a:r>
            <a:r>
              <a:rPr lang="it-IT" u="sng" baseline="0" dirty="0" smtClean="0"/>
              <a:t>: </a:t>
            </a:r>
            <a:r>
              <a:rPr lang="it-IT" u="sng" baseline="0" dirty="0" err="1" smtClean="0"/>
              <a:t>lack</a:t>
            </a:r>
            <a:r>
              <a:rPr lang="it-IT" u="sng" baseline="0" dirty="0" smtClean="0"/>
              <a:t> of an open data </a:t>
            </a:r>
            <a:r>
              <a:rPr lang="it-IT" u="sng" baseline="0" dirty="0" err="1" smtClean="0"/>
              <a:t>program</a:t>
            </a:r>
            <a:r>
              <a:rPr lang="it-IT" u="sng" baseline="0" dirty="0" smtClean="0"/>
              <a:t>, </a:t>
            </a:r>
            <a:r>
              <a:rPr lang="it-IT" u="sng" baseline="0" dirty="0" err="1" smtClean="0"/>
              <a:t>fragmentation</a:t>
            </a:r>
            <a:r>
              <a:rPr lang="it-IT" u="sng" baseline="0" dirty="0" smtClean="0"/>
              <a:t> </a:t>
            </a:r>
            <a:r>
              <a:rPr lang="it-IT" u="sng" baseline="0" dirty="0" err="1" smtClean="0"/>
              <a:t>across</a:t>
            </a:r>
            <a:r>
              <a:rPr lang="it-IT" u="sng" baseline="0" dirty="0" smtClean="0"/>
              <a:t> </a:t>
            </a:r>
            <a:r>
              <a:rPr lang="it-IT" u="sng" baseline="0" dirty="0" err="1" smtClean="0"/>
              <a:t>ministries</a:t>
            </a:r>
            <a:r>
              <a:rPr lang="it-IT" u="sng" baseline="0" dirty="0" smtClean="0"/>
              <a:t>, or </a:t>
            </a:r>
            <a:r>
              <a:rPr lang="it-IT" u="sng" baseline="0" dirty="0" err="1" smtClean="0"/>
              <a:t>locked</a:t>
            </a:r>
            <a:r>
              <a:rPr lang="it-IT" u="sng" baseline="0" dirty="0" smtClean="0"/>
              <a:t> in </a:t>
            </a:r>
            <a:r>
              <a:rPr lang="it-IT" u="sng" baseline="0" dirty="0" err="1" smtClean="0"/>
              <a:t>static</a:t>
            </a:r>
            <a:r>
              <a:rPr lang="it-IT" u="sng" baseline="0" dirty="0" smtClean="0"/>
              <a:t> </a:t>
            </a:r>
            <a:r>
              <a:rPr lang="it-IT" u="sng" baseline="0" dirty="0" err="1" smtClean="0"/>
              <a:t>documents</a:t>
            </a:r>
            <a:endParaRPr lang="it-IT" u="sng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BDEA31-FCB9-4459-9DC6-94DEF03DBEAD}" type="slidenum">
              <a:rPr lang="it-IT" smtClean="0"/>
              <a:pPr/>
              <a:t>8</a:t>
            </a:fld>
            <a:endParaRPr lang="it-I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u="sng" dirty="0" smtClean="0"/>
              <a:t>Some data </a:t>
            </a:r>
            <a:r>
              <a:rPr lang="it-IT" u="sng" dirty="0" err="1" smtClean="0"/>
              <a:t>may</a:t>
            </a:r>
            <a:r>
              <a:rPr lang="it-IT" u="sng" dirty="0" smtClean="0"/>
              <a:t> </a:t>
            </a:r>
            <a:r>
              <a:rPr lang="it-IT" u="sng" dirty="0" err="1" smtClean="0"/>
              <a:t>exist</a:t>
            </a:r>
            <a:r>
              <a:rPr lang="it-IT" u="sng" dirty="0" smtClean="0"/>
              <a:t> and be</a:t>
            </a:r>
            <a:r>
              <a:rPr lang="it-IT" u="sng" baseline="0" dirty="0" smtClean="0"/>
              <a:t> </a:t>
            </a:r>
            <a:r>
              <a:rPr lang="it-IT" u="sng" baseline="0" dirty="0" err="1" smtClean="0"/>
              <a:t>accessible</a:t>
            </a:r>
            <a:r>
              <a:rPr lang="it-IT" u="sng" baseline="0" dirty="0" smtClean="0"/>
              <a:t>, </a:t>
            </a:r>
            <a:r>
              <a:rPr lang="it-IT" u="sng" baseline="0" dirty="0" err="1" smtClean="0"/>
              <a:t>but</a:t>
            </a:r>
            <a:r>
              <a:rPr lang="it-IT" u="sng" baseline="0" dirty="0" smtClean="0"/>
              <a:t> </a:t>
            </a:r>
            <a:r>
              <a:rPr lang="it-IT" u="sng" baseline="0" dirty="0" err="1" smtClean="0"/>
              <a:t>our</a:t>
            </a:r>
            <a:r>
              <a:rPr lang="it-IT" u="sng" baseline="0" dirty="0" smtClean="0"/>
              <a:t> clients </a:t>
            </a:r>
            <a:r>
              <a:rPr lang="it-IT" u="sng" baseline="0" dirty="0" err="1" smtClean="0"/>
              <a:t>cannot</a:t>
            </a:r>
            <a:r>
              <a:rPr lang="it-IT" u="sng" baseline="0" dirty="0" smtClean="0"/>
              <a:t> use </a:t>
            </a:r>
            <a:r>
              <a:rPr lang="it-IT" u="sng" baseline="0" dirty="0" err="1" smtClean="0"/>
              <a:t>it</a:t>
            </a:r>
            <a:r>
              <a:rPr lang="it-IT" u="sng" baseline="0" dirty="0" smtClean="0"/>
              <a:t> </a:t>
            </a:r>
            <a:r>
              <a:rPr lang="it-IT" u="sng" baseline="0" dirty="0" err="1" smtClean="0"/>
              <a:t>effectively</a:t>
            </a:r>
            <a:r>
              <a:rPr lang="it-IT" u="sng" baseline="0" dirty="0" smtClean="0"/>
              <a:t> </a:t>
            </a:r>
            <a:r>
              <a:rPr lang="it-IT" u="sng" baseline="0" dirty="0" err="1" smtClean="0"/>
              <a:t>without</a:t>
            </a:r>
            <a:r>
              <a:rPr lang="it-IT" u="sng" baseline="0" dirty="0" smtClean="0"/>
              <a:t> </a:t>
            </a:r>
            <a:r>
              <a:rPr lang="it-IT" u="sng" baseline="0" dirty="0" err="1" smtClean="0"/>
              <a:t>capacity</a:t>
            </a:r>
            <a:r>
              <a:rPr lang="it-IT" u="sng" baseline="0" dirty="0" smtClean="0"/>
              <a:t> building </a:t>
            </a:r>
            <a:r>
              <a:rPr lang="it-IT" u="sng" baseline="0" dirty="0" err="1" smtClean="0"/>
              <a:t>around</a:t>
            </a:r>
            <a:r>
              <a:rPr lang="it-IT" u="sng" baseline="0" dirty="0" smtClean="0"/>
              <a:t> </a:t>
            </a:r>
            <a:r>
              <a:rPr lang="it-IT" u="sng" baseline="0" dirty="0" err="1" smtClean="0"/>
              <a:t>tools</a:t>
            </a:r>
            <a:r>
              <a:rPr lang="it-IT" u="sng" baseline="0" dirty="0" smtClean="0"/>
              <a:t> and </a:t>
            </a:r>
            <a:r>
              <a:rPr lang="it-IT" u="sng" baseline="0" dirty="0" err="1" smtClean="0"/>
              <a:t>practices</a:t>
            </a:r>
            <a:r>
              <a:rPr lang="it-IT" u="sng" baseline="0" dirty="0" smtClean="0"/>
              <a:t>.</a:t>
            </a:r>
            <a:endParaRPr lang="it-IT" u="sng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BDEA31-FCB9-4459-9DC6-94DEF03DBEAD}" type="slidenum">
              <a:rPr lang="it-IT" smtClean="0"/>
              <a:pPr/>
              <a:t>9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FFEBC-CC17-4DF8-BDA6-3572F16EBE83}" type="datetimeFigureOut">
              <a:rPr lang="it-IT" smtClean="0"/>
              <a:pPr/>
              <a:t>5/22/13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BA6B5-76A0-470E-8879-A38C1EA26044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  <p:transition xmlns:p14="http://schemas.microsoft.com/office/powerpoint/2010/main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FFEBC-CC17-4DF8-BDA6-3572F16EBE83}" type="datetimeFigureOut">
              <a:rPr lang="it-IT" smtClean="0"/>
              <a:pPr/>
              <a:t>5/22/13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BA6B5-76A0-470E-8879-A38C1EA26044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  <p:transition xmlns:p14="http://schemas.microsoft.com/office/powerpoint/2010/main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FFEBC-CC17-4DF8-BDA6-3572F16EBE83}" type="datetimeFigureOut">
              <a:rPr lang="it-IT" smtClean="0"/>
              <a:pPr/>
              <a:t>5/22/13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BA6B5-76A0-470E-8879-A38C1EA26044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  <p:transition xmlns:p14="http://schemas.microsoft.com/office/powerpoint/2010/main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FFEBC-CC17-4DF8-BDA6-3572F16EBE83}" type="datetimeFigureOut">
              <a:rPr lang="it-IT" smtClean="0"/>
              <a:pPr/>
              <a:t>5/22/13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BA6B5-76A0-470E-8879-A38C1EA26044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  <p:transition xmlns:p14="http://schemas.microsoft.com/office/powerpoint/2010/main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FFEBC-CC17-4DF8-BDA6-3572F16EBE83}" type="datetimeFigureOut">
              <a:rPr lang="it-IT" smtClean="0"/>
              <a:pPr/>
              <a:t>5/22/13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BA6B5-76A0-470E-8879-A38C1EA26044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  <p:transition xmlns:p14="http://schemas.microsoft.com/office/powerpoint/2010/main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FFEBC-CC17-4DF8-BDA6-3572F16EBE83}" type="datetimeFigureOut">
              <a:rPr lang="it-IT" smtClean="0"/>
              <a:pPr/>
              <a:t>5/22/13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BA6B5-76A0-470E-8879-A38C1EA26044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  <p:transition xmlns:p14="http://schemas.microsoft.com/office/powerpoint/2010/main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FFEBC-CC17-4DF8-BDA6-3572F16EBE83}" type="datetimeFigureOut">
              <a:rPr lang="it-IT" smtClean="0"/>
              <a:pPr/>
              <a:t>5/22/13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BA6B5-76A0-470E-8879-A38C1EA26044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  <p:transition xmlns:p14="http://schemas.microsoft.com/office/powerpoint/2010/main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FFEBC-CC17-4DF8-BDA6-3572F16EBE83}" type="datetimeFigureOut">
              <a:rPr lang="it-IT" smtClean="0"/>
              <a:pPr/>
              <a:t>5/22/13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BA6B5-76A0-470E-8879-A38C1EA26044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  <p:transition xmlns:p14="http://schemas.microsoft.com/office/powerpoint/2010/main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FFEBC-CC17-4DF8-BDA6-3572F16EBE83}" type="datetimeFigureOut">
              <a:rPr lang="it-IT" smtClean="0"/>
              <a:pPr/>
              <a:t>5/22/13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BA6B5-76A0-470E-8879-A38C1EA26044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  <p:transition xmlns:p14="http://schemas.microsoft.com/office/powerpoint/2010/main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FFEBC-CC17-4DF8-BDA6-3572F16EBE83}" type="datetimeFigureOut">
              <a:rPr lang="it-IT" smtClean="0"/>
              <a:pPr/>
              <a:t>5/22/13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BA6B5-76A0-470E-8879-A38C1EA26044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  <p:transition xmlns:p14="http://schemas.microsoft.com/office/powerpoint/2010/main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FFEBC-CC17-4DF8-BDA6-3572F16EBE83}" type="datetimeFigureOut">
              <a:rPr lang="it-IT" smtClean="0"/>
              <a:pPr/>
              <a:t>5/22/13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BA6B5-76A0-470E-8879-A38C1EA26044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  <p:transition xmlns:p14="http://schemas.microsoft.com/office/powerpoint/2010/main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5FFEBC-CC17-4DF8-BDA6-3572F16EBE83}" type="datetimeFigureOut">
              <a:rPr lang="it-IT" smtClean="0"/>
              <a:pPr/>
              <a:t>5/22/13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BA6B5-76A0-470E-8879-A38C1EA26044}" type="slidenum">
              <a:rPr lang="it-IT" smtClean="0"/>
              <a:pPr/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xmlns:p14="http://schemas.microsoft.com/office/powerpoint/2010/main">
    <p:push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12.emf"/><Relationship Id="rId5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4" Type="http://schemas.openxmlformats.org/officeDocument/2006/relationships/image" Target="../media/image2.png"/><Relationship Id="rId5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5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6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9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0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image" Target="../media/image34.png"/><Relationship Id="rId6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6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4" Type="http://schemas.openxmlformats.org/officeDocument/2006/relationships/image" Target="../media/image9.emf"/><Relationship Id="rId5" Type="http://schemas.openxmlformats.org/officeDocument/2006/relationships/image" Target="../media/image10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4" Type="http://schemas.openxmlformats.org/officeDocument/2006/relationships/image" Target="../media/image13.emf"/><Relationship Id="rId5" Type="http://schemas.openxmlformats.org/officeDocument/2006/relationships/image" Target="../media/image14.emf"/><Relationship Id="rId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817872"/>
            <a:ext cx="9144000" cy="200355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asellaDiTesto 2"/>
          <p:cNvSpPr txBox="1"/>
          <p:nvPr/>
        </p:nvSpPr>
        <p:spPr>
          <a:xfrm>
            <a:off x="223840" y="522869"/>
            <a:ext cx="8696323" cy="395887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it-IT" sz="4800" dirty="0" smtClean="0">
                <a:solidFill>
                  <a:schemeClr val="tx2">
                    <a:lumMod val="20000"/>
                    <a:lumOff val="80000"/>
                  </a:schemeClr>
                </a:solidFill>
                <a:cs typeface="Gill Sans"/>
              </a:rPr>
              <a:t>Open Data for </a:t>
            </a:r>
            <a:r>
              <a:rPr lang="it-IT" sz="4800" dirty="0" err="1" smtClean="0">
                <a:solidFill>
                  <a:schemeClr val="tx2">
                    <a:lumMod val="20000"/>
                    <a:lumOff val="80000"/>
                  </a:schemeClr>
                </a:solidFill>
                <a:cs typeface="Gill Sans"/>
              </a:rPr>
              <a:t>Resilience</a:t>
            </a:r>
            <a:endParaRPr lang="it-IT" sz="4600" dirty="0">
              <a:solidFill>
                <a:schemeClr val="tx2">
                  <a:lumMod val="20000"/>
                  <a:lumOff val="80000"/>
                </a:schemeClr>
              </a:solidFill>
              <a:cs typeface="Gill Sans"/>
            </a:endParaRPr>
          </a:p>
          <a:p>
            <a:pPr algn="ctr"/>
            <a:endParaRPr lang="it-IT" sz="4400" dirty="0" smtClean="0">
              <a:solidFill>
                <a:schemeClr val="bg1"/>
              </a:solidFill>
              <a:cs typeface="Gill Sans"/>
            </a:endParaRPr>
          </a:p>
          <a:p>
            <a:pPr algn="ctr"/>
            <a:r>
              <a:rPr lang="it-IT" sz="4400" dirty="0" smtClean="0">
                <a:solidFill>
                  <a:schemeClr val="bg1"/>
                </a:solidFill>
                <a:cs typeface="Gill Sans"/>
              </a:rPr>
              <a:t>John </a:t>
            </a:r>
            <a:r>
              <a:rPr lang="it-IT" sz="4400" dirty="0" err="1" smtClean="0">
                <a:solidFill>
                  <a:schemeClr val="bg1"/>
                </a:solidFill>
                <a:cs typeface="Gill Sans"/>
              </a:rPr>
              <a:t>Crowley</a:t>
            </a:r>
            <a:endParaRPr lang="it-IT" sz="4400" dirty="0" smtClean="0">
              <a:solidFill>
                <a:schemeClr val="bg1"/>
              </a:solidFill>
              <a:cs typeface="Gill Sans"/>
            </a:endParaRPr>
          </a:p>
        </p:txBody>
      </p:sp>
      <p:pic>
        <p:nvPicPr>
          <p:cNvPr id="8" name="Picture 7" descr="gfdrr_labs_logo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3840" y="5481752"/>
            <a:ext cx="4426364" cy="998101"/>
          </a:xfrm>
          <a:prstGeom prst="rect">
            <a:avLst/>
          </a:prstGeom>
        </p:spPr>
      </p:pic>
      <p:pic>
        <p:nvPicPr>
          <p:cNvPr id="9" name="image13.png"/>
          <p:cNvPicPr/>
          <p:nvPr/>
        </p:nvPicPr>
        <p:blipFill>
          <a:blip r:embed="rId4"/>
          <a:stretch>
            <a:fillRect/>
          </a:stretch>
        </p:blipFill>
        <p:spPr>
          <a:xfrm>
            <a:off x="5305833" y="5004612"/>
            <a:ext cx="3346989" cy="1552526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2"/>
          <p:cNvSpPr txBox="1"/>
          <p:nvPr/>
        </p:nvSpPr>
        <p:spPr>
          <a:xfrm>
            <a:off x="0" y="1086556"/>
            <a:ext cx="9144000" cy="42897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it-IT" sz="4800" dirty="0" err="1" smtClean="0">
                <a:solidFill>
                  <a:schemeClr val="tx2">
                    <a:lumMod val="20000"/>
                    <a:lumOff val="80000"/>
                  </a:schemeClr>
                </a:solidFill>
                <a:cs typeface="Gill Sans"/>
              </a:rPr>
              <a:t>Without</a:t>
            </a:r>
            <a:r>
              <a:rPr lang="it-IT" sz="4800" dirty="0" smtClean="0">
                <a:solidFill>
                  <a:schemeClr val="tx2">
                    <a:lumMod val="20000"/>
                    <a:lumOff val="80000"/>
                  </a:schemeClr>
                </a:solidFill>
                <a:cs typeface="Gill Sans"/>
              </a:rPr>
              <a:t> open data, </a:t>
            </a:r>
            <a:br>
              <a:rPr lang="it-IT" sz="4800" dirty="0" smtClean="0">
                <a:solidFill>
                  <a:schemeClr val="tx2">
                    <a:lumMod val="20000"/>
                    <a:lumOff val="80000"/>
                  </a:schemeClr>
                </a:solidFill>
                <a:cs typeface="Gill Sans"/>
              </a:rPr>
            </a:br>
            <a:r>
              <a:rPr lang="it-IT" sz="4800" dirty="0" err="1" smtClean="0">
                <a:solidFill>
                  <a:schemeClr val="tx2">
                    <a:lumMod val="20000"/>
                    <a:lumOff val="80000"/>
                  </a:schemeClr>
                </a:solidFill>
                <a:cs typeface="Gill Sans"/>
              </a:rPr>
              <a:t>at-risk</a:t>
            </a:r>
            <a:r>
              <a:rPr lang="it-IT" sz="4800" dirty="0" smtClean="0">
                <a:solidFill>
                  <a:schemeClr val="tx2">
                    <a:lumMod val="20000"/>
                    <a:lumOff val="80000"/>
                  </a:schemeClr>
                </a:solidFill>
                <a:cs typeface="Gill Sans"/>
              </a:rPr>
              <a:t> </a:t>
            </a:r>
            <a:r>
              <a:rPr lang="it-IT" sz="4800" dirty="0" err="1" smtClean="0">
                <a:solidFill>
                  <a:schemeClr val="tx2">
                    <a:lumMod val="20000"/>
                    <a:lumOff val="80000"/>
                  </a:schemeClr>
                </a:solidFill>
                <a:cs typeface="Gill Sans"/>
              </a:rPr>
              <a:t>populations</a:t>
            </a:r>
            <a:r>
              <a:rPr lang="it-IT" sz="4800" dirty="0" smtClean="0">
                <a:solidFill>
                  <a:schemeClr val="tx2">
                    <a:lumMod val="20000"/>
                    <a:lumOff val="80000"/>
                  </a:schemeClr>
                </a:solidFill>
                <a:cs typeface="Gill Sans"/>
              </a:rPr>
              <a:t> </a:t>
            </a:r>
            <a:r>
              <a:rPr lang="it-IT" sz="4800" dirty="0" err="1" smtClean="0">
                <a:solidFill>
                  <a:schemeClr val="tx2">
                    <a:lumMod val="20000"/>
                    <a:lumOff val="80000"/>
                  </a:schemeClr>
                </a:solidFill>
                <a:cs typeface="Gill Sans"/>
              </a:rPr>
              <a:t>struggle</a:t>
            </a:r>
            <a:r>
              <a:rPr lang="it-IT" sz="4800" dirty="0" smtClean="0">
                <a:solidFill>
                  <a:schemeClr val="tx2">
                    <a:lumMod val="20000"/>
                    <a:lumOff val="80000"/>
                  </a:schemeClr>
                </a:solidFill>
                <a:cs typeface="Gill Sans"/>
              </a:rPr>
              <a:t> </a:t>
            </a:r>
          </a:p>
          <a:p>
            <a:pPr algn="ctr"/>
            <a:r>
              <a:rPr lang="it-IT" sz="4800" dirty="0" smtClean="0">
                <a:solidFill>
                  <a:schemeClr val="tx2">
                    <a:lumMod val="20000"/>
                    <a:lumOff val="80000"/>
                  </a:schemeClr>
                </a:solidFill>
                <a:cs typeface="Gill Sans"/>
              </a:rPr>
              <a:t>to </a:t>
            </a:r>
            <a:r>
              <a:rPr lang="it-IT" sz="4800" dirty="0" err="1" smtClean="0">
                <a:solidFill>
                  <a:schemeClr val="tx2">
                    <a:lumMod val="20000"/>
                    <a:lumOff val="80000"/>
                  </a:schemeClr>
                </a:solidFill>
                <a:cs typeface="Gill Sans"/>
              </a:rPr>
              <a:t>make</a:t>
            </a:r>
            <a:r>
              <a:rPr lang="it-IT" sz="4800" dirty="0" smtClean="0">
                <a:solidFill>
                  <a:schemeClr val="tx2">
                    <a:lumMod val="20000"/>
                    <a:lumOff val="80000"/>
                  </a:schemeClr>
                </a:solidFill>
                <a:cs typeface="Gill Sans"/>
              </a:rPr>
              <a:t> </a:t>
            </a:r>
            <a:r>
              <a:rPr lang="it-IT" sz="4800" dirty="0" err="1" smtClean="0">
                <a:solidFill>
                  <a:schemeClr val="tx2">
                    <a:lumMod val="20000"/>
                    <a:lumOff val="80000"/>
                  </a:schemeClr>
                </a:solidFill>
                <a:cs typeface="Gill Sans"/>
              </a:rPr>
              <a:t>informed</a:t>
            </a:r>
            <a:r>
              <a:rPr lang="it-IT" sz="4800" dirty="0" smtClean="0">
                <a:solidFill>
                  <a:schemeClr val="tx2">
                    <a:lumMod val="20000"/>
                    <a:lumOff val="80000"/>
                  </a:schemeClr>
                </a:solidFill>
                <a:cs typeface="Gill Sans"/>
              </a:rPr>
              <a:t> </a:t>
            </a:r>
            <a:r>
              <a:rPr lang="it-IT" sz="4800" dirty="0" err="1" smtClean="0">
                <a:solidFill>
                  <a:schemeClr val="tx2">
                    <a:lumMod val="20000"/>
                    <a:lumOff val="80000"/>
                  </a:schemeClr>
                </a:solidFill>
                <a:cs typeface="Gill Sans"/>
              </a:rPr>
              <a:t>decisions</a:t>
            </a:r>
            <a:endParaRPr lang="it-IT" sz="4800" dirty="0">
              <a:solidFill>
                <a:schemeClr val="bg1"/>
              </a:solidFill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89359427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5221111"/>
            <a:ext cx="9144000" cy="16368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gfdrr_labs_logo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3840" y="5369708"/>
            <a:ext cx="4426364" cy="998101"/>
          </a:xfrm>
          <a:prstGeom prst="rect">
            <a:avLst/>
          </a:prstGeom>
        </p:spPr>
      </p:pic>
      <p:pic>
        <p:nvPicPr>
          <p:cNvPr id="9" name="image13.png"/>
          <p:cNvPicPr/>
          <p:nvPr/>
        </p:nvPicPr>
        <p:blipFill>
          <a:blip r:embed="rId4"/>
          <a:stretch>
            <a:fillRect/>
          </a:stretch>
        </p:blipFill>
        <p:spPr>
          <a:xfrm>
            <a:off x="5305833" y="4892568"/>
            <a:ext cx="3346989" cy="155252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16750" y="2102555"/>
            <a:ext cx="79397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>
                    <a:lumMod val="85000"/>
                  </a:schemeClr>
                </a:solidFill>
                <a:latin typeface="+mj-lt"/>
              </a:rPr>
              <a:t>Why Open Data for Resilience?</a:t>
            </a:r>
          </a:p>
        </p:txBody>
      </p:sp>
    </p:spTree>
    <p:extLst>
      <p:ext uri="{BB962C8B-B14F-4D97-AF65-F5344CB8AC3E}">
        <p14:creationId xmlns:p14="http://schemas.microsoft.com/office/powerpoint/2010/main" val="297193744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4299" y="1594555"/>
            <a:ext cx="817992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>
                    <a:lumMod val="85000"/>
                  </a:schemeClr>
                </a:solidFill>
                <a:latin typeface="+mj-lt"/>
              </a:rPr>
              <a:t>Open data is the foundation of the scientific method.</a:t>
            </a:r>
          </a:p>
          <a:p>
            <a:pPr algn="ctr"/>
            <a:endParaRPr lang="en-US" sz="3600" dirty="0">
              <a:solidFill>
                <a:schemeClr val="bg1">
                  <a:lumMod val="85000"/>
                </a:schemeClr>
              </a:solidFill>
              <a:latin typeface="+mj-lt"/>
            </a:endParaRPr>
          </a:p>
          <a:p>
            <a:pPr algn="ctr"/>
            <a:r>
              <a:rPr lang="en-US" sz="3600" dirty="0" smtClean="0">
                <a:solidFill>
                  <a:schemeClr val="bg1">
                    <a:lumMod val="85000"/>
                  </a:schemeClr>
                </a:solidFill>
                <a:latin typeface="+mj-lt"/>
              </a:rPr>
              <a:t>It has become the foundation of </a:t>
            </a:r>
            <a:br>
              <a:rPr lang="en-US" sz="3600" dirty="0" smtClean="0">
                <a:solidFill>
                  <a:schemeClr val="bg1">
                    <a:lumMod val="85000"/>
                  </a:schemeClr>
                </a:solidFill>
                <a:latin typeface="+mj-lt"/>
              </a:rPr>
            </a:br>
            <a:r>
              <a:rPr lang="en-US" sz="3600" dirty="0" smtClean="0">
                <a:solidFill>
                  <a:schemeClr val="bg1">
                    <a:lumMod val="85000"/>
                  </a:schemeClr>
                </a:solidFill>
                <a:latin typeface="+mj-lt"/>
              </a:rPr>
              <a:t>open government.</a:t>
            </a:r>
          </a:p>
        </p:txBody>
      </p:sp>
    </p:spTree>
    <p:extLst>
      <p:ext uri="{BB962C8B-B14F-4D97-AF65-F5344CB8AC3E}">
        <p14:creationId xmlns:p14="http://schemas.microsoft.com/office/powerpoint/2010/main" val="392975958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4299" y="182561"/>
            <a:ext cx="81799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>
                    <a:lumMod val="85000"/>
                  </a:schemeClr>
                </a:solidFill>
                <a:latin typeface="+mj-lt"/>
              </a:rPr>
              <a:t>The World Bank launched its </a:t>
            </a:r>
            <a:br>
              <a:rPr lang="en-US" sz="3600" dirty="0" smtClean="0">
                <a:solidFill>
                  <a:schemeClr val="bg1">
                    <a:lumMod val="85000"/>
                  </a:schemeClr>
                </a:solidFill>
                <a:latin typeface="+mj-lt"/>
              </a:rPr>
            </a:br>
            <a:r>
              <a:rPr lang="en-US" sz="3600" dirty="0" smtClean="0">
                <a:solidFill>
                  <a:schemeClr val="bg1">
                    <a:lumMod val="85000"/>
                  </a:schemeClr>
                </a:solidFill>
                <a:latin typeface="+mj-lt"/>
              </a:rPr>
              <a:t>open data initiative in 2011.</a:t>
            </a:r>
          </a:p>
        </p:txBody>
      </p:sp>
      <p:pic>
        <p:nvPicPr>
          <p:cNvPr id="3" name="Picture 2" descr="Screen Shot 2013-05-20 at 6.03.3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94555"/>
            <a:ext cx="9144000" cy="5243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08639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94555"/>
            <a:ext cx="914399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>
                    <a:lumMod val="85000"/>
                  </a:schemeClr>
                </a:solidFill>
                <a:latin typeface="+mj-lt"/>
              </a:rPr>
              <a:t>Key Principles of Open Data</a:t>
            </a:r>
          </a:p>
          <a:p>
            <a:pPr algn="ctr"/>
            <a:endParaRPr lang="en-US" sz="3600" dirty="0">
              <a:solidFill>
                <a:schemeClr val="bg1">
                  <a:lumMod val="85000"/>
                </a:schemeClr>
              </a:solidFill>
              <a:latin typeface="+mj-lt"/>
            </a:endParaRPr>
          </a:p>
          <a:p>
            <a:pPr algn="ctr"/>
            <a:r>
              <a:rPr lang="en-US" sz="3600" dirty="0" smtClean="0">
                <a:solidFill>
                  <a:schemeClr val="bg1">
                    <a:lumMod val="85000"/>
                  </a:schemeClr>
                </a:solidFill>
                <a:latin typeface="+mj-lt"/>
              </a:rPr>
              <a:t>Accessible at published address (URI)</a:t>
            </a:r>
          </a:p>
          <a:p>
            <a:pPr algn="ctr"/>
            <a:r>
              <a:rPr lang="en-US" sz="3600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u</a:t>
            </a:r>
            <a:r>
              <a:rPr lang="en-US" sz="3600" dirty="0" smtClean="0">
                <a:solidFill>
                  <a:schemeClr val="bg1">
                    <a:lumMod val="85000"/>
                  </a:schemeClr>
                </a:solidFill>
                <a:latin typeface="+mj-lt"/>
              </a:rPr>
              <a:t>sing open data standards</a:t>
            </a:r>
          </a:p>
          <a:p>
            <a:pPr algn="ctr"/>
            <a:r>
              <a:rPr lang="en-US" sz="3600" dirty="0" smtClean="0">
                <a:solidFill>
                  <a:schemeClr val="bg1">
                    <a:lumMod val="85000"/>
                  </a:schemeClr>
                </a:solidFill>
                <a:latin typeface="+mj-lt"/>
              </a:rPr>
              <a:t>allowing for the discovery of related data</a:t>
            </a:r>
          </a:p>
          <a:p>
            <a:pPr algn="ctr"/>
            <a:r>
              <a:rPr lang="en-US" sz="3600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a</a:t>
            </a:r>
            <a:r>
              <a:rPr lang="en-US" sz="3600" dirty="0" smtClean="0">
                <a:solidFill>
                  <a:schemeClr val="bg1">
                    <a:lumMod val="85000"/>
                  </a:schemeClr>
                </a:solidFill>
                <a:latin typeface="+mj-lt"/>
              </a:rPr>
              <a:t>ll under a license that allows for reuse</a:t>
            </a:r>
          </a:p>
        </p:txBody>
      </p:sp>
    </p:spTree>
    <p:extLst>
      <p:ext uri="{BB962C8B-B14F-4D97-AF65-F5344CB8AC3E}">
        <p14:creationId xmlns:p14="http://schemas.microsoft.com/office/powerpoint/2010/main" val="411243848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4299" y="1255891"/>
            <a:ext cx="817992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>
                    <a:lumMod val="85000"/>
                  </a:schemeClr>
                </a:solidFill>
                <a:latin typeface="+mj-lt"/>
              </a:rPr>
              <a:t>Open Data for Resilience (</a:t>
            </a:r>
            <a:r>
              <a:rPr lang="en-US" sz="3600" dirty="0" err="1" smtClean="0">
                <a:solidFill>
                  <a:schemeClr val="bg1">
                    <a:lumMod val="85000"/>
                  </a:schemeClr>
                </a:solidFill>
                <a:latin typeface="+mj-lt"/>
              </a:rPr>
              <a:t>OpenDRI</a:t>
            </a:r>
            <a:r>
              <a:rPr lang="en-US" sz="3600" dirty="0" smtClean="0">
                <a:solidFill>
                  <a:schemeClr val="bg1">
                    <a:lumMod val="85000"/>
                  </a:schemeClr>
                </a:solidFill>
                <a:latin typeface="+mj-lt"/>
              </a:rPr>
              <a:t>) aims to reduce the impact of disasters by empowering decision makers with better information and tools to support their decisions.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5221111"/>
            <a:ext cx="9144000" cy="16368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gfdrr_labs_logo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3840" y="5369708"/>
            <a:ext cx="4426364" cy="998101"/>
          </a:xfrm>
          <a:prstGeom prst="rect">
            <a:avLst/>
          </a:prstGeom>
        </p:spPr>
      </p:pic>
      <p:pic>
        <p:nvPicPr>
          <p:cNvPr id="5" name="image13.png"/>
          <p:cNvPicPr/>
          <p:nvPr/>
        </p:nvPicPr>
        <p:blipFill>
          <a:blip r:embed="rId4"/>
          <a:stretch>
            <a:fillRect/>
          </a:stretch>
        </p:blipFill>
        <p:spPr>
          <a:xfrm>
            <a:off x="5305833" y="4892568"/>
            <a:ext cx="3346989" cy="1552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1421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alphaModFix amt="62000"/>
          </a:blip>
          <a:stretch>
            <a:fillRect/>
          </a:stretch>
        </p:blipFill>
        <p:spPr>
          <a:xfrm>
            <a:off x="0" y="-28011"/>
            <a:ext cx="9144000" cy="3429000"/>
          </a:xfrm>
          <a:prstGeom prst="rect">
            <a:avLst/>
          </a:prstGeom>
        </p:spPr>
      </p:pic>
      <p:sp>
        <p:nvSpPr>
          <p:cNvPr id="8" name="CasellaDiTesto 2"/>
          <p:cNvSpPr txBox="1"/>
          <p:nvPr/>
        </p:nvSpPr>
        <p:spPr>
          <a:xfrm>
            <a:off x="0" y="980381"/>
            <a:ext cx="9144000" cy="1771286"/>
          </a:xfrm>
          <a:prstGeom prst="rect">
            <a:avLst/>
          </a:prstGeom>
          <a:noFill/>
        </p:spPr>
        <p:txBody>
          <a:bodyPr wrap="square" rtlCol="0">
            <a:normAutofit fontScale="85000" lnSpcReduction="20000"/>
          </a:bodyPr>
          <a:lstStyle/>
          <a:p>
            <a:pPr algn="ctr"/>
            <a:r>
              <a:rPr lang="it-IT" sz="4800" dirty="0" err="1" smtClean="0">
                <a:solidFill>
                  <a:schemeClr val="bg1"/>
                </a:solidFill>
                <a:cs typeface="Gill Sans"/>
              </a:rPr>
              <a:t>OpenDRI</a:t>
            </a:r>
            <a:r>
              <a:rPr lang="it-IT" sz="4800" dirty="0" smtClean="0">
                <a:solidFill>
                  <a:schemeClr val="bg1"/>
                </a:solidFill>
                <a:cs typeface="Gill Sans"/>
              </a:rPr>
              <a:t> </a:t>
            </a:r>
            <a:r>
              <a:rPr lang="it-IT" sz="4800" dirty="0" err="1" smtClean="0">
                <a:solidFill>
                  <a:schemeClr val="bg1"/>
                </a:solidFill>
                <a:cs typeface="Gill Sans"/>
              </a:rPr>
              <a:t>works</a:t>
            </a:r>
            <a:r>
              <a:rPr lang="it-IT" sz="4800" dirty="0" smtClean="0">
                <a:solidFill>
                  <a:schemeClr val="bg1"/>
                </a:solidFill>
                <a:cs typeface="Gill Sans"/>
              </a:rPr>
              <a:t> with </a:t>
            </a:r>
            <a:r>
              <a:rPr lang="it-IT" sz="4800" dirty="0" err="1" smtClean="0">
                <a:solidFill>
                  <a:schemeClr val="bg1"/>
                </a:solidFill>
                <a:cs typeface="Gill Sans"/>
              </a:rPr>
              <a:t>partners</a:t>
            </a:r>
            <a:r>
              <a:rPr lang="it-IT" sz="4800" dirty="0" smtClean="0">
                <a:solidFill>
                  <a:schemeClr val="bg1"/>
                </a:solidFill>
                <a:cs typeface="Gill Sans"/>
              </a:rPr>
              <a:t> to </a:t>
            </a:r>
            <a:r>
              <a:rPr lang="it-IT" sz="4800" dirty="0" err="1" smtClean="0">
                <a:solidFill>
                  <a:schemeClr val="bg1"/>
                </a:solidFill>
                <a:cs typeface="Gill Sans"/>
              </a:rPr>
              <a:t>collect</a:t>
            </a:r>
            <a:r>
              <a:rPr lang="it-IT" sz="4800" dirty="0" smtClean="0">
                <a:solidFill>
                  <a:schemeClr val="bg1"/>
                </a:solidFill>
                <a:cs typeface="Gill Sans"/>
              </a:rPr>
              <a:t> and curate high-</a:t>
            </a:r>
            <a:r>
              <a:rPr lang="it-IT" sz="4800" dirty="0" err="1" smtClean="0">
                <a:solidFill>
                  <a:schemeClr val="bg1"/>
                </a:solidFill>
                <a:cs typeface="Gill Sans"/>
              </a:rPr>
              <a:t>resolution</a:t>
            </a:r>
            <a:r>
              <a:rPr lang="it-IT" sz="4800" dirty="0" smtClean="0">
                <a:solidFill>
                  <a:schemeClr val="bg1"/>
                </a:solidFill>
                <a:cs typeface="Gill Sans"/>
              </a:rPr>
              <a:t> </a:t>
            </a:r>
            <a:r>
              <a:rPr lang="it-IT" sz="4800" dirty="0" err="1" smtClean="0">
                <a:solidFill>
                  <a:schemeClr val="bg1"/>
                </a:solidFill>
                <a:cs typeface="Gill Sans"/>
              </a:rPr>
              <a:t>exposure</a:t>
            </a:r>
            <a:r>
              <a:rPr lang="it-IT" sz="4800" dirty="0" smtClean="0">
                <a:solidFill>
                  <a:schemeClr val="bg1"/>
                </a:solidFill>
                <a:cs typeface="Gill Sans"/>
              </a:rPr>
              <a:t> data</a:t>
            </a:r>
          </a:p>
          <a:p>
            <a:pPr algn="ctr"/>
            <a:r>
              <a:rPr lang="it-IT" sz="4800" dirty="0" err="1" smtClean="0">
                <a:solidFill>
                  <a:schemeClr val="bg1"/>
                </a:solidFill>
                <a:cs typeface="Gill Sans"/>
              </a:rPr>
              <a:t>using</a:t>
            </a:r>
            <a:r>
              <a:rPr lang="it-IT" sz="4800" dirty="0" smtClean="0">
                <a:solidFill>
                  <a:schemeClr val="bg1"/>
                </a:solidFill>
                <a:cs typeface="Gill Sans"/>
              </a:rPr>
              <a:t> open </a:t>
            </a:r>
            <a:r>
              <a:rPr lang="it-IT" sz="4800" dirty="0" err="1" smtClean="0">
                <a:solidFill>
                  <a:schemeClr val="bg1"/>
                </a:solidFill>
                <a:cs typeface="Gill Sans"/>
              </a:rPr>
              <a:t>technologies</a:t>
            </a:r>
            <a:r>
              <a:rPr lang="it-IT" sz="4800" dirty="0" smtClean="0">
                <a:solidFill>
                  <a:schemeClr val="bg1"/>
                </a:solidFill>
                <a:cs typeface="Gill Sans"/>
              </a:rPr>
              <a:t> </a:t>
            </a:r>
            <a:endParaRPr lang="it-IT" sz="4400" dirty="0">
              <a:solidFill>
                <a:schemeClr val="bg1"/>
              </a:solidFill>
              <a:cs typeface="Gill San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429000"/>
            <a:ext cx="9144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92418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2"/>
          <p:cNvSpPr txBox="1"/>
          <p:nvPr/>
        </p:nvSpPr>
        <p:spPr>
          <a:xfrm>
            <a:off x="451556" y="239890"/>
            <a:ext cx="8198555" cy="2173110"/>
          </a:xfrm>
          <a:prstGeom prst="rect">
            <a:avLst/>
          </a:prstGeom>
          <a:noFill/>
        </p:spPr>
        <p:txBody>
          <a:bodyPr wrap="square" rtlCol="0">
            <a:normAutofit fontScale="92500"/>
          </a:bodyPr>
          <a:lstStyle/>
          <a:p>
            <a:pPr algn="ctr"/>
            <a:r>
              <a:rPr lang="it-IT" sz="4800" dirty="0" err="1" smtClean="0">
                <a:solidFill>
                  <a:schemeClr val="bg1"/>
                </a:solidFill>
                <a:cs typeface="Gill Sans"/>
              </a:rPr>
              <a:t>Where</a:t>
            </a:r>
            <a:r>
              <a:rPr lang="it-IT" sz="4800" dirty="0" smtClean="0">
                <a:solidFill>
                  <a:schemeClr val="bg1"/>
                </a:solidFill>
                <a:cs typeface="Gill Sans"/>
              </a:rPr>
              <a:t> </a:t>
            </a:r>
            <a:r>
              <a:rPr lang="it-IT" sz="4800" dirty="0" err="1" smtClean="0">
                <a:solidFill>
                  <a:schemeClr val="bg1"/>
                </a:solidFill>
                <a:cs typeface="Gill Sans"/>
              </a:rPr>
              <a:t>collectors</a:t>
            </a:r>
            <a:r>
              <a:rPr lang="it-IT" sz="4800" dirty="0" smtClean="0">
                <a:solidFill>
                  <a:schemeClr val="bg1"/>
                </a:solidFill>
                <a:cs typeface="Gill Sans"/>
              </a:rPr>
              <a:t> and </a:t>
            </a:r>
            <a:r>
              <a:rPr lang="it-IT" sz="4800" dirty="0" err="1" smtClean="0">
                <a:solidFill>
                  <a:schemeClr val="bg1"/>
                </a:solidFill>
                <a:cs typeface="Gill Sans"/>
              </a:rPr>
              <a:t>curators</a:t>
            </a:r>
            <a:r>
              <a:rPr lang="it-IT" sz="4800" dirty="0" smtClean="0">
                <a:solidFill>
                  <a:schemeClr val="bg1"/>
                </a:solidFill>
                <a:cs typeface="Gill Sans"/>
              </a:rPr>
              <a:t> are </a:t>
            </a:r>
          </a:p>
          <a:p>
            <a:pPr algn="ctr"/>
            <a:r>
              <a:rPr lang="it-IT" sz="4800" dirty="0" smtClean="0">
                <a:solidFill>
                  <a:schemeClr val="bg1"/>
                </a:solidFill>
                <a:cs typeface="Gill Sans"/>
              </a:rPr>
              <a:t>the </a:t>
            </a:r>
            <a:r>
              <a:rPr lang="it-IT" sz="4800" dirty="0" err="1" smtClean="0">
                <a:solidFill>
                  <a:schemeClr val="bg1"/>
                </a:solidFill>
                <a:cs typeface="Gill Sans"/>
              </a:rPr>
              <a:t>members</a:t>
            </a:r>
            <a:r>
              <a:rPr lang="it-IT" sz="4800" dirty="0" smtClean="0">
                <a:solidFill>
                  <a:schemeClr val="bg1"/>
                </a:solidFill>
                <a:cs typeface="Gill Sans"/>
              </a:rPr>
              <a:t> of </a:t>
            </a:r>
            <a:br>
              <a:rPr lang="it-IT" sz="4800" dirty="0" smtClean="0">
                <a:solidFill>
                  <a:schemeClr val="bg1"/>
                </a:solidFill>
                <a:cs typeface="Gill Sans"/>
              </a:rPr>
            </a:br>
            <a:r>
              <a:rPr lang="it-IT" sz="4800" dirty="0" err="1" smtClean="0">
                <a:solidFill>
                  <a:schemeClr val="bg1"/>
                </a:solidFill>
                <a:cs typeface="Gill Sans"/>
              </a:rPr>
              <a:t>communities</a:t>
            </a:r>
            <a:r>
              <a:rPr lang="it-IT" sz="4800" dirty="0" smtClean="0">
                <a:solidFill>
                  <a:schemeClr val="bg1"/>
                </a:solidFill>
                <a:cs typeface="Gill Sans"/>
              </a:rPr>
              <a:t> </a:t>
            </a:r>
            <a:r>
              <a:rPr lang="it-IT" sz="4800" dirty="0" err="1" smtClean="0">
                <a:solidFill>
                  <a:schemeClr val="bg1"/>
                </a:solidFill>
                <a:cs typeface="Gill Sans"/>
              </a:rPr>
              <a:t>at</a:t>
            </a:r>
            <a:r>
              <a:rPr lang="it-IT" sz="4800" dirty="0" smtClean="0">
                <a:solidFill>
                  <a:schemeClr val="bg1"/>
                </a:solidFill>
                <a:cs typeface="Gill Sans"/>
              </a:rPr>
              <a:t> </a:t>
            </a:r>
            <a:r>
              <a:rPr lang="it-IT" sz="4800" dirty="0" err="1" smtClean="0">
                <a:solidFill>
                  <a:schemeClr val="bg1"/>
                </a:solidFill>
                <a:cs typeface="Gill Sans"/>
              </a:rPr>
              <a:t>risk</a:t>
            </a:r>
            <a:endParaRPr lang="it-IT" sz="4800" dirty="0">
              <a:solidFill>
                <a:schemeClr val="bg1"/>
              </a:solidFill>
              <a:cs typeface="Gill San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9721" b="23749"/>
          <a:stretch/>
        </p:blipFill>
        <p:spPr>
          <a:xfrm>
            <a:off x="0" y="2532888"/>
            <a:ext cx="9144000" cy="4361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42427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6559" y="3733716"/>
            <a:ext cx="2387600" cy="3759200"/>
          </a:xfrm>
          <a:prstGeom prst="rect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</p:pic>
      <p:sp>
        <p:nvSpPr>
          <p:cNvPr id="8" name="CasellaDiTesto 2"/>
          <p:cNvSpPr txBox="1"/>
          <p:nvPr/>
        </p:nvSpPr>
        <p:spPr>
          <a:xfrm>
            <a:off x="395111" y="653587"/>
            <a:ext cx="8311446" cy="215684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it-IT" sz="3800" dirty="0" err="1" smtClean="0">
                <a:solidFill>
                  <a:schemeClr val="tx2">
                    <a:lumMod val="20000"/>
                    <a:lumOff val="80000"/>
                  </a:schemeClr>
                </a:solidFill>
                <a:cs typeface="Gill Sans"/>
              </a:rPr>
              <a:t>We</a:t>
            </a:r>
            <a:r>
              <a:rPr lang="it-IT" sz="3800" dirty="0" smtClean="0">
                <a:solidFill>
                  <a:schemeClr val="tx2">
                    <a:lumMod val="20000"/>
                    <a:lumOff val="80000"/>
                  </a:schemeClr>
                </a:solidFill>
                <a:cs typeface="Gill Sans"/>
              </a:rPr>
              <a:t> help </a:t>
            </a:r>
            <a:r>
              <a:rPr lang="it-IT" sz="3800" dirty="0" err="1" smtClean="0">
                <a:solidFill>
                  <a:schemeClr val="tx2">
                    <a:lumMod val="20000"/>
                    <a:lumOff val="80000"/>
                  </a:schemeClr>
                </a:solidFill>
                <a:cs typeface="Gill Sans"/>
              </a:rPr>
              <a:t>governments</a:t>
            </a:r>
            <a:r>
              <a:rPr lang="it-IT" sz="3800" dirty="0" smtClean="0">
                <a:solidFill>
                  <a:schemeClr val="tx2">
                    <a:lumMod val="20000"/>
                    <a:lumOff val="80000"/>
                  </a:schemeClr>
                </a:solidFill>
                <a:cs typeface="Gill Sans"/>
              </a:rPr>
              <a:t> and </a:t>
            </a:r>
            <a:r>
              <a:rPr lang="it-IT" sz="3800" dirty="0" err="1" smtClean="0">
                <a:solidFill>
                  <a:schemeClr val="tx2">
                    <a:lumMod val="20000"/>
                    <a:lumOff val="80000"/>
                  </a:schemeClr>
                </a:solidFill>
                <a:cs typeface="Gill Sans"/>
              </a:rPr>
              <a:t>partners</a:t>
            </a:r>
            <a:r>
              <a:rPr lang="it-IT" sz="3800" dirty="0" smtClean="0">
                <a:solidFill>
                  <a:schemeClr val="tx2">
                    <a:lumMod val="20000"/>
                    <a:lumOff val="80000"/>
                  </a:schemeClr>
                </a:solidFill>
                <a:cs typeface="Gill Sans"/>
              </a:rPr>
              <a:t> </a:t>
            </a:r>
            <a:br>
              <a:rPr lang="it-IT" sz="3800" dirty="0" smtClean="0">
                <a:solidFill>
                  <a:schemeClr val="tx2">
                    <a:lumMod val="20000"/>
                    <a:lumOff val="80000"/>
                  </a:schemeClr>
                </a:solidFill>
                <a:cs typeface="Gill Sans"/>
              </a:rPr>
            </a:br>
            <a:r>
              <a:rPr lang="it-IT" sz="3800" dirty="0" smtClean="0">
                <a:solidFill>
                  <a:schemeClr val="tx2">
                    <a:lumMod val="20000"/>
                    <a:lumOff val="80000"/>
                  </a:schemeClr>
                </a:solidFill>
                <a:cs typeface="Gill Sans"/>
              </a:rPr>
              <a:t>open </a:t>
            </a:r>
            <a:r>
              <a:rPr lang="it-IT" sz="3800" dirty="0" err="1" smtClean="0">
                <a:solidFill>
                  <a:schemeClr val="tx2">
                    <a:lumMod val="20000"/>
                    <a:lumOff val="80000"/>
                  </a:schemeClr>
                </a:solidFill>
                <a:cs typeface="Gill Sans"/>
              </a:rPr>
              <a:t>their</a:t>
            </a:r>
            <a:r>
              <a:rPr lang="it-IT" sz="3800" dirty="0" smtClean="0">
                <a:solidFill>
                  <a:schemeClr val="tx2">
                    <a:lumMod val="20000"/>
                    <a:lumOff val="80000"/>
                  </a:schemeClr>
                </a:solidFill>
                <a:cs typeface="Gill Sans"/>
              </a:rPr>
              <a:t> data </a:t>
            </a:r>
            <a:r>
              <a:rPr lang="it-IT" sz="3800" dirty="0" err="1" smtClean="0">
                <a:solidFill>
                  <a:schemeClr val="tx2">
                    <a:lumMod val="20000"/>
                    <a:lumOff val="80000"/>
                  </a:schemeClr>
                </a:solidFill>
                <a:cs typeface="Gill Sans"/>
              </a:rPr>
              <a:t>using</a:t>
            </a:r>
            <a:r>
              <a:rPr lang="it-IT" sz="3800" dirty="0" smtClean="0">
                <a:solidFill>
                  <a:schemeClr val="tx2">
                    <a:lumMod val="20000"/>
                    <a:lumOff val="80000"/>
                  </a:schemeClr>
                </a:solidFill>
                <a:cs typeface="Gill Sans"/>
              </a:rPr>
              <a:t> </a:t>
            </a:r>
            <a:br>
              <a:rPr lang="it-IT" sz="3800" dirty="0" smtClean="0">
                <a:solidFill>
                  <a:schemeClr val="tx2">
                    <a:lumMod val="20000"/>
                    <a:lumOff val="80000"/>
                  </a:schemeClr>
                </a:solidFill>
                <a:cs typeface="Gill Sans"/>
              </a:rPr>
            </a:br>
            <a:r>
              <a:rPr lang="it-IT" sz="3800" dirty="0" smtClean="0">
                <a:solidFill>
                  <a:schemeClr val="tx2">
                    <a:lumMod val="20000"/>
                    <a:lumOff val="80000"/>
                  </a:schemeClr>
                </a:solidFill>
                <a:cs typeface="Gill Sans"/>
              </a:rPr>
              <a:t>open source </a:t>
            </a:r>
            <a:r>
              <a:rPr lang="it-IT" sz="3800" dirty="0" err="1" smtClean="0">
                <a:solidFill>
                  <a:schemeClr val="tx2">
                    <a:lumMod val="20000"/>
                    <a:lumOff val="80000"/>
                  </a:schemeClr>
                </a:solidFill>
                <a:cs typeface="Gill Sans"/>
              </a:rPr>
              <a:t>tools</a:t>
            </a:r>
            <a:r>
              <a:rPr lang="it-IT" sz="3800" dirty="0" smtClean="0">
                <a:solidFill>
                  <a:schemeClr val="tx2">
                    <a:lumMod val="20000"/>
                    <a:lumOff val="80000"/>
                  </a:schemeClr>
                </a:solidFill>
                <a:cs typeface="Gill Sans"/>
              </a:rPr>
              <a:t> and open </a:t>
            </a:r>
            <a:r>
              <a:rPr lang="it-IT" sz="3800" dirty="0" err="1" smtClean="0">
                <a:solidFill>
                  <a:schemeClr val="tx2">
                    <a:lumMod val="20000"/>
                    <a:lumOff val="80000"/>
                  </a:schemeClr>
                </a:solidFill>
                <a:cs typeface="Gill Sans"/>
              </a:rPr>
              <a:t>standards</a:t>
            </a:r>
            <a:endParaRPr lang="it-IT" sz="3800" dirty="0">
              <a:solidFill>
                <a:schemeClr val="bg1"/>
              </a:solidFill>
              <a:cs typeface="Gill Sans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25442" y="3176417"/>
            <a:ext cx="1343630" cy="2369740"/>
            <a:chOff x="721831" y="3699287"/>
            <a:chExt cx="1649959" cy="291000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1831" y="3699287"/>
              <a:ext cx="1649959" cy="2853983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77859" y="5095990"/>
              <a:ext cx="1513304" cy="1513304"/>
            </a:xfrm>
            <a:prstGeom prst="rect">
              <a:avLst/>
            </a:prstGeom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6519" y="3101721"/>
            <a:ext cx="1563221" cy="270395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6849041" y="3176417"/>
            <a:ext cx="1343630" cy="2369740"/>
            <a:chOff x="721831" y="3699287"/>
            <a:chExt cx="1649959" cy="2910007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1831" y="3699287"/>
              <a:ext cx="1649959" cy="2853983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77859" y="5095990"/>
              <a:ext cx="1513304" cy="1513304"/>
            </a:xfrm>
            <a:prstGeom prst="rect">
              <a:avLst/>
            </a:prstGeom>
          </p:spPr>
        </p:pic>
      </p:grpSp>
      <p:cxnSp>
        <p:nvCxnSpPr>
          <p:cNvPr id="14" name="Straight Connector 13"/>
          <p:cNvCxnSpPr/>
          <p:nvPr/>
        </p:nvCxnSpPr>
        <p:spPr>
          <a:xfrm>
            <a:off x="5079740" y="5135330"/>
            <a:ext cx="424419" cy="0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331242" y="5138338"/>
            <a:ext cx="424419" cy="0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092100" y="5144354"/>
            <a:ext cx="424419" cy="0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896794" y="5135330"/>
            <a:ext cx="424419" cy="0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923025" y="5537882"/>
            <a:ext cx="424419" cy="587166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906179" y="6501536"/>
            <a:ext cx="800051" cy="0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303247" y="5578238"/>
            <a:ext cx="424419" cy="587166"/>
          </a:xfrm>
          <a:prstGeom prst="line">
            <a:avLst/>
          </a:prstGeom>
          <a:ln w="57150"/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192952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2"/>
          <p:cNvSpPr txBox="1"/>
          <p:nvPr/>
        </p:nvSpPr>
        <p:spPr>
          <a:xfrm>
            <a:off x="677333" y="526588"/>
            <a:ext cx="7888112" cy="2156840"/>
          </a:xfrm>
          <a:prstGeom prst="rect">
            <a:avLst/>
          </a:prstGeom>
          <a:noFill/>
        </p:spPr>
        <p:txBody>
          <a:bodyPr wrap="square" rtlCol="0">
            <a:normAutofit fontScale="92500"/>
          </a:bodyPr>
          <a:lstStyle/>
          <a:p>
            <a:pPr algn="ctr"/>
            <a:r>
              <a:rPr lang="it-IT" sz="4800" dirty="0" err="1" smtClean="0">
                <a:solidFill>
                  <a:schemeClr val="tx2">
                    <a:lumMod val="20000"/>
                    <a:lumOff val="80000"/>
                  </a:schemeClr>
                </a:solidFill>
                <a:latin typeface="Gill Sans"/>
                <a:cs typeface="Gill Sans"/>
              </a:rPr>
              <a:t>We</a:t>
            </a:r>
            <a:r>
              <a:rPr lang="it-IT" sz="48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Gill Sans"/>
                <a:cs typeface="Gill Sans"/>
              </a:rPr>
              <a:t> </a:t>
            </a:r>
            <a:r>
              <a:rPr lang="it-IT" sz="4800" dirty="0" err="1" smtClean="0">
                <a:solidFill>
                  <a:schemeClr val="tx2">
                    <a:lumMod val="20000"/>
                    <a:lumOff val="80000"/>
                  </a:schemeClr>
                </a:solidFill>
                <a:latin typeface="Gill Sans"/>
                <a:cs typeface="Gill Sans"/>
              </a:rPr>
              <a:t>empower</a:t>
            </a:r>
            <a:r>
              <a:rPr lang="it-IT" sz="48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Gill Sans"/>
                <a:cs typeface="Gill Sans"/>
              </a:rPr>
              <a:t> </a:t>
            </a:r>
            <a:r>
              <a:rPr lang="it-IT" sz="4800" dirty="0" err="1" smtClean="0">
                <a:solidFill>
                  <a:schemeClr val="tx2">
                    <a:lumMod val="20000"/>
                    <a:lumOff val="80000"/>
                  </a:schemeClr>
                </a:solidFill>
                <a:latin typeface="Gill Sans"/>
                <a:cs typeface="Gill Sans"/>
              </a:rPr>
              <a:t>local</a:t>
            </a:r>
            <a:r>
              <a:rPr lang="it-IT" sz="48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Gill Sans"/>
                <a:cs typeface="Gill Sans"/>
              </a:rPr>
              <a:t> </a:t>
            </a:r>
            <a:r>
              <a:rPr lang="it-IT" sz="4800" dirty="0" err="1" smtClean="0">
                <a:solidFill>
                  <a:schemeClr val="tx2">
                    <a:lumMod val="20000"/>
                    <a:lumOff val="80000"/>
                  </a:schemeClr>
                </a:solidFill>
                <a:latin typeface="Gill Sans"/>
                <a:cs typeface="Gill Sans"/>
              </a:rPr>
              <a:t>decision</a:t>
            </a:r>
            <a:r>
              <a:rPr lang="it-IT" sz="48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Gill Sans"/>
                <a:cs typeface="Gill Sans"/>
              </a:rPr>
              <a:t> </a:t>
            </a:r>
            <a:r>
              <a:rPr lang="it-IT" sz="4800" dirty="0" err="1" smtClean="0">
                <a:solidFill>
                  <a:schemeClr val="tx2">
                    <a:lumMod val="20000"/>
                    <a:lumOff val="80000"/>
                  </a:schemeClr>
                </a:solidFill>
                <a:latin typeface="Gill Sans"/>
                <a:cs typeface="Gill Sans"/>
              </a:rPr>
              <a:t>makers</a:t>
            </a:r>
            <a:r>
              <a:rPr lang="it-IT" sz="48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Gill Sans"/>
                <a:cs typeface="Gill Sans"/>
              </a:rPr>
              <a:t> to use </a:t>
            </a:r>
            <a:r>
              <a:rPr lang="it-IT" sz="4800" dirty="0" err="1" smtClean="0">
                <a:solidFill>
                  <a:schemeClr val="tx2">
                    <a:lumMod val="20000"/>
                    <a:lumOff val="80000"/>
                  </a:schemeClr>
                </a:solidFill>
                <a:latin typeface="Gill Sans"/>
                <a:cs typeface="Gill Sans"/>
              </a:rPr>
              <a:t>their</a:t>
            </a:r>
            <a:r>
              <a:rPr lang="it-IT" sz="48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Gill Sans"/>
                <a:cs typeface="Gill Sans"/>
              </a:rPr>
              <a:t> </a:t>
            </a:r>
            <a:r>
              <a:rPr lang="it-IT" sz="4800" dirty="0" err="1" smtClean="0">
                <a:solidFill>
                  <a:schemeClr val="tx2">
                    <a:lumMod val="20000"/>
                    <a:lumOff val="80000"/>
                  </a:schemeClr>
                </a:solidFill>
                <a:latin typeface="Gill Sans"/>
                <a:cs typeface="Gill Sans"/>
              </a:rPr>
              <a:t>own</a:t>
            </a:r>
            <a:r>
              <a:rPr lang="it-IT" sz="48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Gill Sans"/>
                <a:cs typeface="Gill Sans"/>
              </a:rPr>
              <a:t> </a:t>
            </a:r>
            <a:br>
              <a:rPr lang="it-IT" sz="48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Gill Sans"/>
                <a:cs typeface="Gill Sans"/>
              </a:rPr>
            </a:br>
            <a:r>
              <a:rPr lang="it-IT" sz="4800" dirty="0" err="1" smtClean="0">
                <a:solidFill>
                  <a:schemeClr val="tx2">
                    <a:lumMod val="20000"/>
                    <a:lumOff val="80000"/>
                  </a:schemeClr>
                </a:solidFill>
                <a:latin typeface="Gill Sans"/>
                <a:cs typeface="Gill Sans"/>
              </a:rPr>
              <a:t>local</a:t>
            </a:r>
            <a:r>
              <a:rPr lang="it-IT" sz="48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Gill Sans"/>
                <a:cs typeface="Gill Sans"/>
              </a:rPr>
              <a:t> data to drive </a:t>
            </a:r>
            <a:r>
              <a:rPr lang="it-IT" sz="4800" dirty="0" err="1" smtClean="0">
                <a:solidFill>
                  <a:schemeClr val="tx2">
                    <a:lumMod val="20000"/>
                    <a:lumOff val="80000"/>
                  </a:schemeClr>
                </a:solidFill>
                <a:latin typeface="Gill Sans"/>
                <a:cs typeface="Gill Sans"/>
              </a:rPr>
              <a:t>local</a:t>
            </a:r>
            <a:r>
              <a:rPr lang="it-IT" sz="48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Gill Sans"/>
                <a:cs typeface="Gill Sans"/>
              </a:rPr>
              <a:t> </a:t>
            </a:r>
            <a:r>
              <a:rPr lang="it-IT" sz="4800" dirty="0" err="1" smtClean="0">
                <a:solidFill>
                  <a:schemeClr val="tx2">
                    <a:lumMod val="20000"/>
                    <a:lumOff val="80000"/>
                  </a:schemeClr>
                </a:solidFill>
                <a:latin typeface="Gill Sans"/>
                <a:cs typeface="Gill Sans"/>
              </a:rPr>
              <a:t>decisions</a:t>
            </a:r>
            <a:endParaRPr lang="it-IT" sz="440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b="24088"/>
          <a:stretch/>
        </p:blipFill>
        <p:spPr>
          <a:xfrm>
            <a:off x="-484" y="2810427"/>
            <a:ext cx="9144484" cy="4041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72692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0" y="5434113"/>
            <a:ext cx="9172175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asellaDiTesto 2"/>
          <p:cNvSpPr txBox="1"/>
          <p:nvPr/>
        </p:nvSpPr>
        <p:spPr>
          <a:xfrm>
            <a:off x="691444" y="317456"/>
            <a:ext cx="7944556" cy="4799199"/>
          </a:xfrm>
          <a:prstGeom prst="rect">
            <a:avLst/>
          </a:prstGeom>
          <a:noFill/>
        </p:spPr>
        <p:txBody>
          <a:bodyPr wrap="square" rtlCol="0">
            <a:normAutofit fontScale="92500" lnSpcReduction="20000"/>
          </a:bodyPr>
          <a:lstStyle/>
          <a:p>
            <a:pPr algn="ctr"/>
            <a:r>
              <a:rPr lang="it-IT" sz="4800" dirty="0" smtClean="0">
                <a:solidFill>
                  <a:schemeClr val="tx2">
                    <a:lumMod val="20000"/>
                    <a:lumOff val="80000"/>
                  </a:schemeClr>
                </a:solidFill>
                <a:cs typeface="Gill Sans"/>
              </a:rPr>
              <a:t>To </a:t>
            </a:r>
            <a:r>
              <a:rPr lang="it-IT" sz="4800" dirty="0">
                <a:solidFill>
                  <a:schemeClr val="tx2">
                    <a:lumMod val="20000"/>
                    <a:lumOff val="80000"/>
                  </a:schemeClr>
                </a:solidFill>
                <a:cs typeface="Gill Sans"/>
              </a:rPr>
              <a:t>use </a:t>
            </a:r>
            <a:r>
              <a:rPr lang="it-IT" sz="4800" dirty="0" smtClean="0">
                <a:solidFill>
                  <a:schemeClr val="tx2">
                    <a:lumMod val="20000"/>
                    <a:lumOff val="80000"/>
                  </a:schemeClr>
                </a:solidFill>
                <a:cs typeface="Gill Sans"/>
              </a:rPr>
              <a:t/>
            </a:r>
            <a:br>
              <a:rPr lang="it-IT" sz="4800" dirty="0" smtClean="0">
                <a:solidFill>
                  <a:schemeClr val="tx2">
                    <a:lumMod val="20000"/>
                    <a:lumOff val="80000"/>
                  </a:schemeClr>
                </a:solidFill>
                <a:cs typeface="Gill Sans"/>
              </a:rPr>
            </a:br>
            <a:r>
              <a:rPr lang="it-IT" sz="4800" dirty="0" smtClean="0">
                <a:solidFill>
                  <a:schemeClr val="accent3">
                    <a:lumMod val="60000"/>
                    <a:lumOff val="40000"/>
                  </a:schemeClr>
                </a:solidFill>
                <a:cs typeface="Gill Sans"/>
              </a:rPr>
              <a:t>science</a:t>
            </a:r>
            <a:r>
              <a:rPr lang="it-IT" sz="4800" dirty="0">
                <a:solidFill>
                  <a:schemeClr val="accent3">
                    <a:lumMod val="60000"/>
                    <a:lumOff val="40000"/>
                  </a:schemeClr>
                </a:solidFill>
                <a:cs typeface="Gill Sans"/>
              </a:rPr>
              <a:t>, </a:t>
            </a:r>
            <a:r>
              <a:rPr lang="it-IT" sz="4800" dirty="0" err="1">
                <a:solidFill>
                  <a:schemeClr val="accent3">
                    <a:lumMod val="60000"/>
                    <a:lumOff val="40000"/>
                  </a:schemeClr>
                </a:solidFill>
                <a:cs typeface="Gill Sans"/>
              </a:rPr>
              <a:t>technology</a:t>
            </a:r>
            <a:r>
              <a:rPr lang="it-IT" sz="4800" dirty="0">
                <a:solidFill>
                  <a:schemeClr val="accent3">
                    <a:lumMod val="60000"/>
                    <a:lumOff val="40000"/>
                  </a:schemeClr>
                </a:solidFill>
                <a:cs typeface="Gill Sans"/>
              </a:rPr>
              <a:t> </a:t>
            </a:r>
            <a:r>
              <a:rPr lang="it-IT" sz="4800" dirty="0" smtClean="0">
                <a:solidFill>
                  <a:schemeClr val="accent3">
                    <a:lumMod val="60000"/>
                    <a:lumOff val="40000"/>
                  </a:schemeClr>
                </a:solidFill>
                <a:cs typeface="Gill Sans"/>
              </a:rPr>
              <a:t>&amp; </a:t>
            </a:r>
            <a:r>
              <a:rPr lang="it-IT" sz="4800" dirty="0" err="1">
                <a:solidFill>
                  <a:schemeClr val="accent3">
                    <a:lumMod val="60000"/>
                    <a:lumOff val="40000"/>
                  </a:schemeClr>
                </a:solidFill>
                <a:cs typeface="Gill Sans"/>
              </a:rPr>
              <a:t>innovation</a:t>
            </a:r>
            <a:r>
              <a:rPr lang="it-IT" sz="4800" dirty="0">
                <a:solidFill>
                  <a:schemeClr val="accent3">
                    <a:lumMod val="60000"/>
                    <a:lumOff val="40000"/>
                  </a:schemeClr>
                </a:solidFill>
                <a:cs typeface="Gill Sans"/>
              </a:rPr>
              <a:t> </a:t>
            </a:r>
            <a:r>
              <a:rPr lang="it-IT" sz="4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cs typeface="Gill Sans"/>
              </a:rPr>
              <a:t/>
            </a:r>
            <a:br>
              <a:rPr lang="it-IT" sz="4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cs typeface="Gill Sans"/>
              </a:rPr>
            </a:br>
            <a:r>
              <a:rPr lang="it-IT" sz="4800" dirty="0" smtClean="0">
                <a:solidFill>
                  <a:schemeClr val="tx2">
                    <a:lumMod val="20000"/>
                    <a:lumOff val="80000"/>
                  </a:schemeClr>
                </a:solidFill>
                <a:cs typeface="Gill Sans"/>
              </a:rPr>
              <a:t>to </a:t>
            </a:r>
            <a:r>
              <a:rPr lang="it-IT" sz="4800" dirty="0" err="1" smtClean="0">
                <a:solidFill>
                  <a:srgbClr val="C3D69B"/>
                </a:solidFill>
                <a:cs typeface="Gill Sans"/>
              </a:rPr>
              <a:t>inform</a:t>
            </a:r>
            <a:r>
              <a:rPr lang="it-IT" sz="4800" dirty="0" smtClean="0">
                <a:solidFill>
                  <a:srgbClr val="C3D69B"/>
                </a:solidFill>
                <a:cs typeface="Gill Sans"/>
              </a:rPr>
              <a:t> </a:t>
            </a:r>
            <a:r>
              <a:rPr lang="it-IT" sz="4800" dirty="0" err="1">
                <a:solidFill>
                  <a:srgbClr val="C3D69B"/>
                </a:solidFill>
                <a:cs typeface="Gill Sans"/>
              </a:rPr>
              <a:t>decision</a:t>
            </a:r>
            <a:r>
              <a:rPr lang="it-IT" sz="4800" dirty="0">
                <a:solidFill>
                  <a:srgbClr val="C3D69B"/>
                </a:solidFill>
                <a:cs typeface="Gill Sans"/>
              </a:rPr>
              <a:t> </a:t>
            </a:r>
            <a:r>
              <a:rPr lang="it-IT" sz="4800" dirty="0" err="1" smtClean="0">
                <a:solidFill>
                  <a:srgbClr val="C3D69B"/>
                </a:solidFill>
                <a:cs typeface="Gill Sans"/>
              </a:rPr>
              <a:t>making</a:t>
            </a:r>
            <a:endParaRPr lang="it-IT" sz="4800" dirty="0">
              <a:solidFill>
                <a:schemeClr val="tx2">
                  <a:lumMod val="20000"/>
                  <a:lumOff val="80000"/>
                </a:schemeClr>
              </a:solidFill>
              <a:cs typeface="Gill Sans"/>
            </a:endParaRPr>
          </a:p>
          <a:p>
            <a:pPr algn="ctr"/>
            <a:r>
              <a:rPr lang="it-IT" sz="4800" dirty="0" smtClean="0">
                <a:solidFill>
                  <a:schemeClr val="tx2">
                    <a:lumMod val="20000"/>
                    <a:lumOff val="80000"/>
                  </a:schemeClr>
                </a:solidFill>
                <a:cs typeface="Gill Sans"/>
              </a:rPr>
              <a:t>and </a:t>
            </a:r>
          </a:p>
          <a:p>
            <a:pPr algn="ctr"/>
            <a:r>
              <a:rPr lang="it-IT" sz="4800" dirty="0" smtClean="0">
                <a:solidFill>
                  <a:srgbClr val="C3D69B"/>
                </a:solidFill>
                <a:cs typeface="Gill Sans"/>
              </a:rPr>
              <a:t>reduce</a:t>
            </a:r>
            <a:r>
              <a:rPr lang="it-IT" sz="4800" dirty="0" smtClean="0">
                <a:solidFill>
                  <a:schemeClr val="tx2">
                    <a:lumMod val="20000"/>
                    <a:lumOff val="80000"/>
                  </a:schemeClr>
                </a:solidFill>
                <a:cs typeface="Gill Sans"/>
              </a:rPr>
              <a:t> </a:t>
            </a:r>
            <a:r>
              <a:rPr lang="it-IT" sz="4800" dirty="0">
                <a:solidFill>
                  <a:schemeClr val="tx2">
                    <a:lumMod val="20000"/>
                    <a:lumOff val="80000"/>
                  </a:schemeClr>
                </a:solidFill>
                <a:cs typeface="Gill Sans"/>
              </a:rPr>
              <a:t>the </a:t>
            </a:r>
            <a:r>
              <a:rPr lang="it-IT" sz="4800" dirty="0" err="1">
                <a:solidFill>
                  <a:srgbClr val="C3D69B"/>
                </a:solidFill>
                <a:cs typeface="Gill Sans"/>
              </a:rPr>
              <a:t>vulnerability</a:t>
            </a:r>
            <a:r>
              <a:rPr lang="it-IT" sz="4800" dirty="0">
                <a:solidFill>
                  <a:schemeClr val="tx2">
                    <a:lumMod val="20000"/>
                    <a:lumOff val="80000"/>
                  </a:schemeClr>
                </a:solidFill>
                <a:cs typeface="Gill Sans"/>
              </a:rPr>
              <a:t> </a:t>
            </a:r>
            <a:r>
              <a:rPr lang="it-IT" sz="4800" dirty="0" smtClean="0">
                <a:solidFill>
                  <a:schemeClr val="tx2">
                    <a:lumMod val="20000"/>
                    <a:lumOff val="80000"/>
                  </a:schemeClr>
                </a:solidFill>
                <a:cs typeface="Gill Sans"/>
              </a:rPr>
              <a:t/>
            </a:r>
            <a:br>
              <a:rPr lang="it-IT" sz="4800" dirty="0" smtClean="0">
                <a:solidFill>
                  <a:schemeClr val="tx2">
                    <a:lumMod val="20000"/>
                    <a:lumOff val="80000"/>
                  </a:schemeClr>
                </a:solidFill>
                <a:cs typeface="Gill Sans"/>
              </a:rPr>
            </a:br>
            <a:r>
              <a:rPr lang="it-IT" sz="4800" dirty="0" smtClean="0">
                <a:solidFill>
                  <a:schemeClr val="tx2">
                    <a:lumMod val="20000"/>
                    <a:lumOff val="80000"/>
                  </a:schemeClr>
                </a:solidFill>
                <a:cs typeface="Gill Sans"/>
              </a:rPr>
              <a:t>of </a:t>
            </a:r>
            <a:r>
              <a:rPr lang="it-IT" sz="4800" dirty="0">
                <a:solidFill>
                  <a:schemeClr val="tx2">
                    <a:lumMod val="20000"/>
                    <a:lumOff val="80000"/>
                  </a:schemeClr>
                </a:solidFill>
                <a:cs typeface="Gill Sans"/>
              </a:rPr>
              <a:t>the </a:t>
            </a:r>
            <a:r>
              <a:rPr lang="it-IT" sz="4800" dirty="0" err="1">
                <a:solidFill>
                  <a:schemeClr val="tx2">
                    <a:lumMod val="20000"/>
                    <a:lumOff val="80000"/>
                  </a:schemeClr>
                </a:solidFill>
                <a:cs typeface="Gill Sans"/>
              </a:rPr>
              <a:t>developing</a:t>
            </a:r>
            <a:r>
              <a:rPr lang="it-IT" sz="4800" dirty="0">
                <a:solidFill>
                  <a:schemeClr val="tx2">
                    <a:lumMod val="20000"/>
                    <a:lumOff val="80000"/>
                  </a:schemeClr>
                </a:solidFill>
                <a:cs typeface="Gill Sans"/>
              </a:rPr>
              <a:t> world </a:t>
            </a:r>
            <a:endParaRPr lang="it-IT" sz="4800" dirty="0" smtClean="0">
              <a:solidFill>
                <a:schemeClr val="tx2">
                  <a:lumMod val="20000"/>
                  <a:lumOff val="80000"/>
                </a:schemeClr>
              </a:solidFill>
              <a:cs typeface="Gill Sans"/>
            </a:endParaRPr>
          </a:p>
          <a:p>
            <a:pPr algn="ctr"/>
            <a:r>
              <a:rPr lang="it-IT" sz="4800" dirty="0" smtClean="0">
                <a:solidFill>
                  <a:schemeClr val="tx2">
                    <a:lumMod val="20000"/>
                    <a:lumOff val="80000"/>
                  </a:schemeClr>
                </a:solidFill>
                <a:cs typeface="Gill Sans"/>
              </a:rPr>
              <a:t>to </a:t>
            </a:r>
            <a:r>
              <a:rPr lang="it-IT" sz="4800" dirty="0" err="1">
                <a:solidFill>
                  <a:schemeClr val="bg2">
                    <a:lumMod val="75000"/>
                  </a:schemeClr>
                </a:solidFill>
                <a:cs typeface="Gill Sans"/>
              </a:rPr>
              <a:t>disasters</a:t>
            </a:r>
            <a:r>
              <a:rPr lang="it-IT" sz="4800" dirty="0">
                <a:solidFill>
                  <a:schemeClr val="tx2">
                    <a:lumMod val="20000"/>
                    <a:lumOff val="80000"/>
                  </a:schemeClr>
                </a:solidFill>
                <a:cs typeface="Gill Sans"/>
              </a:rPr>
              <a:t> </a:t>
            </a:r>
            <a:r>
              <a:rPr lang="it-IT" sz="4800" dirty="0" smtClean="0">
                <a:solidFill>
                  <a:schemeClr val="tx2">
                    <a:lumMod val="20000"/>
                    <a:lumOff val="80000"/>
                  </a:schemeClr>
                </a:solidFill>
                <a:cs typeface="Gill Sans"/>
              </a:rPr>
              <a:t/>
            </a:r>
            <a:br>
              <a:rPr lang="it-IT" sz="4800" dirty="0" smtClean="0">
                <a:solidFill>
                  <a:schemeClr val="tx2">
                    <a:lumMod val="20000"/>
                    <a:lumOff val="80000"/>
                  </a:schemeClr>
                </a:solidFill>
                <a:cs typeface="Gill Sans"/>
              </a:rPr>
            </a:br>
            <a:r>
              <a:rPr lang="it-IT" sz="4800" dirty="0" smtClean="0">
                <a:solidFill>
                  <a:schemeClr val="tx2">
                    <a:lumMod val="20000"/>
                    <a:lumOff val="80000"/>
                  </a:schemeClr>
                </a:solidFill>
                <a:cs typeface="Gill Sans"/>
              </a:rPr>
              <a:t>in </a:t>
            </a:r>
            <a:r>
              <a:rPr lang="it-IT" sz="4800" dirty="0">
                <a:solidFill>
                  <a:schemeClr val="tx2">
                    <a:lumMod val="20000"/>
                    <a:lumOff val="80000"/>
                  </a:schemeClr>
                </a:solidFill>
                <a:cs typeface="Gill Sans"/>
              </a:rPr>
              <a:t>a </a:t>
            </a:r>
            <a:r>
              <a:rPr lang="it-IT" sz="4800" dirty="0" err="1" smtClean="0">
                <a:solidFill>
                  <a:schemeClr val="tx2">
                    <a:lumMod val="20000"/>
                    <a:lumOff val="80000"/>
                  </a:schemeClr>
                </a:solidFill>
                <a:cs typeface="Gill Sans"/>
              </a:rPr>
              <a:t>changing</a:t>
            </a:r>
            <a:r>
              <a:rPr lang="it-IT" sz="4800" dirty="0" smtClean="0">
                <a:solidFill>
                  <a:schemeClr val="tx2">
                    <a:lumMod val="20000"/>
                    <a:lumOff val="80000"/>
                  </a:schemeClr>
                </a:solidFill>
                <a:cs typeface="Gill Sans"/>
              </a:rPr>
              <a:t> </a:t>
            </a:r>
            <a:r>
              <a:rPr lang="it-IT" sz="4800" dirty="0" err="1">
                <a:solidFill>
                  <a:schemeClr val="tx2">
                    <a:lumMod val="20000"/>
                    <a:lumOff val="80000"/>
                  </a:schemeClr>
                </a:solidFill>
                <a:cs typeface="Gill Sans"/>
              </a:rPr>
              <a:t>climate</a:t>
            </a:r>
            <a:endParaRPr lang="it-IT" sz="4800" dirty="0">
              <a:solidFill>
                <a:schemeClr val="tx2">
                  <a:lumMod val="20000"/>
                  <a:lumOff val="80000"/>
                </a:schemeClr>
              </a:solidFill>
              <a:cs typeface="Gill San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5247374"/>
            <a:ext cx="9144000" cy="1574049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gfdrr_labs_grey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3678" y="5476446"/>
            <a:ext cx="4694766" cy="1058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43789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2"/>
          <p:cNvSpPr txBox="1"/>
          <p:nvPr/>
        </p:nvSpPr>
        <p:spPr>
          <a:xfrm>
            <a:off x="0" y="354805"/>
            <a:ext cx="9144000" cy="2427610"/>
          </a:xfrm>
          <a:prstGeom prst="rect">
            <a:avLst/>
          </a:prstGeom>
          <a:noFill/>
        </p:spPr>
        <p:txBody>
          <a:bodyPr wrap="square" rtlCol="0">
            <a:normAutofit fontScale="92500" lnSpcReduction="20000"/>
          </a:bodyPr>
          <a:lstStyle/>
          <a:p>
            <a:pPr algn="ctr"/>
            <a:r>
              <a:rPr lang="it-IT" sz="4800" dirty="0" smtClean="0">
                <a:solidFill>
                  <a:schemeClr val="tx2">
                    <a:lumMod val="20000"/>
                    <a:lumOff val="80000"/>
                  </a:schemeClr>
                </a:solidFill>
                <a:cs typeface="Gill Sans"/>
              </a:rPr>
              <a:t>In partnership with </a:t>
            </a:r>
            <a:r>
              <a:rPr lang="it-IT" sz="4800" dirty="0" err="1" smtClean="0">
                <a:solidFill>
                  <a:schemeClr val="tx2">
                    <a:lumMod val="20000"/>
                    <a:lumOff val="80000"/>
                  </a:schemeClr>
                </a:solidFill>
                <a:cs typeface="Gill Sans"/>
              </a:rPr>
              <a:t>scientists</a:t>
            </a:r>
            <a:r>
              <a:rPr lang="it-IT" sz="4800" dirty="0" smtClean="0">
                <a:solidFill>
                  <a:schemeClr val="tx2">
                    <a:lumMod val="20000"/>
                    <a:lumOff val="80000"/>
                  </a:schemeClr>
                </a:solidFill>
                <a:cs typeface="Gill Sans"/>
              </a:rPr>
              <a:t>,</a:t>
            </a:r>
          </a:p>
          <a:p>
            <a:pPr algn="ctr"/>
            <a:r>
              <a:rPr lang="it-IT" sz="4800" dirty="0" err="1" smtClean="0">
                <a:solidFill>
                  <a:schemeClr val="tx2">
                    <a:lumMod val="20000"/>
                    <a:lumOff val="80000"/>
                  </a:schemeClr>
                </a:solidFill>
                <a:cs typeface="Gill Sans"/>
              </a:rPr>
              <a:t>we</a:t>
            </a:r>
            <a:r>
              <a:rPr lang="it-IT" sz="4800" dirty="0" smtClean="0">
                <a:solidFill>
                  <a:schemeClr val="tx2">
                    <a:lumMod val="20000"/>
                    <a:lumOff val="80000"/>
                  </a:schemeClr>
                </a:solidFill>
                <a:cs typeface="Gill Sans"/>
              </a:rPr>
              <a:t> combine </a:t>
            </a:r>
            <a:r>
              <a:rPr lang="it-IT" sz="4800" dirty="0" err="1" smtClean="0">
                <a:solidFill>
                  <a:schemeClr val="tx2">
                    <a:lumMod val="20000"/>
                    <a:lumOff val="80000"/>
                  </a:schemeClr>
                </a:solidFill>
                <a:cs typeface="Gill Sans"/>
              </a:rPr>
              <a:t>hazard</a:t>
            </a:r>
            <a:r>
              <a:rPr lang="it-IT" sz="4800" dirty="0" smtClean="0">
                <a:solidFill>
                  <a:schemeClr val="tx2">
                    <a:lumMod val="20000"/>
                    <a:lumOff val="80000"/>
                  </a:schemeClr>
                </a:solidFill>
                <a:cs typeface="Gill Sans"/>
              </a:rPr>
              <a:t> </a:t>
            </a:r>
            <a:r>
              <a:rPr lang="it-IT" sz="4800" dirty="0" err="1" smtClean="0">
                <a:solidFill>
                  <a:schemeClr val="tx2">
                    <a:lumMod val="20000"/>
                    <a:lumOff val="80000"/>
                  </a:schemeClr>
                </a:solidFill>
                <a:cs typeface="Gill Sans"/>
              </a:rPr>
              <a:t>models</a:t>
            </a:r>
            <a:r>
              <a:rPr lang="it-IT" sz="4800" dirty="0" smtClean="0">
                <a:solidFill>
                  <a:schemeClr val="tx2">
                    <a:lumMod val="20000"/>
                    <a:lumOff val="80000"/>
                  </a:schemeClr>
                </a:solidFill>
                <a:cs typeface="Gill Sans"/>
              </a:rPr>
              <a:t> </a:t>
            </a:r>
          </a:p>
          <a:p>
            <a:pPr algn="ctr"/>
            <a:r>
              <a:rPr lang="it-IT" sz="4800" dirty="0" smtClean="0">
                <a:solidFill>
                  <a:schemeClr val="tx2">
                    <a:lumMod val="20000"/>
                    <a:lumOff val="80000"/>
                  </a:schemeClr>
                </a:solidFill>
                <a:cs typeface="Gill Sans"/>
              </a:rPr>
              <a:t>with </a:t>
            </a:r>
            <a:r>
              <a:rPr lang="it-IT" sz="4800" dirty="0" err="1" smtClean="0">
                <a:solidFill>
                  <a:schemeClr val="tx2">
                    <a:lumMod val="20000"/>
                    <a:lumOff val="80000"/>
                  </a:schemeClr>
                </a:solidFill>
                <a:cs typeface="Gill Sans"/>
              </a:rPr>
              <a:t>exposure</a:t>
            </a:r>
            <a:r>
              <a:rPr lang="it-IT" sz="4800" dirty="0" smtClean="0">
                <a:solidFill>
                  <a:schemeClr val="tx2">
                    <a:lumMod val="20000"/>
                    <a:lumOff val="80000"/>
                  </a:schemeClr>
                </a:solidFill>
                <a:cs typeface="Gill Sans"/>
              </a:rPr>
              <a:t> data </a:t>
            </a:r>
          </a:p>
          <a:p>
            <a:pPr algn="ctr"/>
            <a:r>
              <a:rPr lang="it-IT" sz="4800" dirty="0" smtClean="0">
                <a:solidFill>
                  <a:schemeClr val="tx2">
                    <a:lumMod val="20000"/>
                    <a:lumOff val="80000"/>
                  </a:schemeClr>
                </a:solidFill>
                <a:cs typeface="Gill Sans"/>
              </a:rPr>
              <a:t>to create </a:t>
            </a:r>
            <a:r>
              <a:rPr lang="it-IT" sz="4800" dirty="0" err="1" smtClean="0">
                <a:solidFill>
                  <a:schemeClr val="tx2">
                    <a:lumMod val="20000"/>
                    <a:lumOff val="80000"/>
                  </a:schemeClr>
                </a:solidFill>
                <a:cs typeface="Gill Sans"/>
              </a:rPr>
              <a:t>risk</a:t>
            </a:r>
            <a:r>
              <a:rPr lang="it-IT" sz="4800" dirty="0" smtClean="0">
                <a:solidFill>
                  <a:schemeClr val="tx2">
                    <a:lumMod val="20000"/>
                    <a:lumOff val="80000"/>
                  </a:schemeClr>
                </a:solidFill>
                <a:cs typeface="Gill Sans"/>
              </a:rPr>
              <a:t> </a:t>
            </a:r>
            <a:r>
              <a:rPr lang="it-IT" sz="4800" dirty="0" err="1" smtClean="0">
                <a:solidFill>
                  <a:schemeClr val="tx2">
                    <a:lumMod val="20000"/>
                    <a:lumOff val="80000"/>
                  </a:schemeClr>
                </a:solidFill>
                <a:cs typeface="Gill Sans"/>
              </a:rPr>
              <a:t>models</a:t>
            </a:r>
            <a:r>
              <a:rPr lang="it-IT" sz="4800" dirty="0" smtClean="0">
                <a:solidFill>
                  <a:schemeClr val="tx2">
                    <a:lumMod val="20000"/>
                    <a:lumOff val="80000"/>
                  </a:schemeClr>
                </a:solidFill>
                <a:cs typeface="Gill Sans"/>
              </a:rPr>
              <a:t> </a:t>
            </a:r>
            <a:endParaRPr lang="it-IT" sz="4400" dirty="0">
              <a:solidFill>
                <a:schemeClr val="bg1"/>
              </a:solidFill>
              <a:cs typeface="Gill Sans"/>
            </a:endParaRPr>
          </a:p>
        </p:txBody>
      </p:sp>
      <p:pic>
        <p:nvPicPr>
          <p:cNvPr id="2" name="Picture 1" descr="Screen Shot 2013-05-15 at 1.43.25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7471"/>
          <a:stretch/>
        </p:blipFill>
        <p:spPr>
          <a:xfrm>
            <a:off x="-53796" y="3015742"/>
            <a:ext cx="9197796" cy="3867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97458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utoShape 40"/>
          <p:cNvSpPr>
            <a:spLocks/>
          </p:cNvSpPr>
          <p:nvPr/>
        </p:nvSpPr>
        <p:spPr bwMode="auto">
          <a:xfrm>
            <a:off x="4763402" y="5996245"/>
            <a:ext cx="4319587" cy="663575"/>
          </a:xfrm>
          <a:prstGeom prst="roundRect">
            <a:avLst>
              <a:gd name="adj" fmla="val 25861"/>
            </a:avLst>
          </a:prstGeom>
          <a:solidFill>
            <a:srgbClr val="3B8AD1">
              <a:alpha val="59999"/>
            </a:srgbClr>
          </a:solidFill>
          <a:ln w="19050">
            <a:solidFill>
              <a:schemeClr val="tx1">
                <a:alpha val="59999"/>
              </a:schemeClr>
            </a:solidFill>
            <a:round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endParaRPr lang="en-US" dirty="0"/>
          </a:p>
        </p:txBody>
      </p:sp>
      <p:sp>
        <p:nvSpPr>
          <p:cNvPr id="8" name="CasellaDiTesto 2"/>
          <p:cNvSpPr txBox="1"/>
          <p:nvPr/>
        </p:nvSpPr>
        <p:spPr>
          <a:xfrm>
            <a:off x="1531392" y="429500"/>
            <a:ext cx="6461729" cy="2913133"/>
          </a:xfrm>
          <a:prstGeom prst="rect">
            <a:avLst/>
          </a:prstGeom>
          <a:noFill/>
        </p:spPr>
        <p:txBody>
          <a:bodyPr wrap="square" rtlCol="0">
            <a:normAutofit lnSpcReduction="10000"/>
          </a:bodyPr>
          <a:lstStyle/>
          <a:p>
            <a:pPr algn="ctr"/>
            <a:r>
              <a:rPr lang="it-IT" sz="4800" dirty="0" smtClean="0">
                <a:solidFill>
                  <a:schemeClr val="tx2">
                    <a:lumMod val="20000"/>
                    <a:lumOff val="80000"/>
                  </a:schemeClr>
                </a:solidFill>
                <a:cs typeface="Gill Sans"/>
              </a:rPr>
              <a:t>and target </a:t>
            </a:r>
            <a:r>
              <a:rPr lang="it-IT" sz="4800" dirty="0" err="1" smtClean="0">
                <a:solidFill>
                  <a:schemeClr val="tx2">
                    <a:lumMod val="20000"/>
                    <a:lumOff val="80000"/>
                  </a:schemeClr>
                </a:solidFill>
                <a:cs typeface="Gill Sans"/>
              </a:rPr>
              <a:t>investments</a:t>
            </a:r>
            <a:r>
              <a:rPr lang="it-IT" sz="4800" dirty="0" smtClean="0">
                <a:solidFill>
                  <a:schemeClr val="tx2">
                    <a:lumMod val="20000"/>
                    <a:lumOff val="80000"/>
                  </a:schemeClr>
                </a:solidFill>
                <a:cs typeface="Gill Sans"/>
              </a:rPr>
              <a:t> in DRR </a:t>
            </a:r>
            <a:r>
              <a:rPr lang="it-IT" sz="4800" dirty="0" err="1" smtClean="0">
                <a:solidFill>
                  <a:schemeClr val="tx2">
                    <a:lumMod val="20000"/>
                    <a:lumOff val="80000"/>
                  </a:schemeClr>
                </a:solidFill>
                <a:cs typeface="Gill Sans"/>
              </a:rPr>
              <a:t>activities</a:t>
            </a:r>
            <a:r>
              <a:rPr lang="it-IT" sz="4800" dirty="0" smtClean="0">
                <a:solidFill>
                  <a:schemeClr val="tx2">
                    <a:lumMod val="20000"/>
                    <a:lumOff val="80000"/>
                  </a:schemeClr>
                </a:solidFill>
                <a:cs typeface="Gill Sans"/>
              </a:rPr>
              <a:t> </a:t>
            </a:r>
            <a:r>
              <a:rPr lang="it-IT" sz="4800" dirty="0" err="1" smtClean="0">
                <a:solidFill>
                  <a:schemeClr val="tx2">
                    <a:lumMod val="20000"/>
                    <a:lumOff val="80000"/>
                  </a:schemeClr>
                </a:solidFill>
                <a:cs typeface="Gill Sans"/>
              </a:rPr>
              <a:t>that</a:t>
            </a:r>
            <a:r>
              <a:rPr lang="it-IT" sz="4800" dirty="0" smtClean="0">
                <a:solidFill>
                  <a:schemeClr val="tx2">
                    <a:lumMod val="20000"/>
                    <a:lumOff val="80000"/>
                  </a:schemeClr>
                </a:solidFill>
                <a:cs typeface="Gill Sans"/>
              </a:rPr>
              <a:t> </a:t>
            </a:r>
            <a:r>
              <a:rPr lang="it-IT" sz="4800" dirty="0" err="1" smtClean="0">
                <a:solidFill>
                  <a:schemeClr val="tx2">
                    <a:lumMod val="20000"/>
                    <a:lumOff val="80000"/>
                  </a:schemeClr>
                </a:solidFill>
                <a:cs typeface="Gill Sans"/>
              </a:rPr>
              <a:t>have</a:t>
            </a:r>
            <a:r>
              <a:rPr lang="it-IT" sz="4800" dirty="0" smtClean="0">
                <a:solidFill>
                  <a:schemeClr val="tx2">
                    <a:lumMod val="20000"/>
                    <a:lumOff val="80000"/>
                  </a:schemeClr>
                </a:solidFill>
                <a:cs typeface="Gill Sans"/>
              </a:rPr>
              <a:t> the </a:t>
            </a:r>
            <a:r>
              <a:rPr lang="it-IT" sz="4800" dirty="0" err="1" smtClean="0">
                <a:solidFill>
                  <a:schemeClr val="tx2">
                    <a:lumMod val="20000"/>
                    <a:lumOff val="80000"/>
                  </a:schemeClr>
                </a:solidFill>
                <a:cs typeface="Gill Sans"/>
              </a:rPr>
              <a:t>greatest</a:t>
            </a:r>
            <a:r>
              <a:rPr lang="it-IT" sz="4800" dirty="0" smtClean="0">
                <a:solidFill>
                  <a:schemeClr val="tx2">
                    <a:lumMod val="20000"/>
                    <a:lumOff val="80000"/>
                  </a:schemeClr>
                </a:solidFill>
                <a:cs typeface="Gill Sans"/>
              </a:rPr>
              <a:t> </a:t>
            </a:r>
            <a:r>
              <a:rPr lang="it-IT" sz="4800" dirty="0" err="1" smtClean="0">
                <a:solidFill>
                  <a:schemeClr val="tx2">
                    <a:lumMod val="20000"/>
                    <a:lumOff val="80000"/>
                  </a:schemeClr>
                </a:solidFill>
                <a:cs typeface="Gill Sans"/>
              </a:rPr>
              <a:t>potential</a:t>
            </a:r>
            <a:r>
              <a:rPr lang="it-IT" sz="4800" dirty="0" smtClean="0">
                <a:solidFill>
                  <a:schemeClr val="tx2">
                    <a:lumMod val="20000"/>
                    <a:lumOff val="80000"/>
                  </a:schemeClr>
                </a:solidFill>
                <a:cs typeface="Gill Sans"/>
              </a:rPr>
              <a:t> impact</a:t>
            </a:r>
            <a:endParaRPr lang="it-IT" sz="4400" dirty="0">
              <a:solidFill>
                <a:schemeClr val="bg1"/>
              </a:solidFill>
              <a:cs typeface="Gill Sans"/>
            </a:endParaRPr>
          </a:p>
        </p:txBody>
      </p:sp>
      <p:sp>
        <p:nvSpPr>
          <p:cNvPr id="4" name="AutoShape 34"/>
          <p:cNvSpPr>
            <a:spLocks/>
          </p:cNvSpPr>
          <p:nvPr/>
        </p:nvSpPr>
        <p:spPr bwMode="auto">
          <a:xfrm>
            <a:off x="147317" y="3841665"/>
            <a:ext cx="4319587" cy="663575"/>
          </a:xfrm>
          <a:prstGeom prst="roundRect">
            <a:avLst>
              <a:gd name="adj" fmla="val 25861"/>
            </a:avLst>
          </a:prstGeom>
          <a:solidFill>
            <a:srgbClr val="3B8AD1">
              <a:alpha val="59999"/>
            </a:srgbClr>
          </a:solidFill>
          <a:ln w="19050">
            <a:solidFill>
              <a:schemeClr val="tx1">
                <a:alpha val="59999"/>
              </a:schemeClr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5" name="AutoShape 35"/>
          <p:cNvSpPr>
            <a:spLocks/>
          </p:cNvSpPr>
          <p:nvPr/>
        </p:nvSpPr>
        <p:spPr bwMode="auto">
          <a:xfrm>
            <a:off x="147317" y="4559215"/>
            <a:ext cx="4319587" cy="663575"/>
          </a:xfrm>
          <a:prstGeom prst="roundRect">
            <a:avLst>
              <a:gd name="adj" fmla="val 25861"/>
            </a:avLst>
          </a:prstGeom>
          <a:solidFill>
            <a:srgbClr val="3B8AD1">
              <a:alpha val="59999"/>
            </a:srgbClr>
          </a:solidFill>
          <a:ln w="19050">
            <a:solidFill>
              <a:schemeClr val="tx1">
                <a:alpha val="59999"/>
              </a:schemeClr>
            </a:solidFill>
            <a:round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endParaRPr lang="en-US" dirty="0"/>
          </a:p>
        </p:txBody>
      </p:sp>
      <p:sp>
        <p:nvSpPr>
          <p:cNvPr id="6" name="AutoShape 36"/>
          <p:cNvSpPr>
            <a:spLocks/>
          </p:cNvSpPr>
          <p:nvPr/>
        </p:nvSpPr>
        <p:spPr bwMode="auto">
          <a:xfrm>
            <a:off x="147317" y="5276765"/>
            <a:ext cx="4319587" cy="663575"/>
          </a:xfrm>
          <a:prstGeom prst="roundRect">
            <a:avLst>
              <a:gd name="adj" fmla="val 25861"/>
            </a:avLst>
          </a:prstGeom>
          <a:solidFill>
            <a:srgbClr val="3B8AD1">
              <a:alpha val="59999"/>
            </a:srgbClr>
          </a:solidFill>
          <a:ln w="19050">
            <a:solidFill>
              <a:schemeClr val="tx1">
                <a:alpha val="59999"/>
              </a:schemeClr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7" name="AutoShape 37"/>
          <p:cNvSpPr>
            <a:spLocks/>
          </p:cNvSpPr>
          <p:nvPr/>
        </p:nvSpPr>
        <p:spPr bwMode="auto">
          <a:xfrm>
            <a:off x="147317" y="5980028"/>
            <a:ext cx="4319587" cy="661987"/>
          </a:xfrm>
          <a:prstGeom prst="roundRect">
            <a:avLst>
              <a:gd name="adj" fmla="val 25861"/>
            </a:avLst>
          </a:prstGeom>
          <a:solidFill>
            <a:srgbClr val="3B8AD1">
              <a:alpha val="59999"/>
            </a:srgbClr>
          </a:solidFill>
          <a:ln w="19050">
            <a:solidFill>
              <a:schemeClr val="tx1">
                <a:alpha val="59999"/>
              </a:schemeClr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9" name="AutoShape 38"/>
          <p:cNvSpPr>
            <a:spLocks/>
          </p:cNvSpPr>
          <p:nvPr/>
        </p:nvSpPr>
        <p:spPr bwMode="auto">
          <a:xfrm>
            <a:off x="4737164" y="3828058"/>
            <a:ext cx="4319587" cy="663575"/>
          </a:xfrm>
          <a:prstGeom prst="roundRect">
            <a:avLst>
              <a:gd name="adj" fmla="val 25861"/>
            </a:avLst>
          </a:prstGeom>
          <a:solidFill>
            <a:srgbClr val="3B8AD1">
              <a:alpha val="59999"/>
            </a:srgbClr>
          </a:solidFill>
          <a:ln w="19050">
            <a:solidFill>
              <a:schemeClr val="tx1">
                <a:alpha val="59999"/>
              </a:schemeClr>
            </a:solidFill>
            <a:round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endParaRPr lang="en-US" dirty="0"/>
          </a:p>
        </p:txBody>
      </p:sp>
      <p:sp>
        <p:nvSpPr>
          <p:cNvPr id="10" name="AutoShape 39"/>
          <p:cNvSpPr>
            <a:spLocks/>
          </p:cNvSpPr>
          <p:nvPr/>
        </p:nvSpPr>
        <p:spPr bwMode="auto">
          <a:xfrm>
            <a:off x="4737164" y="4545608"/>
            <a:ext cx="4319587" cy="661987"/>
          </a:xfrm>
          <a:prstGeom prst="roundRect">
            <a:avLst>
              <a:gd name="adj" fmla="val 25861"/>
            </a:avLst>
          </a:prstGeom>
          <a:solidFill>
            <a:srgbClr val="3B8AD1">
              <a:alpha val="59999"/>
            </a:srgbClr>
          </a:solidFill>
          <a:ln w="19050">
            <a:solidFill>
              <a:schemeClr val="tx1">
                <a:alpha val="59999"/>
              </a:schemeClr>
            </a:solidFill>
            <a:round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endParaRPr lang="en-US" dirty="0"/>
          </a:p>
        </p:txBody>
      </p:sp>
      <p:sp>
        <p:nvSpPr>
          <p:cNvPr id="11" name="AutoShape 40"/>
          <p:cNvSpPr>
            <a:spLocks/>
          </p:cNvSpPr>
          <p:nvPr/>
        </p:nvSpPr>
        <p:spPr bwMode="auto">
          <a:xfrm>
            <a:off x="4737164" y="5261570"/>
            <a:ext cx="4319587" cy="663575"/>
          </a:xfrm>
          <a:prstGeom prst="roundRect">
            <a:avLst>
              <a:gd name="adj" fmla="val 25861"/>
            </a:avLst>
          </a:prstGeom>
          <a:solidFill>
            <a:srgbClr val="3B8AD1">
              <a:alpha val="59999"/>
            </a:srgbClr>
          </a:solidFill>
          <a:ln w="19050">
            <a:solidFill>
              <a:schemeClr val="tx1">
                <a:alpha val="59999"/>
              </a:schemeClr>
            </a:solidFill>
            <a:round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endParaRPr lang="en-US" dirty="0"/>
          </a:p>
        </p:txBody>
      </p:sp>
      <p:sp>
        <p:nvSpPr>
          <p:cNvPr id="12" name="Rectangle 42"/>
          <p:cNvSpPr>
            <a:spLocks/>
          </p:cNvSpPr>
          <p:nvPr/>
        </p:nvSpPr>
        <p:spPr bwMode="auto">
          <a:xfrm>
            <a:off x="94929" y="4003558"/>
            <a:ext cx="4400550" cy="571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US" sz="1600" b="1" dirty="0">
                <a:solidFill>
                  <a:srgbClr val="FFFFFF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Visualization of hazard and </a:t>
            </a:r>
            <a:r>
              <a:rPr lang="en-US" sz="1600" b="1" dirty="0" smtClean="0">
                <a:solidFill>
                  <a:srgbClr val="FFFFFF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risk</a:t>
            </a:r>
            <a:endParaRPr lang="en-US" sz="1600" b="1" dirty="0">
              <a:solidFill>
                <a:srgbClr val="FFFFFF"/>
              </a:solidFill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</p:txBody>
      </p:sp>
      <p:sp>
        <p:nvSpPr>
          <p:cNvPr id="13" name="Rectangle 43"/>
          <p:cNvSpPr>
            <a:spLocks/>
          </p:cNvSpPr>
          <p:nvPr/>
        </p:nvSpPr>
        <p:spPr bwMode="auto">
          <a:xfrm>
            <a:off x="1252706" y="4768765"/>
            <a:ext cx="2073885" cy="2462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600" b="1" dirty="0">
                <a:solidFill>
                  <a:srgbClr val="FFFFFF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Territorial planning </a:t>
            </a:r>
          </a:p>
        </p:txBody>
      </p:sp>
      <p:sp>
        <p:nvSpPr>
          <p:cNvPr id="14" name="Rectangle 44"/>
          <p:cNvSpPr>
            <a:spLocks/>
          </p:cNvSpPr>
          <p:nvPr/>
        </p:nvSpPr>
        <p:spPr bwMode="auto">
          <a:xfrm>
            <a:off x="426717" y="5473615"/>
            <a:ext cx="3738562" cy="331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US" sz="1600" b="1" dirty="0">
                <a:solidFill>
                  <a:srgbClr val="FFFFFF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Infrastructure design</a:t>
            </a:r>
          </a:p>
        </p:txBody>
      </p:sp>
      <p:sp>
        <p:nvSpPr>
          <p:cNvPr id="15" name="Rectangle 45"/>
          <p:cNvSpPr>
            <a:spLocks/>
          </p:cNvSpPr>
          <p:nvPr/>
        </p:nvSpPr>
        <p:spPr bwMode="auto">
          <a:xfrm>
            <a:off x="140967" y="6076865"/>
            <a:ext cx="4308475" cy="628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US" sz="1600" b="1" dirty="0">
                <a:solidFill>
                  <a:srgbClr val="FFFFFF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Cost Benefit analysis for mitigation and prevention investments</a:t>
            </a:r>
          </a:p>
        </p:txBody>
      </p:sp>
      <p:sp>
        <p:nvSpPr>
          <p:cNvPr id="16" name="Rectangle 46"/>
          <p:cNvSpPr>
            <a:spLocks/>
          </p:cNvSpPr>
          <p:nvPr/>
        </p:nvSpPr>
        <p:spPr bwMode="auto">
          <a:xfrm>
            <a:off x="4913376" y="3880445"/>
            <a:ext cx="3943350" cy="571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US" sz="1600" b="1" dirty="0">
                <a:solidFill>
                  <a:srgbClr val="FFFFFF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Scenario analysis for emergency preparedness</a:t>
            </a:r>
          </a:p>
        </p:txBody>
      </p:sp>
      <p:sp>
        <p:nvSpPr>
          <p:cNvPr id="17" name="Rectangle 47"/>
          <p:cNvSpPr>
            <a:spLocks/>
          </p:cNvSpPr>
          <p:nvPr/>
        </p:nvSpPr>
        <p:spPr bwMode="auto">
          <a:xfrm>
            <a:off x="4726051" y="4726583"/>
            <a:ext cx="4319588" cy="331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US" sz="1600" b="1" dirty="0">
                <a:solidFill>
                  <a:srgbClr val="FFFFFF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Immediate damage assessment</a:t>
            </a:r>
          </a:p>
        </p:txBody>
      </p:sp>
      <p:sp>
        <p:nvSpPr>
          <p:cNvPr id="18" name="Rectangle 48"/>
          <p:cNvSpPr>
            <a:spLocks/>
          </p:cNvSpPr>
          <p:nvPr/>
        </p:nvSpPr>
        <p:spPr bwMode="auto">
          <a:xfrm>
            <a:off x="5296383" y="5450483"/>
            <a:ext cx="3175749" cy="2462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600" b="1" dirty="0">
                <a:solidFill>
                  <a:srgbClr val="FFFFFF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Analysis of financial exposure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029163" y="6099770"/>
            <a:ext cx="18467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FFFFFF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Climate Change</a:t>
            </a:r>
            <a:endParaRPr lang="en-US" sz="1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58127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817872"/>
            <a:ext cx="9144000" cy="200355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gfdrr_labs_logo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3840" y="5369708"/>
            <a:ext cx="4426364" cy="998101"/>
          </a:xfrm>
          <a:prstGeom prst="rect">
            <a:avLst/>
          </a:prstGeom>
        </p:spPr>
      </p:pic>
      <p:pic>
        <p:nvPicPr>
          <p:cNvPr id="9" name="image13.png"/>
          <p:cNvPicPr/>
          <p:nvPr/>
        </p:nvPicPr>
        <p:blipFill>
          <a:blip r:embed="rId4"/>
          <a:stretch>
            <a:fillRect/>
          </a:stretch>
        </p:blipFill>
        <p:spPr>
          <a:xfrm>
            <a:off x="5305833" y="4892568"/>
            <a:ext cx="3346989" cy="155252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853918" y="4152007"/>
            <a:ext cx="226796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+mj-lt"/>
              </a:rPr>
              <a:t>UNDP Photo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21887" cy="12324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16368"/>
            <a:ext cx="9121887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000" dirty="0" err="1" smtClean="0">
                <a:solidFill>
                  <a:schemeClr val="tx2">
                    <a:lumMod val="20000"/>
                    <a:lumOff val="80000"/>
                  </a:schemeClr>
                </a:solidFill>
                <a:cs typeface="Gill Sans"/>
              </a:rPr>
              <a:t>OpenDRI</a:t>
            </a:r>
            <a:r>
              <a:rPr lang="it-IT" sz="4000" dirty="0" smtClean="0">
                <a:solidFill>
                  <a:schemeClr val="tx2">
                    <a:lumMod val="20000"/>
                    <a:lumOff val="80000"/>
                  </a:schemeClr>
                </a:solidFill>
                <a:cs typeface="Gill Sans"/>
              </a:rPr>
              <a:t>: Nepal</a:t>
            </a:r>
          </a:p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Open </a:t>
            </a:r>
            <a:r>
              <a:rPr lang="en-US" sz="4000" dirty="0">
                <a:solidFill>
                  <a:schemeClr val="bg1"/>
                </a:solidFill>
              </a:rPr>
              <a:t>data and community engagement creates a more </a:t>
            </a:r>
            <a:r>
              <a:rPr lang="en-US" sz="4000" dirty="0" smtClean="0">
                <a:solidFill>
                  <a:schemeClr val="bg1"/>
                </a:solidFill>
              </a:rPr>
              <a:t>dynamic and engaged </a:t>
            </a:r>
            <a:r>
              <a:rPr lang="en-US" sz="4000" dirty="0">
                <a:solidFill>
                  <a:schemeClr val="bg1"/>
                </a:solidFill>
              </a:rPr>
              <a:t>understanding of </a:t>
            </a:r>
            <a:r>
              <a:rPr lang="en-US" sz="4000" dirty="0" smtClean="0">
                <a:solidFill>
                  <a:schemeClr val="bg1"/>
                </a:solidFill>
              </a:rPr>
              <a:t>risk and resilience.</a:t>
            </a:r>
            <a:endParaRPr lang="en-US" sz="4000" dirty="0">
              <a:solidFill>
                <a:schemeClr val="bg1"/>
              </a:solidFill>
            </a:endParaRPr>
          </a:p>
          <a:p>
            <a:pPr algn="ctr"/>
            <a:endParaRPr lang="en-US" sz="4000" dirty="0"/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2" t="31839" r="7131" b="29953"/>
          <a:stretch/>
        </p:blipFill>
        <p:spPr bwMode="auto">
          <a:xfrm>
            <a:off x="-22113" y="2559304"/>
            <a:ext cx="9144000" cy="2258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300532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914400"/>
            <a:ext cx="3886200" cy="914400"/>
          </a:xfrm>
          <a:prstGeom prst="rect">
            <a:avLst/>
          </a:prstGeom>
          <a:solidFill>
            <a:schemeClr val="bg1">
              <a:lumMod val="75000"/>
              <a:alpha val="35000"/>
            </a:schemeClr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>
                <a:solidFill>
                  <a:srgbClr val="FFFFFF"/>
                </a:solidFill>
              </a:rPr>
              <a:t>Analyze</a:t>
            </a:r>
            <a:r>
              <a:rPr lang="en-US" sz="2400" b="1" dirty="0" smtClean="0">
                <a:solidFill>
                  <a:srgbClr val="FFFFFF"/>
                </a:solidFill>
              </a:rPr>
              <a:t> the Seismic Hazard</a:t>
            </a:r>
          </a:p>
        </p:txBody>
      </p:sp>
      <p:sp>
        <p:nvSpPr>
          <p:cNvPr id="5" name="Rectangle 4"/>
          <p:cNvSpPr/>
          <p:nvPr/>
        </p:nvSpPr>
        <p:spPr>
          <a:xfrm>
            <a:off x="4800600" y="914400"/>
            <a:ext cx="3886200" cy="914400"/>
          </a:xfrm>
          <a:prstGeom prst="rect">
            <a:avLst/>
          </a:prstGeom>
          <a:solidFill>
            <a:schemeClr val="bg1">
              <a:lumMod val="75000"/>
              <a:alpha val="35000"/>
            </a:schemeClr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>
                <a:solidFill>
                  <a:srgbClr val="FFFFFF"/>
                </a:solidFill>
              </a:rPr>
              <a:t>Map</a:t>
            </a:r>
            <a:r>
              <a:rPr lang="en-US" sz="2400" b="1" dirty="0" smtClean="0">
                <a:solidFill>
                  <a:srgbClr val="FFFFFF"/>
                </a:solidFill>
              </a:rPr>
              <a:t> the Exposure and Vulnerability</a:t>
            </a:r>
          </a:p>
        </p:txBody>
      </p:sp>
      <p:sp>
        <p:nvSpPr>
          <p:cNvPr id="6" name="Rectangle 5"/>
          <p:cNvSpPr/>
          <p:nvPr/>
        </p:nvSpPr>
        <p:spPr>
          <a:xfrm>
            <a:off x="838200" y="2438400"/>
            <a:ext cx="7924800" cy="533400"/>
          </a:xfrm>
          <a:prstGeom prst="rect">
            <a:avLst/>
          </a:prstGeom>
          <a:solidFill>
            <a:schemeClr val="bg1">
              <a:lumMod val="75000"/>
              <a:alpha val="35000"/>
            </a:schemeClr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>
                <a:solidFill>
                  <a:srgbClr val="FFFFFF"/>
                </a:solidFill>
              </a:rPr>
              <a:t>Develop</a:t>
            </a:r>
            <a:r>
              <a:rPr lang="en-US" sz="2400" b="1" dirty="0">
                <a:solidFill>
                  <a:srgbClr val="FFFFFF"/>
                </a:solidFill>
              </a:rPr>
              <a:t> </a:t>
            </a:r>
            <a:r>
              <a:rPr lang="en-US" sz="2400" b="1" dirty="0" smtClean="0">
                <a:solidFill>
                  <a:srgbClr val="FFFFFF"/>
                </a:solidFill>
              </a:rPr>
              <a:t>Detailed Seismic Risk Assessment</a:t>
            </a:r>
            <a:endParaRPr lang="en-US" sz="2400" b="1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00200" y="3657600"/>
            <a:ext cx="5943600" cy="838200"/>
          </a:xfrm>
          <a:prstGeom prst="rect">
            <a:avLst/>
          </a:prstGeom>
          <a:solidFill>
            <a:schemeClr val="bg1">
              <a:lumMod val="75000"/>
              <a:alpha val="35000"/>
            </a:schemeClr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>
                <a:solidFill>
                  <a:srgbClr val="FFFFFF"/>
                </a:solidFill>
              </a:rPr>
              <a:t>Create</a:t>
            </a:r>
            <a:r>
              <a:rPr lang="en-US" sz="2400" b="1" dirty="0" smtClean="0">
                <a:solidFill>
                  <a:srgbClr val="FFFFFF"/>
                </a:solidFill>
              </a:rPr>
              <a:t> a Portfolio of Activities to </a:t>
            </a:r>
          </a:p>
          <a:p>
            <a:pPr algn="ctr"/>
            <a:r>
              <a:rPr lang="en-US" sz="2800" b="1" i="1" dirty="0" smtClean="0">
                <a:solidFill>
                  <a:srgbClr val="FFFFFF"/>
                </a:solidFill>
              </a:rPr>
              <a:t>Increase Resilience</a:t>
            </a:r>
            <a:endParaRPr lang="en-US" sz="2800" b="1" i="1" dirty="0">
              <a:solidFill>
                <a:srgbClr val="FFFFFF"/>
              </a:solidFill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2057400" y="1905000"/>
            <a:ext cx="228600" cy="4572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2057400" y="3124200"/>
            <a:ext cx="228600" cy="4572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4419600" y="3124200"/>
            <a:ext cx="228600" cy="4572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6858000" y="1905000"/>
            <a:ext cx="228600" cy="4572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>
            <a:off x="6858000" y="3124200"/>
            <a:ext cx="228600" cy="4572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7200" y="152400"/>
            <a:ext cx="8077200" cy="584776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Calibri"/>
                <a:cs typeface="Calibri"/>
              </a:rPr>
              <a:t>A Plan to Increase Resilience in Kathmandu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4" name="Down Arrow 13"/>
          <p:cNvSpPr/>
          <p:nvPr/>
        </p:nvSpPr>
        <p:spPr>
          <a:xfrm rot="2915921">
            <a:off x="1969400" y="4588154"/>
            <a:ext cx="266700" cy="4953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 rot="18727041">
            <a:off x="7150182" y="4589351"/>
            <a:ext cx="266700" cy="4953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>
            <a:off x="3810000" y="4572000"/>
            <a:ext cx="228600" cy="4572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81000" y="5105400"/>
            <a:ext cx="2209800" cy="1143000"/>
          </a:xfrm>
          <a:prstGeom prst="rect">
            <a:avLst/>
          </a:prstGeom>
          <a:solidFill>
            <a:schemeClr val="bg1">
              <a:lumMod val="75000"/>
              <a:alpha val="35000"/>
            </a:schemeClr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>
                <a:solidFill>
                  <a:srgbClr val="FFFFFF"/>
                </a:solidFill>
              </a:rPr>
              <a:t>Invest </a:t>
            </a:r>
            <a:r>
              <a:rPr lang="en-US" sz="2400" b="1" dirty="0" smtClean="0">
                <a:solidFill>
                  <a:srgbClr val="FFFFFF"/>
                </a:solidFill>
              </a:rPr>
              <a:t>in retrofitting critical assets</a:t>
            </a:r>
            <a:endParaRPr lang="en-US" sz="2400" b="1" i="1" dirty="0">
              <a:solidFill>
                <a:srgbClr val="FFFFFF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895600" y="5105400"/>
            <a:ext cx="1752600" cy="1143000"/>
          </a:xfrm>
          <a:prstGeom prst="rect">
            <a:avLst/>
          </a:prstGeom>
          <a:solidFill>
            <a:schemeClr val="bg1">
              <a:lumMod val="75000"/>
              <a:alpha val="35000"/>
            </a:schemeClr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>
                <a:solidFill>
                  <a:srgbClr val="FFFFFF"/>
                </a:solidFill>
              </a:rPr>
              <a:t>Re-think </a:t>
            </a:r>
            <a:r>
              <a:rPr lang="en-US" sz="2400" b="1" dirty="0" smtClean="0">
                <a:solidFill>
                  <a:srgbClr val="FFFFFF"/>
                </a:solidFill>
              </a:rPr>
              <a:t>Urban Planning</a:t>
            </a:r>
            <a:endParaRPr lang="en-US" sz="2400" b="1" i="1" dirty="0">
              <a:solidFill>
                <a:srgbClr val="FFFFFF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953000" y="5105400"/>
            <a:ext cx="1752600" cy="1143000"/>
          </a:xfrm>
          <a:prstGeom prst="rect">
            <a:avLst/>
          </a:prstGeom>
          <a:solidFill>
            <a:schemeClr val="bg1">
              <a:lumMod val="75000"/>
              <a:alpha val="35000"/>
            </a:schemeClr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>
                <a:solidFill>
                  <a:srgbClr val="FFFFFF"/>
                </a:solidFill>
              </a:rPr>
              <a:t>Consider</a:t>
            </a:r>
            <a:r>
              <a:rPr lang="en-US" sz="2400" b="1" dirty="0" smtClean="0">
                <a:solidFill>
                  <a:srgbClr val="FFFFFF"/>
                </a:solidFill>
              </a:rPr>
              <a:t> Financial Protection</a:t>
            </a:r>
            <a:endParaRPr lang="en-US" sz="2400" b="1" i="1" dirty="0">
              <a:solidFill>
                <a:srgbClr val="FFFFFF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010400" y="5105400"/>
            <a:ext cx="1752600" cy="1143000"/>
          </a:xfrm>
          <a:prstGeom prst="rect">
            <a:avLst/>
          </a:prstGeom>
          <a:solidFill>
            <a:schemeClr val="bg1">
              <a:lumMod val="75000"/>
              <a:alpha val="35000"/>
            </a:schemeClr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>
                <a:solidFill>
                  <a:srgbClr val="FFFFFF"/>
                </a:solidFill>
              </a:rPr>
              <a:t>Prepare </a:t>
            </a:r>
            <a:r>
              <a:rPr lang="en-US" sz="2400" b="1" dirty="0" smtClean="0">
                <a:solidFill>
                  <a:srgbClr val="FFFFFF"/>
                </a:solidFill>
              </a:rPr>
              <a:t>for the worst</a:t>
            </a:r>
            <a:endParaRPr lang="en-US" sz="2400" b="1" i="1" dirty="0">
              <a:solidFill>
                <a:srgbClr val="FFFFFF"/>
              </a:solidFill>
            </a:endParaRPr>
          </a:p>
        </p:txBody>
      </p:sp>
      <p:sp>
        <p:nvSpPr>
          <p:cNvPr id="21" name="Down Arrow 20"/>
          <p:cNvSpPr/>
          <p:nvPr/>
        </p:nvSpPr>
        <p:spPr>
          <a:xfrm>
            <a:off x="5638800" y="4572000"/>
            <a:ext cx="228600" cy="4572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627725"/>
      </p:ext>
    </p:extLst>
  </p:cSld>
  <p:clrMapOvr>
    <a:masterClrMapping/>
  </p:clrMapOvr>
  <p:transition xmlns:p14="http://schemas.microsoft.com/office/powerpoint/2010/main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2"/>
          <p:cNvSpPr txBox="1"/>
          <p:nvPr/>
        </p:nvSpPr>
        <p:spPr>
          <a:xfrm>
            <a:off x="0" y="338666"/>
            <a:ext cx="9144000" cy="1890889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3800" dirty="0">
                <a:solidFill>
                  <a:schemeClr val="bg1"/>
                </a:solidFill>
              </a:rPr>
              <a:t>A community of volunteers:</a:t>
            </a:r>
          </a:p>
          <a:p>
            <a:pPr algn="ctr"/>
            <a:r>
              <a:rPr lang="en-US" sz="3800" dirty="0">
                <a:solidFill>
                  <a:schemeClr val="bg1"/>
                </a:solidFill>
              </a:rPr>
              <a:t>making a difference, and learning about resilience through mapping their own city</a:t>
            </a:r>
          </a:p>
        </p:txBody>
      </p:sp>
      <p:pic>
        <p:nvPicPr>
          <p:cNvPr id="4" name="Picture 2" descr="IMG_218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70667"/>
            <a:ext cx="5983108" cy="4487332"/>
          </a:xfrm>
          <a:prstGeom prst="rect">
            <a:avLst/>
          </a:prstGeom>
          <a:noFill/>
          <a:ln>
            <a:solidFill>
              <a:srgbClr val="FFFF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744982"/>
              </p:ext>
            </p:extLst>
          </p:nvPr>
        </p:nvGraphicFramePr>
        <p:xfrm>
          <a:off x="5983110" y="2370665"/>
          <a:ext cx="3160890" cy="44873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0890"/>
              </a:tblGrid>
              <a:tr h="747889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Values</a:t>
                      </a:r>
                      <a:endParaRPr lang="en-US" sz="1500" dirty="0"/>
                    </a:p>
                  </a:txBody>
                  <a:tcPr marL="78228" marR="78228" marT="39114" marB="39114"/>
                </a:tc>
              </a:tr>
              <a:tr h="747889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Building Polygon</a:t>
                      </a:r>
                    </a:p>
                  </a:txBody>
                  <a:tcPr marL="78228" marR="78228" marT="39114" marB="39114"/>
                </a:tc>
              </a:tr>
              <a:tr h="747889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Roof</a:t>
                      </a:r>
                      <a:r>
                        <a:rPr lang="en-US" sz="1500" baseline="0" dirty="0" smtClean="0"/>
                        <a:t> Type</a:t>
                      </a:r>
                      <a:endParaRPr lang="en-US" sz="1500" dirty="0"/>
                    </a:p>
                  </a:txBody>
                  <a:tcPr marL="78228" marR="78228" marT="39114" marB="39114"/>
                </a:tc>
              </a:tr>
              <a:tr h="747889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Building</a:t>
                      </a:r>
                      <a:r>
                        <a:rPr lang="en-US" sz="1500" baseline="0" dirty="0" smtClean="0"/>
                        <a:t> Type</a:t>
                      </a:r>
                      <a:endParaRPr lang="en-US" sz="1500" dirty="0"/>
                    </a:p>
                  </a:txBody>
                  <a:tcPr marL="78228" marR="78228" marT="39114" marB="39114"/>
                </a:tc>
              </a:tr>
              <a:tr h="747889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Number Stories</a:t>
                      </a:r>
                    </a:p>
                  </a:txBody>
                  <a:tcPr marL="78228" marR="78228" marT="39114" marB="39114"/>
                </a:tc>
              </a:tr>
              <a:tr h="747889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Building Usage</a:t>
                      </a:r>
                      <a:endParaRPr lang="en-US" sz="1500" dirty="0"/>
                    </a:p>
                  </a:txBody>
                  <a:tcPr marL="78228" marR="78228" marT="39114" marB="39114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660695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2"/>
          <p:cNvSpPr txBox="1"/>
          <p:nvPr/>
        </p:nvSpPr>
        <p:spPr>
          <a:xfrm>
            <a:off x="0" y="338666"/>
            <a:ext cx="9144000" cy="1890889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3800" dirty="0" smtClean="0">
                <a:solidFill>
                  <a:schemeClr val="bg1"/>
                </a:solidFill>
              </a:rPr>
              <a:t>Building Women Mappers</a:t>
            </a:r>
          </a:p>
          <a:p>
            <a:pPr algn="ctr"/>
            <a:r>
              <a:rPr lang="en-US" sz="3800" dirty="0" smtClean="0">
                <a:solidFill>
                  <a:schemeClr val="bg1"/>
                </a:solidFill>
              </a:rPr>
              <a:t>through tailored training and events </a:t>
            </a:r>
          </a:p>
          <a:p>
            <a:pPr algn="ctr"/>
            <a:endParaRPr lang="en-US" sz="3800" dirty="0">
              <a:solidFill>
                <a:schemeClr val="bg1"/>
              </a:solidFill>
            </a:endParaRPr>
          </a:p>
        </p:txBody>
      </p:sp>
      <p:pic>
        <p:nvPicPr>
          <p:cNvPr id="5" name="Picture 4" descr="2013-01-26 12.00.44.jpg"/>
          <p:cNvPicPr/>
          <p:nvPr/>
        </p:nvPicPr>
        <p:blipFill>
          <a:blip r:embed="rId3" cstate="print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332" y="1777998"/>
            <a:ext cx="6773335" cy="5080001"/>
          </a:xfrm>
          <a:prstGeom prst="rect">
            <a:avLst/>
          </a:prstGeom>
          <a:ln>
            <a:solidFill>
              <a:srgbClr val="FFFFFF"/>
            </a:solidFill>
          </a:ln>
        </p:spPr>
      </p:pic>
    </p:spTree>
    <p:extLst>
      <p:ext uri="{BB962C8B-B14F-4D97-AF65-F5344CB8AC3E}">
        <p14:creationId xmlns:p14="http://schemas.microsoft.com/office/powerpoint/2010/main" val="426184380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2"/>
          <p:cNvSpPr txBox="1"/>
          <p:nvPr/>
        </p:nvSpPr>
        <p:spPr>
          <a:xfrm>
            <a:off x="0" y="338666"/>
            <a:ext cx="9144000" cy="1890889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it-IT" sz="3800" dirty="0" err="1" smtClean="0">
                <a:solidFill>
                  <a:schemeClr val="bg1"/>
                </a:solidFill>
                <a:cs typeface="Gill Sans"/>
              </a:rPr>
              <a:t>Addition</a:t>
            </a:r>
            <a:r>
              <a:rPr lang="it-IT" sz="3800" dirty="0" smtClean="0">
                <a:solidFill>
                  <a:schemeClr val="bg1"/>
                </a:solidFill>
                <a:cs typeface="Gill Sans"/>
              </a:rPr>
              <a:t> of </a:t>
            </a:r>
            <a:r>
              <a:rPr lang="it-IT" sz="3800" dirty="0" err="1" smtClean="0">
                <a:solidFill>
                  <a:schemeClr val="bg1"/>
                </a:solidFill>
                <a:cs typeface="Gill Sans"/>
              </a:rPr>
              <a:t>exposure</a:t>
            </a:r>
            <a:r>
              <a:rPr lang="it-IT" sz="3800" dirty="0" smtClean="0">
                <a:solidFill>
                  <a:schemeClr val="bg1"/>
                </a:solidFill>
                <a:cs typeface="Gill Sans"/>
              </a:rPr>
              <a:t> data </a:t>
            </a:r>
            <a:r>
              <a:rPr lang="it-IT" sz="3800" dirty="0" err="1" smtClean="0">
                <a:solidFill>
                  <a:schemeClr val="bg1"/>
                </a:solidFill>
                <a:cs typeface="Gill Sans"/>
              </a:rPr>
              <a:t>into</a:t>
            </a:r>
            <a:r>
              <a:rPr lang="it-IT" sz="3800" dirty="0" smtClean="0">
                <a:solidFill>
                  <a:schemeClr val="bg1"/>
                </a:solidFill>
                <a:cs typeface="Gill Sans"/>
              </a:rPr>
              <a:t> </a:t>
            </a:r>
            <a:r>
              <a:rPr lang="it-IT" sz="3800" dirty="0" err="1" smtClean="0">
                <a:solidFill>
                  <a:schemeClr val="bg1"/>
                </a:solidFill>
                <a:cs typeface="Gill Sans"/>
              </a:rPr>
              <a:t>OpenStreetMap</a:t>
            </a:r>
            <a:r>
              <a:rPr lang="it-IT" sz="3800" dirty="0" smtClean="0">
                <a:solidFill>
                  <a:schemeClr val="bg1"/>
                </a:solidFill>
                <a:cs typeface="Gill Sans"/>
              </a:rPr>
              <a:t> </a:t>
            </a:r>
            <a:r>
              <a:rPr lang="it-IT" sz="3800" dirty="0" err="1" smtClean="0">
                <a:solidFill>
                  <a:schemeClr val="bg1"/>
                </a:solidFill>
                <a:cs typeface="Gill Sans"/>
              </a:rPr>
              <a:t>is</a:t>
            </a:r>
            <a:r>
              <a:rPr lang="it-IT" sz="3800" dirty="0" smtClean="0">
                <a:solidFill>
                  <a:schemeClr val="bg1"/>
                </a:solidFill>
                <a:cs typeface="Gill Sans"/>
              </a:rPr>
              <a:t> easy to </a:t>
            </a:r>
            <a:r>
              <a:rPr lang="it-IT" sz="3800" dirty="0" err="1" smtClean="0">
                <a:solidFill>
                  <a:schemeClr val="bg1"/>
                </a:solidFill>
                <a:cs typeface="Gill Sans"/>
              </a:rPr>
              <a:t>train</a:t>
            </a:r>
            <a:r>
              <a:rPr lang="it-IT" sz="3800" dirty="0" smtClean="0">
                <a:solidFill>
                  <a:schemeClr val="bg1"/>
                </a:solidFill>
                <a:cs typeface="Gill Sans"/>
              </a:rPr>
              <a:t>.</a:t>
            </a:r>
            <a:endParaRPr lang="it-IT" sz="3800" dirty="0">
              <a:solidFill>
                <a:schemeClr val="bg1"/>
              </a:solidFill>
              <a:cs typeface="Gill Sans"/>
            </a:endParaRPr>
          </a:p>
        </p:txBody>
      </p:sp>
      <p:pic>
        <p:nvPicPr>
          <p:cNvPr id="5" name="Picture 4" descr="Screen shot 2013-01-30 at 10.50.22 A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32535"/>
          <a:stretch/>
        </p:blipFill>
        <p:spPr>
          <a:xfrm>
            <a:off x="0" y="2144889"/>
            <a:ext cx="9131267" cy="4736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13668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2"/>
          <p:cNvSpPr txBox="1"/>
          <p:nvPr/>
        </p:nvSpPr>
        <p:spPr>
          <a:xfrm>
            <a:off x="0" y="14113"/>
            <a:ext cx="9144000" cy="1890889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it-IT" sz="3800" dirty="0" err="1" smtClean="0">
                <a:solidFill>
                  <a:schemeClr val="bg1"/>
                </a:solidFill>
                <a:cs typeface="Gill Sans"/>
              </a:rPr>
              <a:t>Rapidly</a:t>
            </a:r>
            <a:r>
              <a:rPr lang="it-IT" sz="3800" dirty="0" smtClean="0">
                <a:solidFill>
                  <a:schemeClr val="bg1"/>
                </a:solidFill>
                <a:cs typeface="Gill Sans"/>
              </a:rPr>
              <a:t> </a:t>
            </a:r>
            <a:r>
              <a:rPr lang="it-IT" sz="3800" dirty="0" err="1" smtClean="0">
                <a:solidFill>
                  <a:schemeClr val="bg1"/>
                </a:solidFill>
                <a:cs typeface="Gill Sans"/>
              </a:rPr>
              <a:t>Mapped</a:t>
            </a:r>
            <a:r>
              <a:rPr lang="it-IT" sz="3800" dirty="0" smtClean="0">
                <a:solidFill>
                  <a:schemeClr val="bg1"/>
                </a:solidFill>
                <a:cs typeface="Gill Sans"/>
              </a:rPr>
              <a:t> City of</a:t>
            </a:r>
          </a:p>
          <a:p>
            <a:pPr algn="ctr"/>
            <a:r>
              <a:rPr lang="it-IT" sz="3800" dirty="0" smtClean="0">
                <a:solidFill>
                  <a:schemeClr val="bg1"/>
                </a:solidFill>
                <a:cs typeface="Gill Sans"/>
              </a:rPr>
              <a:t>Kathmandu</a:t>
            </a:r>
            <a:endParaRPr lang="it-IT" sz="3800" dirty="0">
              <a:solidFill>
                <a:schemeClr val="bg1"/>
              </a:solidFill>
              <a:cs typeface="Gill Sans"/>
            </a:endParaRPr>
          </a:p>
        </p:txBody>
      </p:sp>
      <p:pic>
        <p:nvPicPr>
          <p:cNvPr id="3" name="Picture 2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9" t="25373" r="59594" b="16044"/>
          <a:stretch/>
        </p:blipFill>
        <p:spPr>
          <a:xfrm>
            <a:off x="1086555" y="1464154"/>
            <a:ext cx="7217708" cy="5393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38268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2"/>
          <p:cNvSpPr txBox="1"/>
          <p:nvPr/>
        </p:nvSpPr>
        <p:spPr>
          <a:xfrm>
            <a:off x="0" y="28224"/>
            <a:ext cx="9144000" cy="1890889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it-IT" sz="3800" dirty="0" err="1" smtClean="0">
                <a:solidFill>
                  <a:schemeClr val="bg1"/>
                </a:solidFill>
                <a:cs typeface="Gill Sans"/>
              </a:rPr>
              <a:t>Rapidly</a:t>
            </a:r>
            <a:r>
              <a:rPr lang="it-IT" sz="3800" dirty="0" smtClean="0">
                <a:solidFill>
                  <a:schemeClr val="bg1"/>
                </a:solidFill>
                <a:cs typeface="Gill Sans"/>
              </a:rPr>
              <a:t> </a:t>
            </a:r>
            <a:r>
              <a:rPr lang="it-IT" sz="3800" dirty="0" err="1" smtClean="0">
                <a:solidFill>
                  <a:schemeClr val="bg1"/>
                </a:solidFill>
                <a:cs typeface="Gill Sans"/>
              </a:rPr>
              <a:t>Mapped</a:t>
            </a:r>
            <a:r>
              <a:rPr lang="it-IT" sz="3800" dirty="0" smtClean="0">
                <a:solidFill>
                  <a:schemeClr val="bg1"/>
                </a:solidFill>
                <a:cs typeface="Gill Sans"/>
              </a:rPr>
              <a:t> City of</a:t>
            </a:r>
          </a:p>
          <a:p>
            <a:pPr algn="ctr"/>
            <a:r>
              <a:rPr lang="it-IT" sz="3800" dirty="0" smtClean="0">
                <a:solidFill>
                  <a:schemeClr val="bg1"/>
                </a:solidFill>
                <a:cs typeface="Gill Sans"/>
              </a:rPr>
              <a:t>Kathmandu</a:t>
            </a:r>
            <a:endParaRPr lang="it-IT" sz="3800" dirty="0">
              <a:solidFill>
                <a:schemeClr val="bg1"/>
              </a:solidFill>
              <a:cs typeface="Gill Sans"/>
            </a:endParaRPr>
          </a:p>
        </p:txBody>
      </p:sp>
      <p:pic>
        <p:nvPicPr>
          <p:cNvPr id="4" name="Picture 3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55" t="25330" r="1721" b="223"/>
          <a:stretch/>
        </p:blipFill>
        <p:spPr>
          <a:xfrm>
            <a:off x="949083" y="1295400"/>
            <a:ext cx="7277696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24493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2"/>
          <p:cNvSpPr txBox="1"/>
          <p:nvPr/>
        </p:nvSpPr>
        <p:spPr>
          <a:xfrm>
            <a:off x="0" y="14113"/>
            <a:ext cx="9144000" cy="1890889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it-IT" sz="3800" dirty="0" err="1" smtClean="0">
                <a:solidFill>
                  <a:schemeClr val="bg1"/>
                </a:solidFill>
                <a:cs typeface="Gill Sans"/>
              </a:rPr>
              <a:t>Rapidly</a:t>
            </a:r>
            <a:r>
              <a:rPr lang="it-IT" sz="3800" dirty="0" smtClean="0">
                <a:solidFill>
                  <a:schemeClr val="bg1"/>
                </a:solidFill>
                <a:cs typeface="Gill Sans"/>
              </a:rPr>
              <a:t> </a:t>
            </a:r>
            <a:r>
              <a:rPr lang="it-IT" sz="3800" dirty="0" err="1" smtClean="0">
                <a:solidFill>
                  <a:schemeClr val="bg1"/>
                </a:solidFill>
                <a:cs typeface="Gill Sans"/>
              </a:rPr>
              <a:t>Mapped</a:t>
            </a:r>
            <a:r>
              <a:rPr lang="it-IT" sz="3800" dirty="0" smtClean="0">
                <a:solidFill>
                  <a:schemeClr val="bg1"/>
                </a:solidFill>
                <a:cs typeface="Gill Sans"/>
              </a:rPr>
              <a:t> City of</a:t>
            </a:r>
          </a:p>
          <a:p>
            <a:pPr algn="ctr"/>
            <a:r>
              <a:rPr lang="it-IT" sz="3800" dirty="0" smtClean="0">
                <a:solidFill>
                  <a:schemeClr val="bg1"/>
                </a:solidFill>
                <a:cs typeface="Gill Sans"/>
              </a:rPr>
              <a:t>Kathmandu</a:t>
            </a:r>
            <a:endParaRPr lang="it-IT" sz="3800" dirty="0">
              <a:solidFill>
                <a:schemeClr val="bg1"/>
              </a:solidFill>
              <a:cs typeface="Gill Sans"/>
            </a:endParaRPr>
          </a:p>
        </p:txBody>
      </p:sp>
      <p:pic>
        <p:nvPicPr>
          <p:cNvPr id="3" name="Picture 2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r="255" b="5166"/>
          <a:stretch/>
        </p:blipFill>
        <p:spPr bwMode="auto">
          <a:xfrm>
            <a:off x="0" y="1328909"/>
            <a:ext cx="9144000" cy="59383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7448074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2"/>
          <p:cNvSpPr txBox="1"/>
          <p:nvPr/>
        </p:nvSpPr>
        <p:spPr>
          <a:xfrm>
            <a:off x="317484" y="784305"/>
            <a:ext cx="8572062" cy="2334242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it-IT" sz="4800" dirty="0" err="1" smtClean="0">
                <a:solidFill>
                  <a:schemeClr val="tx2">
                    <a:lumMod val="20000"/>
                    <a:lumOff val="80000"/>
                  </a:schemeClr>
                </a:solidFill>
                <a:cs typeface="Gill Sans"/>
              </a:rPr>
              <a:t>We</a:t>
            </a:r>
            <a:r>
              <a:rPr lang="it-IT" sz="4800" dirty="0" smtClean="0">
                <a:solidFill>
                  <a:schemeClr val="tx2">
                    <a:lumMod val="20000"/>
                    <a:lumOff val="80000"/>
                  </a:schemeClr>
                </a:solidFill>
                <a:cs typeface="Gill Sans"/>
              </a:rPr>
              <a:t> </a:t>
            </a:r>
            <a:r>
              <a:rPr lang="it-IT" sz="4800" dirty="0" err="1" smtClean="0">
                <a:solidFill>
                  <a:schemeClr val="tx2">
                    <a:lumMod val="20000"/>
                    <a:lumOff val="80000"/>
                  </a:schemeClr>
                </a:solidFill>
                <a:cs typeface="Gill Sans"/>
              </a:rPr>
              <a:t>empower</a:t>
            </a:r>
            <a:r>
              <a:rPr lang="it-IT" sz="4800" dirty="0" smtClean="0">
                <a:solidFill>
                  <a:schemeClr val="tx2">
                    <a:lumMod val="20000"/>
                    <a:lumOff val="80000"/>
                  </a:schemeClr>
                </a:solidFill>
                <a:cs typeface="Gill Sans"/>
              </a:rPr>
              <a:t> </a:t>
            </a:r>
            <a:r>
              <a:rPr lang="it-IT" sz="4800" dirty="0" err="1" smtClean="0">
                <a:solidFill>
                  <a:schemeClr val="tx2">
                    <a:lumMod val="20000"/>
                    <a:lumOff val="80000"/>
                  </a:schemeClr>
                </a:solidFill>
                <a:cs typeface="Gill Sans"/>
              </a:rPr>
              <a:t>decision</a:t>
            </a:r>
            <a:r>
              <a:rPr lang="it-IT" sz="4800" dirty="0" smtClean="0">
                <a:solidFill>
                  <a:schemeClr val="tx2">
                    <a:lumMod val="20000"/>
                    <a:lumOff val="80000"/>
                  </a:schemeClr>
                </a:solidFill>
                <a:cs typeface="Gill Sans"/>
              </a:rPr>
              <a:t> </a:t>
            </a:r>
            <a:r>
              <a:rPr lang="it-IT" sz="4800" dirty="0" err="1" smtClean="0">
                <a:solidFill>
                  <a:schemeClr val="tx2">
                    <a:lumMod val="20000"/>
                    <a:lumOff val="80000"/>
                  </a:schemeClr>
                </a:solidFill>
                <a:cs typeface="Gill Sans"/>
              </a:rPr>
              <a:t>makers</a:t>
            </a:r>
            <a:r>
              <a:rPr lang="it-IT" sz="4800" dirty="0" smtClean="0">
                <a:solidFill>
                  <a:schemeClr val="tx2">
                    <a:lumMod val="20000"/>
                    <a:lumOff val="80000"/>
                  </a:schemeClr>
                </a:solidFill>
                <a:cs typeface="Gill Sans"/>
              </a:rPr>
              <a:t> in the </a:t>
            </a:r>
            <a:r>
              <a:rPr lang="it-IT" sz="4800" dirty="0" err="1" smtClean="0">
                <a:solidFill>
                  <a:schemeClr val="tx2">
                    <a:lumMod val="20000"/>
                    <a:lumOff val="80000"/>
                  </a:schemeClr>
                </a:solidFill>
                <a:cs typeface="Gill Sans"/>
              </a:rPr>
              <a:t>countries</a:t>
            </a:r>
            <a:r>
              <a:rPr lang="it-IT" sz="4800" dirty="0" smtClean="0">
                <a:solidFill>
                  <a:schemeClr val="tx2">
                    <a:lumMod val="20000"/>
                    <a:lumOff val="80000"/>
                  </a:schemeClr>
                </a:solidFill>
                <a:cs typeface="Gill Sans"/>
              </a:rPr>
              <a:t> </a:t>
            </a:r>
            <a:r>
              <a:rPr lang="it-IT" sz="4800" dirty="0" err="1" smtClean="0">
                <a:solidFill>
                  <a:schemeClr val="tx2">
                    <a:lumMod val="20000"/>
                    <a:lumOff val="80000"/>
                  </a:schemeClr>
                </a:solidFill>
                <a:cs typeface="Gill Sans"/>
              </a:rPr>
              <a:t>where</a:t>
            </a:r>
            <a:r>
              <a:rPr lang="it-IT" sz="4800" dirty="0" smtClean="0">
                <a:solidFill>
                  <a:schemeClr val="tx2">
                    <a:lumMod val="20000"/>
                    <a:lumOff val="80000"/>
                  </a:schemeClr>
                </a:solidFill>
                <a:cs typeface="Gill Sans"/>
              </a:rPr>
              <a:t> </a:t>
            </a:r>
            <a:r>
              <a:rPr lang="it-IT" sz="4800" dirty="0" err="1" smtClean="0">
                <a:solidFill>
                  <a:schemeClr val="tx2">
                    <a:lumMod val="20000"/>
                    <a:lumOff val="80000"/>
                  </a:schemeClr>
                </a:solidFill>
                <a:cs typeface="Gill Sans"/>
              </a:rPr>
              <a:t>we</a:t>
            </a:r>
            <a:r>
              <a:rPr lang="it-IT" sz="4800" dirty="0" smtClean="0">
                <a:solidFill>
                  <a:schemeClr val="tx2">
                    <a:lumMod val="20000"/>
                    <a:lumOff val="80000"/>
                  </a:schemeClr>
                </a:solidFill>
                <a:cs typeface="Gill Sans"/>
              </a:rPr>
              <a:t> work</a:t>
            </a:r>
            <a:endParaRPr lang="it-IT" sz="4800" dirty="0">
              <a:solidFill>
                <a:schemeClr val="tx2">
                  <a:lumMod val="20000"/>
                  <a:lumOff val="80000"/>
                </a:schemeClr>
              </a:solidFill>
              <a:cs typeface="Gill San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-1" b="24530"/>
          <a:stretch/>
        </p:blipFill>
        <p:spPr>
          <a:xfrm>
            <a:off x="-1" y="3465553"/>
            <a:ext cx="9181781" cy="3374136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0" y="3454677"/>
            <a:ext cx="9172175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294727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4" t="-7" r="6517"/>
          <a:stretch/>
        </p:blipFill>
        <p:spPr bwMode="auto">
          <a:xfrm>
            <a:off x="-1607" y="1314798"/>
            <a:ext cx="9145607" cy="667209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asellaDiTesto 2"/>
          <p:cNvSpPr txBox="1"/>
          <p:nvPr/>
        </p:nvSpPr>
        <p:spPr>
          <a:xfrm>
            <a:off x="0" y="14113"/>
            <a:ext cx="9144000" cy="1890889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it-IT" sz="3800" dirty="0" err="1" smtClean="0">
                <a:solidFill>
                  <a:schemeClr val="bg1"/>
                </a:solidFill>
                <a:latin typeface="Gill Sans"/>
                <a:cs typeface="Gill Sans"/>
              </a:rPr>
              <a:t>Rapidly</a:t>
            </a:r>
            <a:r>
              <a:rPr lang="it-IT" sz="3800" dirty="0" smtClean="0">
                <a:solidFill>
                  <a:schemeClr val="bg1"/>
                </a:solidFill>
                <a:latin typeface="Gill Sans"/>
                <a:cs typeface="Gill Sans"/>
              </a:rPr>
              <a:t> </a:t>
            </a:r>
            <a:r>
              <a:rPr lang="it-IT" sz="3800" dirty="0" err="1" smtClean="0">
                <a:solidFill>
                  <a:schemeClr val="bg1"/>
                </a:solidFill>
                <a:latin typeface="Gill Sans"/>
                <a:cs typeface="Gill Sans"/>
              </a:rPr>
              <a:t>Mapped</a:t>
            </a:r>
            <a:r>
              <a:rPr lang="it-IT" sz="3800" dirty="0" smtClean="0">
                <a:solidFill>
                  <a:schemeClr val="bg1"/>
                </a:solidFill>
                <a:latin typeface="Gill Sans"/>
                <a:cs typeface="Gill Sans"/>
              </a:rPr>
              <a:t> City of</a:t>
            </a:r>
          </a:p>
          <a:p>
            <a:pPr algn="ctr"/>
            <a:r>
              <a:rPr lang="it-IT" sz="3800" dirty="0" smtClean="0">
                <a:solidFill>
                  <a:schemeClr val="bg1"/>
                </a:solidFill>
                <a:latin typeface="Gill Sans"/>
                <a:cs typeface="Gill Sans"/>
              </a:rPr>
              <a:t>Kathmandu</a:t>
            </a:r>
            <a:endParaRPr lang="it-IT" sz="380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92367881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2"/>
          <p:cNvSpPr txBox="1"/>
          <p:nvPr/>
        </p:nvSpPr>
        <p:spPr>
          <a:xfrm>
            <a:off x="522110" y="338666"/>
            <a:ext cx="8128001" cy="1890889"/>
          </a:xfrm>
          <a:prstGeom prst="rect">
            <a:avLst/>
          </a:prstGeom>
          <a:noFill/>
        </p:spPr>
        <p:txBody>
          <a:bodyPr wrap="square" rtlCol="0">
            <a:normAutofit fontScale="77500" lnSpcReduction="20000"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Building capacity to undertake a comprehensive seismic risk assessment using open source techniques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-4" b="33288"/>
          <a:stretch/>
        </p:blipFill>
        <p:spPr>
          <a:xfrm>
            <a:off x="0" y="2336799"/>
            <a:ext cx="9144000" cy="4581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21937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2"/>
          <p:cNvSpPr txBox="1"/>
          <p:nvPr/>
        </p:nvSpPr>
        <p:spPr>
          <a:xfrm>
            <a:off x="522110" y="338666"/>
            <a:ext cx="8128001" cy="1890889"/>
          </a:xfrm>
          <a:prstGeom prst="rect">
            <a:avLst/>
          </a:prstGeom>
          <a:noFill/>
        </p:spPr>
        <p:txBody>
          <a:bodyPr wrap="square" rtlCol="0">
            <a:normAutofit fontScale="77500" lnSpcReduction="20000"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Partnering with sector experts and technologists to support the development of software applications </a:t>
            </a:r>
          </a:p>
        </p:txBody>
      </p:sp>
      <p:pic>
        <p:nvPicPr>
          <p:cNvPr id="2" name="Picture 1" descr="Screen Shot 2013-05-15 at 4.35.3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29555"/>
            <a:ext cx="9144000" cy="1435675"/>
          </a:xfrm>
          <a:prstGeom prst="rect">
            <a:avLst/>
          </a:prstGeom>
        </p:spPr>
      </p:pic>
      <p:pic>
        <p:nvPicPr>
          <p:cNvPr id="5" name="Picture 4" descr="Screen Shot 2013-05-15 at 4.38.36 PM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59254"/>
          <a:stretch/>
        </p:blipFill>
        <p:spPr>
          <a:xfrm>
            <a:off x="0" y="3825351"/>
            <a:ext cx="9144000" cy="1435608"/>
          </a:xfrm>
          <a:prstGeom prst="rect">
            <a:avLst/>
          </a:prstGeom>
        </p:spPr>
      </p:pic>
      <p:pic>
        <p:nvPicPr>
          <p:cNvPr id="7" name="Picture 6" descr="Screen Shot 2013-05-15 at 4.39.25 PM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44119"/>
          <a:stretch/>
        </p:blipFill>
        <p:spPr>
          <a:xfrm>
            <a:off x="0" y="5422392"/>
            <a:ext cx="13008828" cy="204238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9" name="Picture 8" descr="Screen Shot 2013-05-22 at 5.23.03 A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6742" y="5422392"/>
            <a:ext cx="5597258" cy="1435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35877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221111"/>
            <a:ext cx="9144000" cy="16368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78000" y="5221111"/>
            <a:ext cx="5008696" cy="1454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asellaDiTesto 2"/>
          <p:cNvSpPr txBox="1"/>
          <p:nvPr/>
        </p:nvSpPr>
        <p:spPr>
          <a:xfrm>
            <a:off x="522110" y="338666"/>
            <a:ext cx="8128001" cy="3457223"/>
          </a:xfrm>
          <a:prstGeom prst="rect">
            <a:avLst/>
          </a:prstGeom>
          <a:noFill/>
        </p:spPr>
        <p:txBody>
          <a:bodyPr wrap="square" rtlCol="0">
            <a:normAutofit lnSpcReduction="10000"/>
          </a:bodyPr>
          <a:lstStyle/>
          <a:p>
            <a:pPr algn="ctr"/>
            <a:r>
              <a:rPr lang="en-US" sz="3700" dirty="0" smtClean="0">
                <a:solidFill>
                  <a:schemeClr val="bg1"/>
                </a:solidFill>
              </a:rPr>
              <a:t>Creating an ecosystem around </a:t>
            </a:r>
          </a:p>
          <a:p>
            <a:pPr algn="ctr"/>
            <a:r>
              <a:rPr lang="en-US" sz="3700" dirty="0" smtClean="0">
                <a:solidFill>
                  <a:schemeClr val="bg1"/>
                </a:solidFill>
              </a:rPr>
              <a:t>open data between partners.</a:t>
            </a:r>
          </a:p>
          <a:p>
            <a:pPr algn="ctr"/>
            <a:endParaRPr lang="en-US" sz="3700" dirty="0">
              <a:solidFill>
                <a:schemeClr val="bg1"/>
              </a:solidFill>
            </a:endParaRPr>
          </a:p>
          <a:p>
            <a:pPr algn="ctr"/>
            <a:r>
              <a:rPr lang="en-US" sz="3700" dirty="0" smtClean="0">
                <a:solidFill>
                  <a:schemeClr val="bg1"/>
                </a:solidFill>
              </a:rPr>
              <a:t>Local </a:t>
            </a:r>
            <a:r>
              <a:rPr lang="en-US" sz="3700" dirty="0" err="1" smtClean="0">
                <a:solidFill>
                  <a:schemeClr val="bg1"/>
                </a:solidFill>
              </a:rPr>
              <a:t>curation</a:t>
            </a:r>
            <a:r>
              <a:rPr lang="en-US" sz="3700" dirty="0" smtClean="0">
                <a:solidFill>
                  <a:schemeClr val="bg1"/>
                </a:solidFill>
              </a:rPr>
              <a:t> of local data</a:t>
            </a:r>
          </a:p>
          <a:p>
            <a:pPr algn="ctr"/>
            <a:r>
              <a:rPr lang="en-US" sz="3700" dirty="0" smtClean="0">
                <a:solidFill>
                  <a:schemeClr val="bg1"/>
                </a:solidFill>
              </a:rPr>
              <a:t>Work with existing systems</a:t>
            </a:r>
          </a:p>
          <a:p>
            <a:pPr algn="ctr"/>
            <a:r>
              <a:rPr lang="en-US" sz="3700" dirty="0" smtClean="0">
                <a:solidFill>
                  <a:schemeClr val="bg1"/>
                </a:solidFill>
              </a:rPr>
              <a:t>Pull in dynamic data feeds from partners</a:t>
            </a:r>
          </a:p>
        </p:txBody>
      </p:sp>
    </p:spTree>
    <p:extLst>
      <p:ext uri="{BB962C8B-B14F-4D97-AF65-F5344CB8AC3E}">
        <p14:creationId xmlns:p14="http://schemas.microsoft.com/office/powerpoint/2010/main" val="416848844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6444" y="43726"/>
            <a:ext cx="902749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3200" dirty="0" err="1" smtClean="0">
                <a:solidFill>
                  <a:srgbClr val="FFFFFF"/>
                </a:solidFill>
              </a:rPr>
              <a:t>GeoNode</a:t>
            </a:r>
            <a:r>
              <a:rPr lang="en-US" sz="3200" dirty="0" smtClean="0">
                <a:solidFill>
                  <a:srgbClr val="FFFFFF"/>
                </a:solidFill>
              </a:rPr>
              <a:t> allows partners to expose and share data </a:t>
            </a:r>
            <a:br>
              <a:rPr lang="en-US" sz="3200" dirty="0" smtClean="0">
                <a:solidFill>
                  <a:srgbClr val="FFFFFF"/>
                </a:solidFill>
              </a:rPr>
            </a:br>
            <a:r>
              <a:rPr lang="en-US" sz="3200" dirty="0" smtClean="0">
                <a:solidFill>
                  <a:srgbClr val="FFFFFF"/>
                </a:solidFill>
              </a:rPr>
              <a:t>stored on their own </a:t>
            </a:r>
            <a:r>
              <a:rPr lang="en-US" sz="3200" dirty="0" err="1" smtClean="0">
                <a:solidFill>
                  <a:srgbClr val="FFFFFF"/>
                </a:solidFill>
              </a:rPr>
              <a:t>GeoNodes</a:t>
            </a:r>
            <a:endParaRPr lang="en-US" sz="3200" dirty="0">
              <a:solidFill>
                <a:srgbClr val="FFFFFF"/>
              </a:solidFill>
            </a:endParaRPr>
          </a:p>
        </p:txBody>
      </p:sp>
      <p:pic>
        <p:nvPicPr>
          <p:cNvPr id="8" name="Picture 7" descr="Screen Shot 2013-05-11 at 9.30.25 AM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99" t="8147" r="27235" b="39892"/>
          <a:stretch/>
        </p:blipFill>
        <p:spPr>
          <a:xfrm>
            <a:off x="0" y="1295400"/>
            <a:ext cx="8995622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33628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5221111"/>
            <a:ext cx="9144000" cy="16368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gfdrr_labs_logo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3840" y="5369708"/>
            <a:ext cx="4426364" cy="998101"/>
          </a:xfrm>
          <a:prstGeom prst="rect">
            <a:avLst/>
          </a:prstGeom>
        </p:spPr>
      </p:pic>
      <p:pic>
        <p:nvPicPr>
          <p:cNvPr id="9" name="image13.png"/>
          <p:cNvPicPr/>
          <p:nvPr/>
        </p:nvPicPr>
        <p:blipFill>
          <a:blip r:embed="rId4"/>
          <a:stretch>
            <a:fillRect/>
          </a:stretch>
        </p:blipFill>
        <p:spPr>
          <a:xfrm>
            <a:off x="5305833" y="4892568"/>
            <a:ext cx="3346989" cy="155252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64444" y="368252"/>
            <a:ext cx="771877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John Crowley</a:t>
            </a:r>
          </a:p>
          <a:p>
            <a:r>
              <a:rPr lang="en-US" sz="3600" dirty="0" smtClean="0">
                <a:solidFill>
                  <a:schemeClr val="bg1"/>
                </a:solidFill>
              </a:rPr>
              <a:t>Consultant</a:t>
            </a:r>
          </a:p>
          <a:p>
            <a:r>
              <a:rPr lang="en-US" sz="3600" dirty="0" smtClean="0">
                <a:solidFill>
                  <a:schemeClr val="bg1"/>
                </a:solidFill>
              </a:rPr>
              <a:t>Open Data for Resilience</a:t>
            </a:r>
          </a:p>
          <a:p>
            <a:r>
              <a:rPr lang="en-US" sz="3600" dirty="0" smtClean="0">
                <a:solidFill>
                  <a:schemeClr val="bg1"/>
                </a:solidFill>
              </a:rPr>
              <a:t>GFDRR Labs</a:t>
            </a:r>
          </a:p>
          <a:p>
            <a:r>
              <a:rPr lang="en-US" sz="3600" dirty="0" smtClean="0">
                <a:solidFill>
                  <a:schemeClr val="bg1"/>
                </a:solidFill>
              </a:rPr>
              <a:t>The World Bank Group</a:t>
            </a:r>
          </a:p>
          <a:p>
            <a:r>
              <a:rPr lang="en-US" sz="3600" dirty="0" err="1" smtClean="0">
                <a:solidFill>
                  <a:schemeClr val="bg1"/>
                </a:solidFill>
              </a:rPr>
              <a:t>jcrowley@worldbank.org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57741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4106" y="706933"/>
            <a:ext cx="3582610" cy="2778523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sp>
        <p:nvSpPr>
          <p:cNvPr id="9" name="TextBox 8"/>
          <p:cNvSpPr txBox="1"/>
          <p:nvPr/>
        </p:nvSpPr>
        <p:spPr>
          <a:xfrm>
            <a:off x="1430166" y="18324"/>
            <a:ext cx="12287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Hazard 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3186" y="4340679"/>
            <a:ext cx="11368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400" b="1" dirty="0" smtClean="0">
                <a:solidFill>
                  <a:schemeClr val="bg1"/>
                </a:solidFill>
              </a:rPr>
              <a:t>Risk</a:t>
            </a:r>
            <a:endParaRPr lang="en-US" sz="4400" b="1" dirty="0">
              <a:solidFill>
                <a:schemeClr val="bg1"/>
              </a:solidFill>
            </a:endParaRPr>
          </a:p>
        </p:txBody>
      </p:sp>
      <p:pic>
        <p:nvPicPr>
          <p:cNvPr id="11" name="Content Placeholder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004" y="706933"/>
            <a:ext cx="3584448" cy="268247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sp>
        <p:nvSpPr>
          <p:cNvPr id="12" name="TextBox 11"/>
          <p:cNvSpPr txBox="1"/>
          <p:nvPr/>
        </p:nvSpPr>
        <p:spPr>
          <a:xfrm>
            <a:off x="5303004" y="18324"/>
            <a:ext cx="3690754" cy="52322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Exposure/Vulnerability </a:t>
            </a:r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13" name="Content Placeholder 4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207" y="2411279"/>
            <a:ext cx="5299862" cy="4446722"/>
          </a:xfrm>
          <a:prstGeom prst="rect">
            <a:avLst/>
          </a:prstGeom>
          <a:ln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sp>
        <p:nvSpPr>
          <p:cNvPr id="5" name="Rectangle 4"/>
          <p:cNvSpPr/>
          <p:nvPr/>
        </p:nvSpPr>
        <p:spPr>
          <a:xfrm>
            <a:off x="4233856" y="835395"/>
            <a:ext cx="65915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60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Gill Sans"/>
                <a:cs typeface="Gill Sans"/>
              </a:rPr>
              <a:t>x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231905592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7500" y="3874840"/>
            <a:ext cx="4967254" cy="4967254"/>
          </a:xfrm>
          <a:prstGeom prst="rect">
            <a:avLst/>
          </a:prstGeom>
        </p:spPr>
      </p:pic>
      <p:sp>
        <p:nvSpPr>
          <p:cNvPr id="8" name="CasellaDiTesto 2"/>
          <p:cNvSpPr txBox="1"/>
          <p:nvPr/>
        </p:nvSpPr>
        <p:spPr>
          <a:xfrm>
            <a:off x="0" y="466848"/>
            <a:ext cx="9144000" cy="234357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it-IT" sz="4800" dirty="0" err="1" smtClean="0">
                <a:solidFill>
                  <a:schemeClr val="tx2">
                    <a:lumMod val="20000"/>
                    <a:lumOff val="80000"/>
                  </a:schemeClr>
                </a:solidFill>
                <a:cs typeface="Gill Sans"/>
              </a:rPr>
              <a:t>Without</a:t>
            </a:r>
            <a:r>
              <a:rPr lang="it-IT" sz="4800" dirty="0" smtClean="0">
                <a:solidFill>
                  <a:schemeClr val="tx2">
                    <a:lumMod val="20000"/>
                    <a:lumOff val="80000"/>
                  </a:schemeClr>
                </a:solidFill>
                <a:cs typeface="Gill Sans"/>
              </a:rPr>
              <a:t> high-</a:t>
            </a:r>
            <a:r>
              <a:rPr lang="it-IT" sz="4800" dirty="0" err="1" smtClean="0">
                <a:solidFill>
                  <a:schemeClr val="tx2">
                    <a:lumMod val="20000"/>
                    <a:lumOff val="80000"/>
                  </a:schemeClr>
                </a:solidFill>
                <a:cs typeface="Gill Sans"/>
              </a:rPr>
              <a:t>resolution</a:t>
            </a:r>
            <a:r>
              <a:rPr lang="it-IT" sz="4800" dirty="0" smtClean="0">
                <a:solidFill>
                  <a:schemeClr val="tx2">
                    <a:lumMod val="20000"/>
                    <a:lumOff val="80000"/>
                  </a:schemeClr>
                </a:solidFill>
                <a:cs typeface="Gill Sans"/>
              </a:rPr>
              <a:t> </a:t>
            </a:r>
            <a:br>
              <a:rPr lang="it-IT" sz="4800" dirty="0" smtClean="0">
                <a:solidFill>
                  <a:schemeClr val="tx2">
                    <a:lumMod val="20000"/>
                    <a:lumOff val="80000"/>
                  </a:schemeClr>
                </a:solidFill>
                <a:cs typeface="Gill Sans"/>
              </a:rPr>
            </a:br>
            <a:r>
              <a:rPr lang="it-IT" sz="4800" dirty="0" err="1" smtClean="0">
                <a:solidFill>
                  <a:schemeClr val="tx2">
                    <a:lumMod val="20000"/>
                    <a:lumOff val="80000"/>
                  </a:schemeClr>
                </a:solidFill>
                <a:cs typeface="Gill Sans"/>
              </a:rPr>
              <a:t>exposure</a:t>
            </a:r>
            <a:r>
              <a:rPr lang="it-IT" sz="4800" dirty="0" smtClean="0">
                <a:solidFill>
                  <a:schemeClr val="tx2">
                    <a:lumMod val="20000"/>
                    <a:lumOff val="80000"/>
                  </a:schemeClr>
                </a:solidFill>
                <a:cs typeface="Gill Sans"/>
              </a:rPr>
              <a:t> and </a:t>
            </a:r>
            <a:r>
              <a:rPr lang="it-IT" sz="4800" dirty="0" err="1" smtClean="0">
                <a:solidFill>
                  <a:schemeClr val="tx2">
                    <a:lumMod val="20000"/>
                    <a:lumOff val="80000"/>
                  </a:schemeClr>
                </a:solidFill>
                <a:cs typeface="Gill Sans"/>
              </a:rPr>
              <a:t>vulnerability</a:t>
            </a:r>
            <a:r>
              <a:rPr lang="it-IT" sz="4800" dirty="0" smtClean="0">
                <a:solidFill>
                  <a:schemeClr val="tx2">
                    <a:lumMod val="20000"/>
                    <a:lumOff val="80000"/>
                  </a:schemeClr>
                </a:solidFill>
                <a:cs typeface="Gill Sans"/>
              </a:rPr>
              <a:t> data, </a:t>
            </a:r>
            <a:br>
              <a:rPr lang="it-IT" sz="4800" dirty="0" smtClean="0">
                <a:solidFill>
                  <a:schemeClr val="tx2">
                    <a:lumMod val="20000"/>
                    <a:lumOff val="80000"/>
                  </a:schemeClr>
                </a:solidFill>
                <a:cs typeface="Gill Sans"/>
              </a:rPr>
            </a:br>
            <a:r>
              <a:rPr lang="it-IT" sz="4800" dirty="0" smtClean="0">
                <a:solidFill>
                  <a:schemeClr val="tx2">
                    <a:lumMod val="20000"/>
                    <a:lumOff val="80000"/>
                  </a:schemeClr>
                </a:solidFill>
                <a:cs typeface="Gill Sans"/>
              </a:rPr>
              <a:t>high-</a:t>
            </a:r>
            <a:r>
              <a:rPr lang="it-IT" sz="4800" dirty="0" err="1" smtClean="0">
                <a:solidFill>
                  <a:schemeClr val="tx2">
                    <a:lumMod val="20000"/>
                    <a:lumOff val="80000"/>
                  </a:schemeClr>
                </a:solidFill>
                <a:cs typeface="Gill Sans"/>
              </a:rPr>
              <a:t>resolution</a:t>
            </a:r>
            <a:r>
              <a:rPr lang="it-IT" sz="4800" dirty="0" smtClean="0">
                <a:solidFill>
                  <a:schemeClr val="tx2">
                    <a:lumMod val="20000"/>
                    <a:lumOff val="80000"/>
                  </a:schemeClr>
                </a:solidFill>
                <a:cs typeface="Gill Sans"/>
              </a:rPr>
              <a:t> </a:t>
            </a:r>
            <a:r>
              <a:rPr lang="it-IT" sz="4800" dirty="0" err="1" smtClean="0">
                <a:solidFill>
                  <a:schemeClr val="tx2">
                    <a:lumMod val="20000"/>
                    <a:lumOff val="80000"/>
                  </a:schemeClr>
                </a:solidFill>
                <a:cs typeface="Gill Sans"/>
              </a:rPr>
              <a:t>hazard</a:t>
            </a:r>
            <a:r>
              <a:rPr lang="it-IT" sz="4800" dirty="0" smtClean="0">
                <a:solidFill>
                  <a:schemeClr val="tx2">
                    <a:lumMod val="20000"/>
                    <a:lumOff val="80000"/>
                  </a:schemeClr>
                </a:solidFill>
                <a:cs typeface="Gill Sans"/>
              </a:rPr>
              <a:t> </a:t>
            </a:r>
            <a:r>
              <a:rPr lang="it-IT" sz="4800" dirty="0" err="1" smtClean="0">
                <a:solidFill>
                  <a:schemeClr val="tx2">
                    <a:lumMod val="20000"/>
                    <a:lumOff val="80000"/>
                  </a:schemeClr>
                </a:solidFill>
                <a:cs typeface="Gill Sans"/>
              </a:rPr>
              <a:t>models</a:t>
            </a:r>
            <a:r>
              <a:rPr lang="it-IT" sz="4800" dirty="0" smtClean="0">
                <a:solidFill>
                  <a:schemeClr val="tx2">
                    <a:lumMod val="20000"/>
                    <a:lumOff val="80000"/>
                  </a:schemeClr>
                </a:solidFill>
                <a:cs typeface="Gill Sans"/>
              </a:rPr>
              <a:t> </a:t>
            </a:r>
            <a:br>
              <a:rPr lang="it-IT" sz="4800" dirty="0" smtClean="0">
                <a:solidFill>
                  <a:schemeClr val="tx2">
                    <a:lumMod val="20000"/>
                    <a:lumOff val="80000"/>
                  </a:schemeClr>
                </a:solidFill>
                <a:cs typeface="Gill Sans"/>
              </a:rPr>
            </a:br>
            <a:r>
              <a:rPr lang="it-IT" sz="4800" dirty="0" smtClean="0">
                <a:solidFill>
                  <a:schemeClr val="tx2">
                    <a:lumMod val="20000"/>
                    <a:lumOff val="80000"/>
                  </a:schemeClr>
                </a:solidFill>
                <a:cs typeface="Gill Sans"/>
              </a:rPr>
              <a:t>are </a:t>
            </a:r>
            <a:r>
              <a:rPr lang="it-IT" sz="4800" dirty="0" err="1" smtClean="0">
                <a:solidFill>
                  <a:schemeClr val="tx2">
                    <a:lumMod val="20000"/>
                    <a:lumOff val="80000"/>
                  </a:schemeClr>
                </a:solidFill>
                <a:cs typeface="Gill Sans"/>
              </a:rPr>
              <a:t>not</a:t>
            </a:r>
            <a:r>
              <a:rPr lang="it-IT" sz="4800" dirty="0" smtClean="0">
                <a:solidFill>
                  <a:schemeClr val="tx2">
                    <a:lumMod val="20000"/>
                    <a:lumOff val="80000"/>
                  </a:schemeClr>
                </a:solidFill>
                <a:cs typeface="Gill Sans"/>
              </a:rPr>
              <a:t> </a:t>
            </a:r>
            <a:r>
              <a:rPr lang="it-IT" sz="4800" dirty="0" err="1" smtClean="0">
                <a:solidFill>
                  <a:schemeClr val="tx2">
                    <a:lumMod val="20000"/>
                    <a:lumOff val="80000"/>
                  </a:schemeClr>
                </a:solidFill>
                <a:cs typeface="Gill Sans"/>
              </a:rPr>
              <a:t>as</a:t>
            </a:r>
            <a:r>
              <a:rPr lang="it-IT" sz="4800" dirty="0" smtClean="0">
                <a:solidFill>
                  <a:schemeClr val="tx2">
                    <a:lumMod val="20000"/>
                    <a:lumOff val="80000"/>
                  </a:schemeClr>
                </a:solidFill>
                <a:cs typeface="Gill Sans"/>
              </a:rPr>
              <a:t> </a:t>
            </a:r>
            <a:r>
              <a:rPr lang="it-IT" sz="4800" dirty="0" err="1" smtClean="0">
                <a:solidFill>
                  <a:schemeClr val="tx2">
                    <a:lumMod val="20000"/>
                    <a:lumOff val="80000"/>
                  </a:schemeClr>
                </a:solidFill>
                <a:cs typeface="Gill Sans"/>
              </a:rPr>
              <a:t>useful</a:t>
            </a:r>
            <a:endParaRPr lang="it-IT" sz="4800" dirty="0">
              <a:solidFill>
                <a:schemeClr val="bg1"/>
              </a:solidFill>
              <a:cs typeface="Gill Sans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63822" y="3874838"/>
            <a:ext cx="2243296" cy="2065940"/>
            <a:chOff x="3330291" y="3831530"/>
            <a:chExt cx="2470134" cy="227484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30291" y="3831530"/>
              <a:ext cx="1216391" cy="1216391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30291" y="4889982"/>
              <a:ext cx="1216391" cy="1216391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84034" y="3831531"/>
              <a:ext cx="1216391" cy="1216391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84034" y="4889983"/>
              <a:ext cx="1216391" cy="1216391"/>
            </a:xfrm>
            <a:prstGeom prst="rect">
              <a:avLst/>
            </a:prstGeom>
          </p:spPr>
        </p:pic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6896" y="3874839"/>
            <a:ext cx="4967254" cy="4967254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2735340" y="4361632"/>
            <a:ext cx="65915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60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Gill Sans"/>
                <a:cs typeface="Gill Sans"/>
              </a:rPr>
              <a:t>x</a:t>
            </a:r>
            <a:endParaRPr lang="en-US" sz="6000" b="1" dirty="0"/>
          </a:p>
        </p:txBody>
      </p:sp>
      <p:sp>
        <p:nvSpPr>
          <p:cNvPr id="20" name="Rectangle 19"/>
          <p:cNvSpPr/>
          <p:nvPr/>
        </p:nvSpPr>
        <p:spPr>
          <a:xfrm>
            <a:off x="5969757" y="4361632"/>
            <a:ext cx="69787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60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Gill Sans"/>
                <a:cs typeface="Gill Sans"/>
              </a:rPr>
              <a:t>=</a:t>
            </a:r>
            <a:endParaRPr lang="en-US" sz="60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555" y="3596636"/>
            <a:ext cx="393700" cy="265288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5518909" y="3596636"/>
            <a:ext cx="393700" cy="2652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46746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2"/>
          <p:cNvSpPr txBox="1"/>
          <p:nvPr/>
        </p:nvSpPr>
        <p:spPr>
          <a:xfrm>
            <a:off x="0" y="1045740"/>
            <a:ext cx="9144000" cy="441526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it-IT" sz="4800" dirty="0" err="1" smtClean="0">
                <a:solidFill>
                  <a:schemeClr val="tx2">
                    <a:lumMod val="20000"/>
                    <a:lumOff val="80000"/>
                  </a:schemeClr>
                </a:solidFill>
                <a:cs typeface="Gill Sans"/>
              </a:rPr>
              <a:t>OpenDRI</a:t>
            </a:r>
            <a:r>
              <a:rPr lang="it-IT" sz="4800" dirty="0" smtClean="0">
                <a:solidFill>
                  <a:schemeClr val="tx2">
                    <a:lumMod val="20000"/>
                    <a:lumOff val="80000"/>
                  </a:schemeClr>
                </a:solidFill>
                <a:cs typeface="Gill Sans"/>
              </a:rPr>
              <a:t> </a:t>
            </a:r>
            <a:r>
              <a:rPr lang="it-IT" sz="4800" dirty="0" err="1" smtClean="0">
                <a:solidFill>
                  <a:schemeClr val="tx2">
                    <a:lumMod val="20000"/>
                    <a:lumOff val="80000"/>
                  </a:schemeClr>
                </a:solidFill>
                <a:cs typeface="Gill Sans"/>
              </a:rPr>
              <a:t>confronts</a:t>
            </a:r>
            <a:r>
              <a:rPr lang="it-IT" sz="4800" dirty="0" smtClean="0">
                <a:solidFill>
                  <a:schemeClr val="tx2">
                    <a:lumMod val="20000"/>
                    <a:lumOff val="80000"/>
                  </a:schemeClr>
                </a:solidFill>
                <a:cs typeface="Gill Sans"/>
              </a:rPr>
              <a:t> a </a:t>
            </a:r>
            <a:r>
              <a:rPr lang="it-IT" sz="4800" dirty="0" err="1" smtClean="0">
                <a:solidFill>
                  <a:schemeClr val="tx2">
                    <a:lumMod val="20000"/>
                    <a:lumOff val="80000"/>
                  </a:schemeClr>
                </a:solidFill>
                <a:cs typeface="Gill Sans"/>
              </a:rPr>
              <a:t>challenge</a:t>
            </a:r>
            <a:r>
              <a:rPr lang="it-IT" sz="4800" dirty="0" smtClean="0">
                <a:solidFill>
                  <a:schemeClr val="tx2">
                    <a:lumMod val="20000"/>
                    <a:lumOff val="80000"/>
                  </a:schemeClr>
                </a:solidFill>
                <a:cs typeface="Gill Sans"/>
              </a:rPr>
              <a:t>:</a:t>
            </a:r>
          </a:p>
          <a:p>
            <a:pPr algn="ctr"/>
            <a:r>
              <a:rPr lang="it-IT" sz="4800" dirty="0" smtClean="0">
                <a:solidFill>
                  <a:schemeClr val="tx2">
                    <a:lumMod val="20000"/>
                    <a:lumOff val="80000"/>
                  </a:schemeClr>
                </a:solidFill>
                <a:cs typeface="Gill Sans"/>
              </a:rPr>
              <a:t>How to </a:t>
            </a:r>
            <a:r>
              <a:rPr lang="it-IT" sz="4800" dirty="0" err="1" smtClean="0">
                <a:solidFill>
                  <a:schemeClr val="tx2">
                    <a:lumMod val="20000"/>
                    <a:lumOff val="80000"/>
                  </a:schemeClr>
                </a:solidFill>
                <a:cs typeface="Gill Sans"/>
              </a:rPr>
              <a:t>enable</a:t>
            </a:r>
            <a:r>
              <a:rPr lang="it-IT" sz="4800" dirty="0" smtClean="0">
                <a:solidFill>
                  <a:schemeClr val="tx2">
                    <a:lumMod val="20000"/>
                    <a:lumOff val="80000"/>
                  </a:schemeClr>
                </a:solidFill>
                <a:cs typeface="Gill Sans"/>
              </a:rPr>
              <a:t> </a:t>
            </a:r>
            <a:r>
              <a:rPr lang="it-IT" sz="4800" dirty="0" err="1" smtClean="0">
                <a:solidFill>
                  <a:schemeClr val="tx2">
                    <a:lumMod val="20000"/>
                    <a:lumOff val="80000"/>
                  </a:schemeClr>
                </a:solidFill>
                <a:cs typeface="Gill Sans"/>
              </a:rPr>
              <a:t>our</a:t>
            </a:r>
            <a:r>
              <a:rPr lang="it-IT" sz="4800" dirty="0" smtClean="0">
                <a:solidFill>
                  <a:schemeClr val="tx2">
                    <a:lumMod val="20000"/>
                    <a:lumOff val="80000"/>
                  </a:schemeClr>
                </a:solidFill>
                <a:cs typeface="Gill Sans"/>
              </a:rPr>
              <a:t> clients </a:t>
            </a:r>
          </a:p>
          <a:p>
            <a:pPr algn="ctr"/>
            <a:r>
              <a:rPr lang="it-IT" sz="4800" dirty="0" smtClean="0">
                <a:solidFill>
                  <a:schemeClr val="tx2">
                    <a:lumMod val="20000"/>
                    <a:lumOff val="80000"/>
                  </a:schemeClr>
                </a:solidFill>
                <a:cs typeface="Gill Sans"/>
              </a:rPr>
              <a:t>to </a:t>
            </a:r>
            <a:r>
              <a:rPr lang="it-IT" sz="4800" dirty="0" err="1" smtClean="0">
                <a:solidFill>
                  <a:schemeClr val="tx2">
                    <a:lumMod val="20000"/>
                    <a:lumOff val="80000"/>
                  </a:schemeClr>
                </a:solidFill>
                <a:cs typeface="Gill Sans"/>
              </a:rPr>
              <a:t>build</a:t>
            </a:r>
            <a:r>
              <a:rPr lang="it-IT" sz="4800" dirty="0" smtClean="0">
                <a:solidFill>
                  <a:schemeClr val="tx2">
                    <a:lumMod val="20000"/>
                    <a:lumOff val="80000"/>
                  </a:schemeClr>
                </a:solidFill>
                <a:cs typeface="Gill Sans"/>
              </a:rPr>
              <a:t> the information </a:t>
            </a:r>
            <a:r>
              <a:rPr lang="it-IT" sz="4800" dirty="0" err="1" smtClean="0">
                <a:solidFill>
                  <a:schemeClr val="tx2">
                    <a:lumMod val="20000"/>
                    <a:lumOff val="80000"/>
                  </a:schemeClr>
                </a:solidFill>
                <a:cs typeface="Gill Sans"/>
              </a:rPr>
              <a:t>they</a:t>
            </a:r>
            <a:r>
              <a:rPr lang="it-IT" sz="4800" dirty="0" smtClean="0">
                <a:solidFill>
                  <a:schemeClr val="tx2">
                    <a:lumMod val="20000"/>
                    <a:lumOff val="80000"/>
                  </a:schemeClr>
                </a:solidFill>
                <a:cs typeface="Gill Sans"/>
              </a:rPr>
              <a:t> </a:t>
            </a:r>
            <a:r>
              <a:rPr lang="it-IT" sz="4800" dirty="0" err="1" smtClean="0">
                <a:solidFill>
                  <a:schemeClr val="tx2">
                    <a:lumMod val="20000"/>
                    <a:lumOff val="80000"/>
                  </a:schemeClr>
                </a:solidFill>
                <a:cs typeface="Gill Sans"/>
              </a:rPr>
              <a:t>need</a:t>
            </a:r>
            <a:r>
              <a:rPr lang="it-IT" sz="4800" dirty="0" smtClean="0">
                <a:solidFill>
                  <a:schemeClr val="tx2">
                    <a:lumMod val="20000"/>
                    <a:lumOff val="80000"/>
                  </a:schemeClr>
                </a:solidFill>
                <a:cs typeface="Gill Sans"/>
              </a:rPr>
              <a:t> to drive </a:t>
            </a:r>
            <a:r>
              <a:rPr lang="it-IT" sz="4800" dirty="0" err="1" smtClean="0">
                <a:solidFill>
                  <a:schemeClr val="tx2">
                    <a:lumMod val="20000"/>
                    <a:lumOff val="80000"/>
                  </a:schemeClr>
                </a:solidFill>
                <a:cs typeface="Gill Sans"/>
              </a:rPr>
              <a:t>their</a:t>
            </a:r>
            <a:r>
              <a:rPr lang="it-IT" sz="4800" dirty="0" smtClean="0">
                <a:solidFill>
                  <a:schemeClr val="tx2">
                    <a:lumMod val="20000"/>
                    <a:lumOff val="80000"/>
                  </a:schemeClr>
                </a:solidFill>
                <a:cs typeface="Gill Sans"/>
              </a:rPr>
              <a:t> </a:t>
            </a:r>
            <a:r>
              <a:rPr lang="it-IT" sz="4800" dirty="0" err="1" smtClean="0">
                <a:solidFill>
                  <a:schemeClr val="tx2">
                    <a:lumMod val="20000"/>
                    <a:lumOff val="80000"/>
                  </a:schemeClr>
                </a:solidFill>
                <a:cs typeface="Gill Sans"/>
              </a:rPr>
              <a:t>decisions</a:t>
            </a:r>
            <a:r>
              <a:rPr lang="it-IT" sz="4800" dirty="0" smtClean="0">
                <a:solidFill>
                  <a:schemeClr val="tx2">
                    <a:lumMod val="20000"/>
                    <a:lumOff val="80000"/>
                  </a:schemeClr>
                </a:solidFill>
                <a:cs typeface="Gill Sans"/>
              </a:rPr>
              <a:t> </a:t>
            </a:r>
            <a:r>
              <a:rPr lang="it-IT" sz="4800" dirty="0" err="1" smtClean="0">
                <a:solidFill>
                  <a:schemeClr val="tx2">
                    <a:lumMod val="20000"/>
                    <a:lumOff val="80000"/>
                  </a:schemeClr>
                </a:solidFill>
                <a:cs typeface="Gill Sans"/>
              </a:rPr>
              <a:t>about</a:t>
            </a:r>
            <a:r>
              <a:rPr lang="it-IT" sz="4800" dirty="0" smtClean="0">
                <a:solidFill>
                  <a:schemeClr val="tx2">
                    <a:lumMod val="20000"/>
                    <a:lumOff val="80000"/>
                  </a:schemeClr>
                </a:solidFill>
                <a:cs typeface="Gill Sans"/>
              </a:rPr>
              <a:t> </a:t>
            </a:r>
            <a:r>
              <a:rPr lang="it-IT" sz="4800" dirty="0" err="1" smtClean="0">
                <a:solidFill>
                  <a:schemeClr val="tx2">
                    <a:lumMod val="20000"/>
                    <a:lumOff val="80000"/>
                  </a:schemeClr>
                </a:solidFill>
                <a:cs typeface="Gill Sans"/>
              </a:rPr>
              <a:t>managing</a:t>
            </a:r>
            <a:r>
              <a:rPr lang="it-IT" sz="4800" dirty="0" smtClean="0">
                <a:solidFill>
                  <a:schemeClr val="tx2">
                    <a:lumMod val="20000"/>
                    <a:lumOff val="80000"/>
                  </a:schemeClr>
                </a:solidFill>
                <a:cs typeface="Gill Sans"/>
              </a:rPr>
              <a:t> </a:t>
            </a:r>
            <a:r>
              <a:rPr lang="it-IT" sz="4800" dirty="0" err="1" smtClean="0">
                <a:solidFill>
                  <a:schemeClr val="tx2">
                    <a:lumMod val="20000"/>
                    <a:lumOff val="80000"/>
                  </a:schemeClr>
                </a:solidFill>
                <a:cs typeface="Gill Sans"/>
              </a:rPr>
              <a:t>risk</a:t>
            </a:r>
            <a:endParaRPr lang="it-IT" sz="4400" dirty="0">
              <a:solidFill>
                <a:schemeClr val="bg1"/>
              </a:solidFill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88291480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2"/>
          <p:cNvSpPr txBox="1"/>
          <p:nvPr/>
        </p:nvSpPr>
        <p:spPr>
          <a:xfrm>
            <a:off x="0" y="423334"/>
            <a:ext cx="9144000" cy="2387094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it-IT" sz="4800" dirty="0" smtClean="0">
                <a:solidFill>
                  <a:schemeClr val="tx2">
                    <a:lumMod val="20000"/>
                    <a:lumOff val="80000"/>
                  </a:schemeClr>
                </a:solidFill>
                <a:cs typeface="Gill Sans"/>
              </a:rPr>
              <a:t>Data </a:t>
            </a:r>
            <a:r>
              <a:rPr lang="it-IT" sz="4800" dirty="0" err="1" smtClean="0">
                <a:solidFill>
                  <a:schemeClr val="tx2">
                    <a:lumMod val="20000"/>
                    <a:lumOff val="80000"/>
                  </a:schemeClr>
                </a:solidFill>
                <a:cs typeface="Gill Sans"/>
              </a:rPr>
              <a:t>might</a:t>
            </a:r>
            <a:r>
              <a:rPr lang="it-IT" sz="4800" dirty="0" smtClean="0">
                <a:solidFill>
                  <a:schemeClr val="tx2">
                    <a:lumMod val="20000"/>
                    <a:lumOff val="80000"/>
                  </a:schemeClr>
                </a:solidFill>
                <a:cs typeface="Gill Sans"/>
              </a:rPr>
              <a:t> </a:t>
            </a:r>
            <a:r>
              <a:rPr lang="it-IT" sz="4800" dirty="0" err="1" smtClean="0">
                <a:solidFill>
                  <a:schemeClr val="tx2">
                    <a:lumMod val="20000"/>
                    <a:lumOff val="80000"/>
                  </a:schemeClr>
                </a:solidFill>
                <a:cs typeface="Gill Sans"/>
              </a:rPr>
              <a:t>not</a:t>
            </a:r>
            <a:r>
              <a:rPr lang="it-IT" sz="4800" dirty="0" smtClean="0">
                <a:solidFill>
                  <a:schemeClr val="tx2">
                    <a:lumMod val="20000"/>
                    <a:lumOff val="80000"/>
                  </a:schemeClr>
                </a:solidFill>
                <a:cs typeface="Gill Sans"/>
              </a:rPr>
              <a:t> </a:t>
            </a:r>
            <a:r>
              <a:rPr lang="it-IT" sz="4800" dirty="0" err="1" smtClean="0">
                <a:solidFill>
                  <a:schemeClr val="tx2">
                    <a:lumMod val="20000"/>
                    <a:lumOff val="80000"/>
                  </a:schemeClr>
                </a:solidFill>
                <a:cs typeface="Gill Sans"/>
              </a:rPr>
              <a:t>exist</a:t>
            </a:r>
            <a:endParaRPr lang="it-IT" sz="4800" dirty="0">
              <a:solidFill>
                <a:schemeClr val="bg1"/>
              </a:solidFill>
              <a:cs typeface="Gill San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8632" y="2453923"/>
            <a:ext cx="1871133" cy="2633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93130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2"/>
          <p:cNvSpPr txBox="1"/>
          <p:nvPr/>
        </p:nvSpPr>
        <p:spPr>
          <a:xfrm>
            <a:off x="0" y="423334"/>
            <a:ext cx="9144000" cy="2387094"/>
          </a:xfrm>
          <a:prstGeom prst="rect">
            <a:avLst/>
          </a:prstGeom>
          <a:noFill/>
        </p:spPr>
        <p:txBody>
          <a:bodyPr wrap="square" rtlCol="0">
            <a:normAutofit fontScale="92500" lnSpcReduction="20000"/>
          </a:bodyPr>
          <a:lstStyle/>
          <a:p>
            <a:pPr algn="ctr"/>
            <a:r>
              <a:rPr lang="it-IT" sz="4800" dirty="0" smtClean="0">
                <a:solidFill>
                  <a:schemeClr val="tx2">
                    <a:lumMod val="20000"/>
                    <a:lumOff val="80000"/>
                  </a:schemeClr>
                </a:solidFill>
                <a:cs typeface="Gill Sans"/>
              </a:rPr>
              <a:t>Some data </a:t>
            </a:r>
            <a:r>
              <a:rPr lang="it-IT" sz="4800" dirty="0" err="1" smtClean="0">
                <a:solidFill>
                  <a:schemeClr val="tx2">
                    <a:lumMod val="20000"/>
                    <a:lumOff val="80000"/>
                  </a:schemeClr>
                </a:solidFill>
                <a:cs typeface="Gill Sans"/>
              </a:rPr>
              <a:t>may</a:t>
            </a:r>
            <a:r>
              <a:rPr lang="it-IT" sz="4800" dirty="0" smtClean="0">
                <a:solidFill>
                  <a:schemeClr val="tx2">
                    <a:lumMod val="20000"/>
                    <a:lumOff val="80000"/>
                  </a:schemeClr>
                </a:solidFill>
                <a:cs typeface="Gill Sans"/>
              </a:rPr>
              <a:t> </a:t>
            </a:r>
            <a:r>
              <a:rPr lang="it-IT" sz="4800" dirty="0" err="1" smtClean="0">
                <a:solidFill>
                  <a:schemeClr val="tx2">
                    <a:lumMod val="20000"/>
                    <a:lumOff val="80000"/>
                  </a:schemeClr>
                </a:solidFill>
                <a:cs typeface="Gill Sans"/>
              </a:rPr>
              <a:t>exist</a:t>
            </a:r>
            <a:r>
              <a:rPr lang="it-IT" sz="4800" dirty="0" smtClean="0">
                <a:solidFill>
                  <a:schemeClr val="tx2">
                    <a:lumMod val="20000"/>
                    <a:lumOff val="80000"/>
                  </a:schemeClr>
                </a:solidFill>
                <a:cs typeface="Gill Sans"/>
              </a:rPr>
              <a:t> </a:t>
            </a:r>
            <a:br>
              <a:rPr lang="it-IT" sz="4800" dirty="0" smtClean="0">
                <a:solidFill>
                  <a:schemeClr val="tx2">
                    <a:lumMod val="20000"/>
                    <a:lumOff val="80000"/>
                  </a:schemeClr>
                </a:solidFill>
                <a:cs typeface="Gill Sans"/>
              </a:rPr>
            </a:br>
            <a:r>
              <a:rPr lang="it-IT" sz="4800" dirty="0" err="1" smtClean="0">
                <a:solidFill>
                  <a:schemeClr val="tx2">
                    <a:lumMod val="20000"/>
                    <a:lumOff val="80000"/>
                  </a:schemeClr>
                </a:solidFill>
                <a:cs typeface="Gill Sans"/>
              </a:rPr>
              <a:t>but</a:t>
            </a:r>
            <a:r>
              <a:rPr lang="it-IT" sz="4800" dirty="0" smtClean="0">
                <a:solidFill>
                  <a:schemeClr val="tx2">
                    <a:lumMod val="20000"/>
                    <a:lumOff val="80000"/>
                  </a:schemeClr>
                </a:solidFill>
                <a:cs typeface="Gill Sans"/>
              </a:rPr>
              <a:t> </a:t>
            </a:r>
            <a:r>
              <a:rPr lang="it-IT" sz="4800" dirty="0" err="1" smtClean="0">
                <a:solidFill>
                  <a:schemeClr val="tx2">
                    <a:lumMod val="20000"/>
                    <a:lumOff val="80000"/>
                  </a:schemeClr>
                </a:solidFill>
                <a:cs typeface="Gill Sans"/>
              </a:rPr>
              <a:t>is</a:t>
            </a:r>
            <a:r>
              <a:rPr lang="it-IT" sz="4800" dirty="0" smtClean="0">
                <a:solidFill>
                  <a:schemeClr val="tx2">
                    <a:lumMod val="20000"/>
                    <a:lumOff val="80000"/>
                  </a:schemeClr>
                </a:solidFill>
                <a:cs typeface="Gill Sans"/>
              </a:rPr>
              <a:t> </a:t>
            </a:r>
            <a:r>
              <a:rPr lang="it-IT" sz="4800" dirty="0" err="1" smtClean="0">
                <a:solidFill>
                  <a:schemeClr val="tx2">
                    <a:lumMod val="20000"/>
                    <a:lumOff val="80000"/>
                  </a:schemeClr>
                </a:solidFill>
                <a:cs typeface="Gill Sans"/>
              </a:rPr>
              <a:t>inaccessible</a:t>
            </a:r>
            <a:r>
              <a:rPr lang="it-IT" sz="4800" dirty="0" smtClean="0">
                <a:solidFill>
                  <a:schemeClr val="tx2">
                    <a:lumMod val="20000"/>
                    <a:lumOff val="80000"/>
                  </a:schemeClr>
                </a:solidFill>
                <a:cs typeface="Gill Sans"/>
              </a:rPr>
              <a:t>: </a:t>
            </a:r>
            <a:br>
              <a:rPr lang="it-IT" sz="4800" dirty="0" smtClean="0">
                <a:solidFill>
                  <a:schemeClr val="tx2">
                    <a:lumMod val="20000"/>
                    <a:lumOff val="80000"/>
                  </a:schemeClr>
                </a:solidFill>
                <a:cs typeface="Gill Sans"/>
              </a:rPr>
            </a:br>
            <a:r>
              <a:rPr lang="it-IT" sz="4800" dirty="0" err="1" smtClean="0">
                <a:solidFill>
                  <a:schemeClr val="tx2">
                    <a:lumMod val="20000"/>
                    <a:lumOff val="80000"/>
                  </a:schemeClr>
                </a:solidFill>
                <a:cs typeface="Gill Sans"/>
              </a:rPr>
              <a:t>not</a:t>
            </a:r>
            <a:r>
              <a:rPr lang="it-IT" sz="4800" dirty="0" smtClean="0">
                <a:solidFill>
                  <a:schemeClr val="tx2">
                    <a:lumMod val="20000"/>
                    <a:lumOff val="80000"/>
                  </a:schemeClr>
                </a:solidFill>
                <a:cs typeface="Gill Sans"/>
              </a:rPr>
              <a:t> open, </a:t>
            </a:r>
            <a:r>
              <a:rPr lang="it-IT" sz="4800" dirty="0" err="1" smtClean="0">
                <a:solidFill>
                  <a:schemeClr val="tx2">
                    <a:lumMod val="20000"/>
                    <a:lumOff val="80000"/>
                  </a:schemeClr>
                </a:solidFill>
                <a:cs typeface="Gill Sans"/>
              </a:rPr>
              <a:t>fragmented</a:t>
            </a:r>
            <a:r>
              <a:rPr lang="it-IT" sz="4800" dirty="0" smtClean="0">
                <a:solidFill>
                  <a:schemeClr val="tx2">
                    <a:lumMod val="20000"/>
                    <a:lumOff val="80000"/>
                  </a:schemeClr>
                </a:solidFill>
                <a:cs typeface="Gill Sans"/>
              </a:rPr>
              <a:t>, or </a:t>
            </a:r>
            <a:r>
              <a:rPr lang="it-IT" sz="4800" dirty="0" err="1" smtClean="0">
                <a:solidFill>
                  <a:schemeClr val="tx2">
                    <a:lumMod val="20000"/>
                    <a:lumOff val="80000"/>
                  </a:schemeClr>
                </a:solidFill>
                <a:cs typeface="Gill Sans"/>
              </a:rPr>
              <a:t>locked</a:t>
            </a:r>
            <a:r>
              <a:rPr lang="it-IT" sz="4800" dirty="0" smtClean="0">
                <a:solidFill>
                  <a:schemeClr val="tx2">
                    <a:lumMod val="20000"/>
                    <a:lumOff val="80000"/>
                  </a:schemeClr>
                </a:solidFill>
                <a:cs typeface="Gill Sans"/>
              </a:rPr>
              <a:t> in </a:t>
            </a:r>
            <a:r>
              <a:rPr lang="it-IT" sz="4800" dirty="0" err="1" smtClean="0">
                <a:solidFill>
                  <a:schemeClr val="tx2">
                    <a:lumMod val="20000"/>
                    <a:lumOff val="80000"/>
                  </a:schemeClr>
                </a:solidFill>
                <a:cs typeface="Gill Sans"/>
              </a:rPr>
              <a:t>proprietary</a:t>
            </a:r>
            <a:r>
              <a:rPr lang="it-IT" sz="4800" dirty="0" smtClean="0">
                <a:solidFill>
                  <a:schemeClr val="tx2">
                    <a:lumMod val="20000"/>
                    <a:lumOff val="80000"/>
                  </a:schemeClr>
                </a:solidFill>
                <a:cs typeface="Gill Sans"/>
              </a:rPr>
              <a:t> </a:t>
            </a:r>
            <a:r>
              <a:rPr lang="it-IT" sz="4800" dirty="0" err="1" smtClean="0">
                <a:solidFill>
                  <a:schemeClr val="tx2">
                    <a:lumMod val="20000"/>
                    <a:lumOff val="80000"/>
                  </a:schemeClr>
                </a:solidFill>
                <a:cs typeface="Gill Sans"/>
              </a:rPr>
              <a:t>systems</a:t>
            </a:r>
            <a:r>
              <a:rPr lang="it-IT" sz="4800" dirty="0" smtClean="0">
                <a:solidFill>
                  <a:schemeClr val="tx2">
                    <a:lumMod val="20000"/>
                    <a:lumOff val="80000"/>
                  </a:schemeClr>
                </a:solidFill>
                <a:cs typeface="Gill Sans"/>
              </a:rPr>
              <a:t> or </a:t>
            </a:r>
            <a:r>
              <a:rPr lang="it-IT" sz="4800" dirty="0" err="1" smtClean="0">
                <a:solidFill>
                  <a:schemeClr val="tx2">
                    <a:lumMod val="20000"/>
                    <a:lumOff val="80000"/>
                  </a:schemeClr>
                </a:solidFill>
                <a:cs typeface="Gill Sans"/>
              </a:rPr>
              <a:t>files</a:t>
            </a:r>
            <a:endParaRPr lang="it-IT" sz="4800" dirty="0" smtClean="0">
              <a:solidFill>
                <a:schemeClr val="tx2">
                  <a:lumMod val="20000"/>
                  <a:lumOff val="80000"/>
                </a:schemeClr>
              </a:solidFill>
              <a:cs typeface="Gill San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831" y="3699287"/>
            <a:ext cx="1649959" cy="285398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723" y="5161914"/>
            <a:ext cx="1576870" cy="13913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2181" y="3699288"/>
            <a:ext cx="1649959" cy="285398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2912" y="3699289"/>
            <a:ext cx="1649959" cy="285398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2804" y="5161916"/>
            <a:ext cx="1576870" cy="139135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2884" y="4324965"/>
            <a:ext cx="1252561" cy="118485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31132" y="5246582"/>
            <a:ext cx="1238978" cy="1238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60160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2"/>
          <p:cNvSpPr txBox="1"/>
          <p:nvPr/>
        </p:nvSpPr>
        <p:spPr>
          <a:xfrm>
            <a:off x="0" y="747889"/>
            <a:ext cx="9144000" cy="416277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it-IT" sz="4800" dirty="0" smtClean="0">
                <a:solidFill>
                  <a:schemeClr val="tx2">
                    <a:lumMod val="20000"/>
                    <a:lumOff val="80000"/>
                  </a:schemeClr>
                </a:solidFill>
                <a:cs typeface="Gill Sans"/>
              </a:rPr>
              <a:t>Or data </a:t>
            </a:r>
            <a:r>
              <a:rPr lang="it-IT" sz="4800" dirty="0" err="1" smtClean="0">
                <a:solidFill>
                  <a:schemeClr val="tx2">
                    <a:lumMod val="20000"/>
                    <a:lumOff val="80000"/>
                  </a:schemeClr>
                </a:solidFill>
                <a:cs typeface="Gill Sans"/>
              </a:rPr>
              <a:t>may</a:t>
            </a:r>
            <a:r>
              <a:rPr lang="it-IT" sz="4800" dirty="0" smtClean="0">
                <a:solidFill>
                  <a:schemeClr val="tx2">
                    <a:lumMod val="20000"/>
                    <a:lumOff val="80000"/>
                  </a:schemeClr>
                </a:solidFill>
                <a:cs typeface="Gill Sans"/>
              </a:rPr>
              <a:t> </a:t>
            </a:r>
            <a:r>
              <a:rPr lang="it-IT" sz="4800" dirty="0" err="1" smtClean="0">
                <a:solidFill>
                  <a:schemeClr val="tx2">
                    <a:lumMod val="20000"/>
                    <a:lumOff val="80000"/>
                  </a:schemeClr>
                </a:solidFill>
                <a:cs typeface="Gill Sans"/>
              </a:rPr>
              <a:t>exist</a:t>
            </a:r>
            <a:r>
              <a:rPr lang="it-IT" sz="4800" dirty="0" smtClean="0">
                <a:solidFill>
                  <a:schemeClr val="tx2">
                    <a:lumMod val="20000"/>
                    <a:lumOff val="80000"/>
                  </a:schemeClr>
                </a:solidFill>
                <a:cs typeface="Gill Sans"/>
              </a:rPr>
              <a:t> and </a:t>
            </a:r>
            <a:br>
              <a:rPr lang="it-IT" sz="4800" dirty="0" smtClean="0">
                <a:solidFill>
                  <a:schemeClr val="tx2">
                    <a:lumMod val="20000"/>
                    <a:lumOff val="80000"/>
                  </a:schemeClr>
                </a:solidFill>
                <a:cs typeface="Gill Sans"/>
              </a:rPr>
            </a:br>
            <a:r>
              <a:rPr lang="it-IT" sz="4800" dirty="0" smtClean="0">
                <a:solidFill>
                  <a:schemeClr val="tx2">
                    <a:lumMod val="20000"/>
                    <a:lumOff val="80000"/>
                  </a:schemeClr>
                </a:solidFill>
                <a:cs typeface="Gill Sans"/>
              </a:rPr>
              <a:t>be </a:t>
            </a:r>
            <a:r>
              <a:rPr lang="it-IT" sz="4800" dirty="0" err="1" smtClean="0">
                <a:solidFill>
                  <a:schemeClr val="tx2">
                    <a:lumMod val="20000"/>
                    <a:lumOff val="80000"/>
                  </a:schemeClr>
                </a:solidFill>
                <a:cs typeface="Gill Sans"/>
              </a:rPr>
              <a:t>accessible</a:t>
            </a:r>
            <a:r>
              <a:rPr lang="it-IT" sz="4800" dirty="0" smtClean="0">
                <a:solidFill>
                  <a:schemeClr val="tx2">
                    <a:lumMod val="20000"/>
                    <a:lumOff val="80000"/>
                  </a:schemeClr>
                </a:solidFill>
                <a:cs typeface="Gill Sans"/>
              </a:rPr>
              <a:t>, </a:t>
            </a:r>
            <a:br>
              <a:rPr lang="it-IT" sz="4800" dirty="0" smtClean="0">
                <a:solidFill>
                  <a:schemeClr val="tx2">
                    <a:lumMod val="20000"/>
                    <a:lumOff val="80000"/>
                  </a:schemeClr>
                </a:solidFill>
                <a:cs typeface="Gill Sans"/>
              </a:rPr>
            </a:br>
            <a:r>
              <a:rPr lang="it-IT" sz="4800" dirty="0" err="1" smtClean="0">
                <a:solidFill>
                  <a:schemeClr val="tx2">
                    <a:lumMod val="20000"/>
                    <a:lumOff val="80000"/>
                  </a:schemeClr>
                </a:solidFill>
                <a:cs typeface="Gill Sans"/>
              </a:rPr>
              <a:t>but</a:t>
            </a:r>
            <a:r>
              <a:rPr lang="it-IT" sz="4800" dirty="0" smtClean="0">
                <a:solidFill>
                  <a:schemeClr val="tx2">
                    <a:lumMod val="20000"/>
                    <a:lumOff val="80000"/>
                  </a:schemeClr>
                </a:solidFill>
                <a:cs typeface="Gill Sans"/>
              </a:rPr>
              <a:t> </a:t>
            </a:r>
            <a:r>
              <a:rPr lang="it-IT" sz="4800" dirty="0" err="1" smtClean="0">
                <a:solidFill>
                  <a:schemeClr val="tx2">
                    <a:lumMod val="20000"/>
                    <a:lumOff val="80000"/>
                  </a:schemeClr>
                </a:solidFill>
                <a:cs typeface="Gill Sans"/>
              </a:rPr>
              <a:t>our</a:t>
            </a:r>
            <a:r>
              <a:rPr lang="it-IT" sz="4800" dirty="0" smtClean="0">
                <a:solidFill>
                  <a:schemeClr val="tx2">
                    <a:lumMod val="20000"/>
                    <a:lumOff val="80000"/>
                  </a:schemeClr>
                </a:solidFill>
                <a:cs typeface="Gill Sans"/>
              </a:rPr>
              <a:t> clients </a:t>
            </a:r>
            <a:r>
              <a:rPr lang="it-IT" sz="4800" dirty="0" err="1" smtClean="0">
                <a:solidFill>
                  <a:schemeClr val="tx2">
                    <a:lumMod val="20000"/>
                    <a:lumOff val="80000"/>
                  </a:schemeClr>
                </a:solidFill>
                <a:cs typeface="Gill Sans"/>
              </a:rPr>
              <a:t>lack</a:t>
            </a:r>
            <a:r>
              <a:rPr lang="it-IT" sz="4800" dirty="0" smtClean="0">
                <a:solidFill>
                  <a:schemeClr val="tx2">
                    <a:lumMod val="20000"/>
                    <a:lumOff val="80000"/>
                  </a:schemeClr>
                </a:solidFill>
                <a:cs typeface="Gill Sans"/>
              </a:rPr>
              <a:t> the </a:t>
            </a:r>
            <a:br>
              <a:rPr lang="it-IT" sz="4800" dirty="0" smtClean="0">
                <a:solidFill>
                  <a:schemeClr val="tx2">
                    <a:lumMod val="20000"/>
                    <a:lumOff val="80000"/>
                  </a:schemeClr>
                </a:solidFill>
                <a:cs typeface="Gill Sans"/>
              </a:rPr>
            </a:br>
            <a:r>
              <a:rPr lang="it-IT" sz="4800" dirty="0" err="1" smtClean="0">
                <a:solidFill>
                  <a:schemeClr val="tx2">
                    <a:lumMod val="20000"/>
                    <a:lumOff val="80000"/>
                  </a:schemeClr>
                </a:solidFill>
                <a:cs typeface="Gill Sans"/>
              </a:rPr>
              <a:t>tools</a:t>
            </a:r>
            <a:r>
              <a:rPr lang="it-IT" sz="4800" dirty="0" smtClean="0">
                <a:solidFill>
                  <a:schemeClr val="tx2">
                    <a:lumMod val="20000"/>
                    <a:lumOff val="80000"/>
                  </a:schemeClr>
                </a:solidFill>
                <a:cs typeface="Gill Sans"/>
              </a:rPr>
              <a:t> or </a:t>
            </a:r>
            <a:r>
              <a:rPr lang="it-IT" sz="4800" dirty="0" err="1" smtClean="0">
                <a:solidFill>
                  <a:schemeClr val="tx2">
                    <a:lumMod val="20000"/>
                    <a:lumOff val="80000"/>
                  </a:schemeClr>
                </a:solidFill>
                <a:cs typeface="Gill Sans"/>
              </a:rPr>
              <a:t>capacity</a:t>
            </a:r>
            <a:r>
              <a:rPr lang="it-IT" sz="4800" dirty="0" smtClean="0">
                <a:solidFill>
                  <a:schemeClr val="tx2">
                    <a:lumMod val="20000"/>
                    <a:lumOff val="80000"/>
                  </a:schemeClr>
                </a:solidFill>
                <a:cs typeface="Gill Sans"/>
              </a:rPr>
              <a:t> </a:t>
            </a:r>
          </a:p>
          <a:p>
            <a:pPr algn="ctr"/>
            <a:r>
              <a:rPr lang="it-IT" sz="4800" dirty="0" smtClean="0">
                <a:solidFill>
                  <a:schemeClr val="tx2">
                    <a:lumMod val="20000"/>
                    <a:lumOff val="80000"/>
                  </a:schemeClr>
                </a:solidFill>
                <a:cs typeface="Gill Sans"/>
              </a:rPr>
              <a:t>to use </a:t>
            </a:r>
            <a:r>
              <a:rPr lang="it-IT" sz="4800" dirty="0" err="1" smtClean="0">
                <a:solidFill>
                  <a:schemeClr val="tx2">
                    <a:lumMod val="20000"/>
                    <a:lumOff val="80000"/>
                  </a:schemeClr>
                </a:solidFill>
                <a:cs typeface="Gill Sans"/>
              </a:rPr>
              <a:t>it</a:t>
            </a:r>
            <a:r>
              <a:rPr lang="it-IT" sz="4800" dirty="0" smtClean="0">
                <a:solidFill>
                  <a:schemeClr val="tx2">
                    <a:lumMod val="20000"/>
                    <a:lumOff val="80000"/>
                  </a:schemeClr>
                </a:solidFill>
                <a:cs typeface="Gill Sans"/>
              </a:rPr>
              <a:t> </a:t>
            </a:r>
            <a:r>
              <a:rPr lang="it-IT" sz="4800" dirty="0" err="1" smtClean="0">
                <a:solidFill>
                  <a:schemeClr val="tx2">
                    <a:lumMod val="20000"/>
                    <a:lumOff val="80000"/>
                  </a:schemeClr>
                </a:solidFill>
                <a:cs typeface="Gill Sans"/>
              </a:rPr>
              <a:t>effectively</a:t>
            </a:r>
            <a:endParaRPr lang="it-IT" sz="4800" dirty="0">
              <a:solidFill>
                <a:schemeClr val="bg1"/>
              </a:solidFill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6760845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1100" dirty="0" err="1" smtClean="0">
            <a:solidFill>
              <a:schemeClr val="bg1">
                <a:lumMod val="85000"/>
              </a:schemeClr>
            </a:solidFill>
            <a:latin typeface="Puritan 2.0" pitchFamily="50" charset="2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28726</TotalTime>
  <Words>1011</Words>
  <Application>Microsoft Macintosh PowerPoint</Application>
  <PresentationFormat>On-screen Show (4:3)</PresentationFormat>
  <Paragraphs>151</Paragraphs>
  <Slides>35</Slides>
  <Notes>34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Tema di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Xp</dc:creator>
  <cp:lastModifiedBy>John Crowley</cp:lastModifiedBy>
  <cp:revision>758</cp:revision>
  <dcterms:created xsi:type="dcterms:W3CDTF">2011-12-02T09:41:15Z</dcterms:created>
  <dcterms:modified xsi:type="dcterms:W3CDTF">2013-05-22T10:05:57Z</dcterms:modified>
</cp:coreProperties>
</file>