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9"/>
  </p:notesMasterIdLst>
  <p:sldIdLst>
    <p:sldId id="299" r:id="rId2"/>
    <p:sldId id="348" r:id="rId3"/>
    <p:sldId id="347" r:id="rId4"/>
    <p:sldId id="308" r:id="rId5"/>
    <p:sldId id="307" r:id="rId6"/>
    <p:sldId id="306" r:id="rId7"/>
    <p:sldId id="337" r:id="rId8"/>
    <p:sldId id="335" r:id="rId9"/>
    <p:sldId id="346" r:id="rId10"/>
    <p:sldId id="312" r:id="rId11"/>
    <p:sldId id="314" r:id="rId12"/>
    <p:sldId id="345" r:id="rId13"/>
    <p:sldId id="338" r:id="rId14"/>
    <p:sldId id="343" r:id="rId15"/>
    <p:sldId id="339" r:id="rId16"/>
    <p:sldId id="342" r:id="rId17"/>
    <p:sldId id="32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9FF"/>
    <a:srgbClr val="FF385C"/>
    <a:srgbClr val="003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12" y="-824"/>
      </p:cViewPr>
      <p:guideLst>
        <p:guide orient="horz" pos="2063"/>
        <p:guide pos="29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E04DA-06AB-054E-8925-4868B685F02A}" type="datetimeFigureOut">
              <a:rPr lang="en-US" smtClean="0"/>
              <a:t>5/22/13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F1B37-B424-B746-96C8-ABF3A2E2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4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2F7418D-4B94-6142-98B3-C9AB53B95109}" type="slidenum">
              <a:rPr lang="en-GB" sz="1200">
                <a:cs typeface="Arial" charset="0"/>
              </a:rPr>
              <a:pPr/>
              <a:t>8</a:t>
            </a:fld>
            <a:endParaRPr lang="en-GB" sz="120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713E92D-5016-7B4E-B348-A49AC7AACAF1}" type="slidenum">
              <a:rPr lang="en-GB" sz="1200"/>
              <a:pPr/>
              <a:t>10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3066"/>
                </a:solidFill>
              </a:rPr>
              <a:t>SWOT </a:t>
            </a:r>
            <a:r>
              <a:rPr lang="en-US" dirty="0">
                <a:solidFill>
                  <a:srgbClr val="003066"/>
                </a:solidFill>
              </a:rPr>
              <a:t>– what is know well</a:t>
            </a:r>
          </a:p>
          <a:p>
            <a:pPr eaLnBrk="1" hangingPunct="1"/>
            <a:r>
              <a:rPr lang="en-US" dirty="0">
                <a:solidFill>
                  <a:srgbClr val="003066"/>
                </a:solidFill>
              </a:rPr>
              <a:t>What is known less well?</a:t>
            </a:r>
          </a:p>
          <a:p>
            <a:pPr eaLnBrk="1" hangingPunct="1"/>
            <a:r>
              <a:rPr lang="en-US" dirty="0">
                <a:latin typeface="Calibri" charset="0"/>
              </a:rPr>
              <a:t>What can we learn from the co-production of knowledge?</a:t>
            </a:r>
          </a:p>
          <a:p>
            <a:pPr eaLnBrk="1" hangingPunct="1"/>
            <a:r>
              <a:rPr lang="en-US" dirty="0">
                <a:latin typeface="Calibri" charset="0"/>
              </a:rPr>
              <a:t>What don’t we know, that we should?</a:t>
            </a:r>
          </a:p>
          <a:p>
            <a:pPr eaLnBrk="1" hangingPunct="1"/>
            <a:endParaRPr lang="en-US" dirty="0">
              <a:solidFill>
                <a:srgbClr val="00306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8ED6D14-A6DC-6E47-9DCF-A787BBE07D9B}" type="slidenum">
              <a:rPr lang="en-GB" sz="1200"/>
              <a:pPr/>
              <a:t>11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F297-B5A9-9044-9A86-2BDF7DD8CFD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54F-310F-0E4E-AB8F-BF3DCE254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F297-B5A9-9044-9A86-2BDF7DD8CFD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54F-310F-0E4E-AB8F-BF3DCE254CF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F297-B5A9-9044-9A86-2BDF7DD8CFD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54F-310F-0E4E-AB8F-BF3DCE254C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2" descr="F:\IRDR Historical\IRDR logos\LogoIRDR-Jpe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8468" r="7568" b="18919"/>
          <a:stretch>
            <a:fillRect/>
          </a:stretch>
        </p:blipFill>
        <p:spPr bwMode="auto">
          <a:xfrm>
            <a:off x="1" y="5950953"/>
            <a:ext cx="2354246" cy="90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F297-B5A9-9044-9A86-2BDF7DD8CFD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54F-310F-0E4E-AB8F-BF3DCE254C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F297-B5A9-9044-9A86-2BDF7DD8CFD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54F-310F-0E4E-AB8F-BF3DCE254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F297-B5A9-9044-9A86-2BDF7DD8CFD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54F-310F-0E4E-AB8F-BF3DCE254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F297-B5A9-9044-9A86-2BDF7DD8CFD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54F-310F-0E4E-AB8F-BF3DCE254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F297-B5A9-9044-9A86-2BDF7DD8CFD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54F-310F-0E4E-AB8F-BF3DCE254C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F297-B5A9-9044-9A86-2BDF7DD8CFD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54F-310F-0E4E-AB8F-BF3DCE254C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85F297-B5A9-9044-9A86-2BDF7DD8CFD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41F54F-310F-0E4E-AB8F-BF3DCE254C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0146"/>
            <a:ext cx="7772400" cy="1780108"/>
          </a:xfrm>
        </p:spPr>
        <p:txBody>
          <a:bodyPr/>
          <a:lstStyle/>
          <a:p>
            <a:r>
              <a:rPr lang="en-US" dirty="0" smtClean="0"/>
              <a:t>Linking Science to Disaster Risk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950" y="2848416"/>
            <a:ext cx="6400800" cy="2833345"/>
          </a:xfrm>
        </p:spPr>
        <p:txBody>
          <a:bodyPr>
            <a:normAutofit/>
          </a:bodyPr>
          <a:lstStyle/>
          <a:p>
            <a:r>
              <a:rPr lang="en-US" dirty="0" smtClean="0"/>
              <a:t>Jane E. Rovins, PhD, CEM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Integrated Research on Disaster Risk (IRDR) International  </a:t>
            </a:r>
            <a:r>
              <a:rPr lang="en-US" dirty="0" err="1" smtClean="0"/>
              <a:t>Programme</a:t>
            </a:r>
            <a:r>
              <a:rPr lang="en-US" dirty="0" smtClean="0"/>
              <a:t> Office</a:t>
            </a:r>
          </a:p>
          <a:p>
            <a:r>
              <a:rPr lang="en-US" dirty="0" smtClean="0"/>
              <a:t>Beijing, China</a:t>
            </a:r>
            <a:endParaRPr lang="en-US" dirty="0"/>
          </a:p>
        </p:txBody>
      </p:sp>
      <p:pic>
        <p:nvPicPr>
          <p:cNvPr id="4" name="Picture 2" descr="F:\IRDR Historical\IRDR logos\LogoIRDR-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8468" r="7568" b="18919"/>
          <a:stretch>
            <a:fillRect/>
          </a:stretch>
        </p:blipFill>
        <p:spPr bwMode="auto">
          <a:xfrm>
            <a:off x="0" y="4972337"/>
            <a:ext cx="4606350" cy="17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81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5"/>
          <p:cNvSpPr>
            <a:spLocks noGrp="1"/>
          </p:cNvSpPr>
          <p:nvPr>
            <p:ph idx="1"/>
          </p:nvPr>
        </p:nvSpPr>
        <p:spPr>
          <a:xfrm>
            <a:off x="259453" y="1383811"/>
            <a:ext cx="8575593" cy="4623554"/>
          </a:xfrm>
        </p:spPr>
        <p:txBody>
          <a:bodyPr>
            <a:noAutofit/>
          </a:bodyPr>
          <a:lstStyle/>
          <a:p>
            <a:r>
              <a:rPr lang="en-US" sz="2600" dirty="0"/>
              <a:t>Identify what data and quality are needed to improve integrated disaster data </a:t>
            </a:r>
            <a:r>
              <a:rPr lang="en-US" sz="2600" dirty="0" smtClean="0"/>
              <a:t>management; Educate users</a:t>
            </a:r>
            <a:endParaRPr lang="en-US" sz="2600" dirty="0"/>
          </a:p>
          <a:p>
            <a:r>
              <a:rPr lang="en-US" sz="2600" dirty="0" smtClean="0"/>
              <a:t>Increase </a:t>
            </a:r>
            <a:r>
              <a:rPr lang="en-US" sz="2600" dirty="0"/>
              <a:t>downscaling of loss data to sub-national geographies for policy </a:t>
            </a:r>
            <a:r>
              <a:rPr lang="en-US" sz="2600" dirty="0" smtClean="0"/>
              <a:t>makers</a:t>
            </a:r>
          </a:p>
          <a:p>
            <a:r>
              <a:rPr lang="en-US" sz="2600" dirty="0" smtClean="0"/>
              <a:t>Common peril terminology and hazard identification</a:t>
            </a:r>
          </a:p>
          <a:p>
            <a:r>
              <a:rPr lang="en-US" sz="2600" dirty="0" smtClean="0"/>
              <a:t>Munich Re; NOAA NCDC; SHELDUS; Swiss Re</a:t>
            </a:r>
          </a:p>
          <a:p>
            <a:r>
              <a:rPr lang="en-US" sz="2600" dirty="0" smtClean="0"/>
              <a:t>ADRC, </a:t>
            </a:r>
            <a:r>
              <a:rPr lang="en-US" sz="2600" dirty="0" err="1" smtClean="0"/>
              <a:t>CoDATA</a:t>
            </a:r>
            <a:r>
              <a:rPr lang="en-US" sz="2600" dirty="0" smtClean="0"/>
              <a:t>, CRED, EU JRC, GRIP, ICHARM, UNDP, UNISDR, WDS</a:t>
            </a:r>
          </a:p>
          <a:p>
            <a:r>
              <a:rPr lang="en-US" sz="2600" dirty="0" smtClean="0"/>
              <a:t>Federal Ministry of Agriculture Forestry, Environment and Water Management (Austria); National S&amp;T Center for Disaster Reduction (Taipei)</a:t>
            </a:r>
          </a:p>
        </p:txBody>
      </p:sp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Disaster Loss Data WG</a:t>
            </a:r>
          </a:p>
        </p:txBody>
      </p:sp>
    </p:spTree>
    <p:extLst>
      <p:ext uri="{BB962C8B-B14F-4D97-AF65-F5344CB8AC3E}">
        <p14:creationId xmlns:p14="http://schemas.microsoft.com/office/powerpoint/2010/main" val="131784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3"/>
          <p:cNvSpPr>
            <a:spLocks noGrp="1"/>
          </p:cNvSpPr>
          <p:nvPr>
            <p:ph idx="1"/>
          </p:nvPr>
        </p:nvSpPr>
        <p:spPr>
          <a:xfrm>
            <a:off x="457200" y="1965641"/>
            <a:ext cx="7944975" cy="3864806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First systematic and critical global assessment of published research on disaster risk</a:t>
            </a:r>
          </a:p>
          <a:p>
            <a:r>
              <a:rPr lang="en-US" sz="2600" dirty="0"/>
              <a:t>Provide a baseline</a:t>
            </a:r>
          </a:p>
          <a:p>
            <a:r>
              <a:rPr lang="en-US" sz="2600" dirty="0"/>
              <a:t>Use to identify and support longer-term science agenda</a:t>
            </a:r>
          </a:p>
          <a:p>
            <a:r>
              <a:rPr lang="en-US" sz="2600" dirty="0"/>
              <a:t>Provide scientific evidentiary basis in support of policy and practice  </a:t>
            </a:r>
            <a:endParaRPr lang="en-US" sz="2600" dirty="0" smtClean="0"/>
          </a:p>
          <a:p>
            <a:r>
              <a:rPr lang="en-US" sz="2600" dirty="0" smtClean="0"/>
              <a:t>Promotion of an Intergovernmental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Panel</a:t>
            </a:r>
          </a:p>
        </p:txBody>
      </p:sp>
      <p:sp>
        <p:nvSpPr>
          <p:cNvPr id="33793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Assessment of Integrated Research on Disaster Risk (AIRDR)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18" y="4977166"/>
            <a:ext cx="1981200" cy="170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82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Interpretation &amp; Action (RIA)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793549" y="1884098"/>
            <a:ext cx="4673795" cy="4535424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600" dirty="0"/>
              <a:t>Estimation of the likelihood, magnitude of event and vulnerability of physical infrastructure</a:t>
            </a:r>
          </a:p>
          <a:p>
            <a:pPr>
              <a:spcBef>
                <a:spcPts val="600"/>
              </a:spcBef>
            </a:pPr>
            <a:r>
              <a:rPr lang="en-GB" sz="2600" dirty="0">
                <a:cs typeface="Times New Roman" charset="0"/>
              </a:rPr>
              <a:t>Social and behavioural factors leading to greater or lesser risk including decision-</a:t>
            </a:r>
            <a:r>
              <a:rPr lang="en-GB" sz="2600" dirty="0" smtClean="0">
                <a:cs typeface="Times New Roman" charset="0"/>
              </a:rPr>
              <a:t>making</a:t>
            </a:r>
          </a:p>
          <a:p>
            <a:pPr>
              <a:spcBef>
                <a:spcPts val="600"/>
              </a:spcBef>
            </a:pPr>
            <a:r>
              <a:rPr lang="en-GB" sz="2600" dirty="0" smtClean="0">
                <a:cs typeface="Times New Roman" charset="0"/>
              </a:rPr>
              <a:t>Article in IJDRR; UK Workshop</a:t>
            </a:r>
          </a:p>
          <a:p>
            <a:pPr>
              <a:spcBef>
                <a:spcPts val="600"/>
              </a:spcBef>
            </a:pPr>
            <a:r>
              <a:rPr lang="en-GB" sz="2600" dirty="0" smtClean="0">
                <a:cs typeface="Times New Roman" charset="0"/>
              </a:rPr>
              <a:t>ISSC Fellows Program (</a:t>
            </a:r>
            <a:r>
              <a:rPr lang="en-GB" sz="2600" dirty="0" err="1" smtClean="0">
                <a:cs typeface="Times New Roman" charset="0"/>
              </a:rPr>
              <a:t>ICoE</a:t>
            </a:r>
            <a:r>
              <a:rPr lang="en-GB" sz="2600" dirty="0" smtClean="0">
                <a:cs typeface="Times New Roman" charset="0"/>
              </a:rPr>
              <a:t> Taipei &amp; NZ Partnership)</a:t>
            </a:r>
            <a:endParaRPr lang="en-GB" sz="2600" dirty="0">
              <a:cs typeface="Times New Roman" charset="0"/>
            </a:endParaRPr>
          </a:p>
          <a:p>
            <a:endParaRPr lang="en-US" dirty="0"/>
          </a:p>
        </p:txBody>
      </p:sp>
      <p:pic>
        <p:nvPicPr>
          <p:cNvPr id="7" name="Picture Placeholder 4" descr="RIA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9" b="17719"/>
          <a:stretch/>
        </p:blipFill>
        <p:spPr>
          <a:xfrm>
            <a:off x="244220" y="1884098"/>
            <a:ext cx="3393001" cy="424238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899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56147"/>
            <a:ext cx="7408333" cy="3838349"/>
          </a:xfrm>
        </p:spPr>
        <p:txBody>
          <a:bodyPr>
            <a:normAutofit/>
          </a:bodyPr>
          <a:lstStyle/>
          <a:p>
            <a:pPr marL="341313" lvl="1" indent="-323850">
              <a:buFont typeface="Symbol" charset="2"/>
              <a:buChar char=""/>
            </a:pPr>
            <a:r>
              <a:rPr lang="en-US" altLang="zh-CN" sz="2800" dirty="0" smtClean="0"/>
              <a:t>Joint WWRP (WMO) and IRDR project</a:t>
            </a:r>
          </a:p>
          <a:p>
            <a:pPr marL="341313" lvl="1" indent="-323850">
              <a:buFont typeface="Symbol" charset="2"/>
              <a:buChar char=""/>
            </a:pPr>
            <a:r>
              <a:rPr lang="en-US" altLang="zh-CN" sz="2800" dirty="0" smtClean="0"/>
              <a:t>To advance the science of the social and economic applications of weather-related information and services</a:t>
            </a:r>
          </a:p>
          <a:p>
            <a:pPr marL="341313" lvl="1" indent="-323850">
              <a:buFont typeface="Symbol" charset="2"/>
              <a:buChar char=""/>
            </a:pPr>
            <a:r>
              <a:rPr lang="en-US" altLang="zh-CN" sz="2800" dirty="0" smtClean="0"/>
              <a:t>Development, review and promotion of societal and economic-related demonstration projects focused on high-impact weather and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WWRP/IRDR </a:t>
            </a:r>
            <a:r>
              <a:rPr lang="en-US" altLang="zh-CN" dirty="0"/>
              <a:t>Societal and Economic Research and Applications (SERA)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2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84400"/>
            <a:ext cx="7408333" cy="39417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In partnership with the countries of Asia and the Pacific, UNISDR, NGOs, and others</a:t>
            </a:r>
          </a:p>
          <a:p>
            <a:r>
              <a:rPr lang="en-US" sz="2600" dirty="0" smtClean="0"/>
              <a:t>Supporting the Asian Ministerial Conference on Disaster Risk Reduction and Declaration </a:t>
            </a:r>
          </a:p>
          <a:p>
            <a:r>
              <a:rPr lang="en-US" sz="2600" dirty="0" smtClean="0"/>
              <a:t>Annex 10 - Research, integration, global standards, awareness, education, increase funding</a:t>
            </a:r>
          </a:p>
          <a:p>
            <a:r>
              <a:rPr lang="en-US" sz="2600" dirty="0" smtClean="0"/>
              <a:t>18 specific deliverables</a:t>
            </a:r>
          </a:p>
          <a:p>
            <a:r>
              <a:rPr lang="en-US" sz="2600" dirty="0" smtClean="0"/>
              <a:t>Community of Practice established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IAP Science, Academia, and Research Stakeholder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9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Committees &amp; </a:t>
            </a:r>
            <a:r>
              <a:rPr lang="en-US" dirty="0" err="1" smtClean="0"/>
              <a:t>ICoE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306658"/>
            <a:ext cx="3822192" cy="40100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Canada</a:t>
            </a:r>
          </a:p>
          <a:p>
            <a:r>
              <a:rPr lang="en-US" sz="2800" dirty="0" smtClean="0"/>
              <a:t>China</a:t>
            </a:r>
          </a:p>
          <a:p>
            <a:r>
              <a:rPr lang="en-US" sz="2800" dirty="0" smtClean="0"/>
              <a:t>France</a:t>
            </a:r>
          </a:p>
          <a:p>
            <a:r>
              <a:rPr lang="en-US" sz="2800" dirty="0" smtClean="0"/>
              <a:t>Germany</a:t>
            </a:r>
          </a:p>
          <a:p>
            <a:r>
              <a:rPr lang="en-US" sz="2800" dirty="0" smtClean="0"/>
              <a:t>Japan</a:t>
            </a:r>
          </a:p>
          <a:p>
            <a:r>
              <a:rPr lang="en-US" sz="2800" dirty="0" smtClean="0"/>
              <a:t>New Zealand</a:t>
            </a:r>
          </a:p>
          <a:p>
            <a:r>
              <a:rPr lang="en-US" sz="2800" dirty="0" smtClean="0"/>
              <a:t>Others Welcome!!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51247" y="2306659"/>
            <a:ext cx="3822192" cy="3447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Taipei </a:t>
            </a:r>
            <a:r>
              <a:rPr lang="en-US" sz="2800" dirty="0" err="1" smtClean="0"/>
              <a:t>ICoE</a:t>
            </a:r>
            <a:endParaRPr lang="en-US" sz="2800" dirty="0" smtClean="0"/>
          </a:p>
          <a:p>
            <a:r>
              <a:rPr lang="en-US" sz="2800" dirty="0" smtClean="0"/>
              <a:t>Vulnerability &amp; Resilience Metrics (USA)</a:t>
            </a:r>
          </a:p>
          <a:p>
            <a:r>
              <a:rPr lang="en-US" sz="2800" dirty="0" smtClean="0"/>
              <a:t>Community Resilience (NZ)</a:t>
            </a:r>
          </a:p>
        </p:txBody>
      </p:sp>
    </p:spTree>
    <p:extLst>
      <p:ext uri="{BB962C8B-B14F-4D97-AF65-F5344CB8AC3E}">
        <p14:creationId xmlns:p14="http://schemas.microsoft.com/office/powerpoint/2010/main" val="366025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ve the date card for 2014 Con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5" y="1741974"/>
            <a:ext cx="8418176" cy="4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0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Apple Chancery"/>
                <a:cs typeface="Apple Chancery"/>
              </a:rPr>
              <a:t>	Thank </a:t>
            </a:r>
            <a:r>
              <a:rPr lang="en-US" sz="6000" b="1" dirty="0" smtClean="0">
                <a:latin typeface="Apple Chancery"/>
                <a:cs typeface="Apple Chancery"/>
              </a:rPr>
              <a:t>you</a:t>
            </a:r>
            <a:r>
              <a:rPr lang="en-US" dirty="0" smtClean="0">
                <a:latin typeface="Apple Chancery"/>
                <a:cs typeface="Apple Chancery"/>
              </a:rPr>
              <a:t/>
            </a:r>
            <a:br>
              <a:rPr lang="en-US" dirty="0" smtClean="0">
                <a:latin typeface="Apple Chancery"/>
                <a:cs typeface="Apple Chancery"/>
              </a:rPr>
            </a:br>
            <a:r>
              <a:rPr lang="en-US" dirty="0" err="1" smtClean="0">
                <a:solidFill>
                  <a:srgbClr val="000000"/>
                </a:solidFill>
                <a:latin typeface="+mn-lt"/>
                <a:cs typeface="Apple Chancery"/>
              </a:rPr>
              <a:t>co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Apple Chancery"/>
              </a:rPr>
              <a:t>nnect@irdrinternational.org</a:t>
            </a:r>
            <a:endParaRPr lang="en-US" dirty="0">
              <a:solidFill>
                <a:srgbClr val="000000"/>
              </a:solidFill>
              <a:latin typeface="+mn-lt"/>
              <a:cs typeface="Apple Chancery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www.irdrinternational.org</a:t>
            </a:r>
            <a:endParaRPr lang="en-US" sz="3600" dirty="0"/>
          </a:p>
        </p:txBody>
      </p:sp>
      <p:pic>
        <p:nvPicPr>
          <p:cNvPr id="6" name="Picture 2" descr="F:\IRDR Historical\IRDR logos\LogoIRDR-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8468" r="7568" b="18919"/>
          <a:stretch>
            <a:fillRect/>
          </a:stretch>
        </p:blipFill>
        <p:spPr bwMode="auto">
          <a:xfrm>
            <a:off x="1608666" y="4528884"/>
            <a:ext cx="5757333" cy="221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55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dell\My Documents\My Pictures\20110312055110534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960245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0A371-E48A-4E31-8179-44E1FC2337F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1026" name="Picture 2" descr="C:\Documents and Settings\dell\My Documents\My Pictures\1002487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838325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dell\My Documents\My Pictures\20113311519144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2095500" cy="1600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dell\My Documents\My Pictures\4d7c827ee5e3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850936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1600200"/>
            <a:ext cx="6096000" cy="3209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CA" sz="2800" b="1" i="1" dirty="0" smtClean="0">
              <a:solidFill>
                <a:srgbClr val="800000"/>
              </a:solidFill>
              <a:latin typeface="+mn-lt"/>
            </a:endParaRPr>
          </a:p>
          <a:p>
            <a:pPr algn="ctr">
              <a:lnSpc>
                <a:spcPct val="80000"/>
              </a:lnSpc>
            </a:pPr>
            <a:r>
              <a:rPr lang="en-CA" sz="2800" b="1" i="1" dirty="0" smtClean="0">
                <a:solidFill>
                  <a:srgbClr val="800000"/>
                </a:solidFill>
                <a:latin typeface="+mn-lt"/>
                <a:ea typeface="+mj-ea"/>
                <a:cs typeface="+mj-cs"/>
              </a:rPr>
              <a:t>Why</a:t>
            </a:r>
            <a:r>
              <a:rPr lang="en-CA" sz="2800" b="1" i="1" dirty="0">
                <a:solidFill>
                  <a:srgbClr val="800000"/>
                </a:solidFill>
                <a:latin typeface="+mn-lt"/>
                <a:ea typeface="+mj-ea"/>
                <a:cs typeface="+mj-cs"/>
              </a:rPr>
              <a:t>, despite advances in the natural and social </a:t>
            </a:r>
            <a:r>
              <a:rPr lang="en-CA" sz="2800" b="1" i="1" dirty="0" smtClean="0">
                <a:solidFill>
                  <a:srgbClr val="800000"/>
                </a:solidFill>
                <a:latin typeface="+mn-lt"/>
                <a:ea typeface="+mj-ea"/>
                <a:cs typeface="+mj-cs"/>
              </a:rPr>
              <a:t>sciences </a:t>
            </a:r>
            <a:r>
              <a:rPr lang="en-CA" sz="2800" b="1" i="1" dirty="0">
                <a:solidFill>
                  <a:srgbClr val="800000"/>
                </a:solidFill>
                <a:latin typeface="+mn-lt"/>
                <a:ea typeface="+mj-ea"/>
                <a:cs typeface="+mj-cs"/>
              </a:rPr>
              <a:t>of hazards and disasters, do losses continue to increase?</a:t>
            </a:r>
          </a:p>
          <a:p>
            <a:pPr algn="ctr">
              <a:lnSpc>
                <a:spcPct val="80000"/>
              </a:lnSpc>
            </a:pPr>
            <a:endParaRPr lang="en-CA" sz="2800" i="1" dirty="0">
              <a:solidFill>
                <a:srgbClr val="800000"/>
              </a:solidFill>
              <a:latin typeface="+mn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</a:pPr>
            <a:r>
              <a:rPr lang="en-CA" sz="2800" b="1" i="1" dirty="0">
                <a:solidFill>
                  <a:srgbClr val="800000"/>
                </a:solidFill>
                <a:latin typeface="+mn-lt"/>
                <a:ea typeface="+mj-ea"/>
                <a:cs typeface="+mj-cs"/>
              </a:rPr>
              <a:t>How do we address the lack of sustainability in current disaster practices?</a:t>
            </a:r>
          </a:p>
        </p:txBody>
      </p:sp>
      <p:pic>
        <p:nvPicPr>
          <p:cNvPr id="10" name="Picture 3" descr="C:\Documents and Settings\dell\My Documents\My Pictures\F2004122708094800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838325" cy="15618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2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76300" y="2476881"/>
            <a:ext cx="3822192" cy="34472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C0A371-E48A-4E31-8179-44E1FC2337F0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514135" y="1538823"/>
            <a:ext cx="4190237" cy="4252377"/>
            <a:chOff x="801" y="1130"/>
            <a:chExt cx="2256" cy="2604"/>
          </a:xfrm>
        </p:grpSpPr>
        <p:sp>
          <p:nvSpPr>
            <p:cNvPr id="36" name="AutoShape 5"/>
            <p:cNvSpPr>
              <a:spLocks noChangeArrowheads="1"/>
            </p:cNvSpPr>
            <p:nvPr/>
          </p:nvSpPr>
          <p:spPr bwMode="gray">
            <a:xfrm>
              <a:off x="801" y="2051"/>
              <a:ext cx="2256" cy="1683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gray">
            <a:xfrm>
              <a:off x="801" y="1130"/>
              <a:ext cx="2256" cy="7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09601" y="3200400"/>
            <a:ext cx="3962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An </a:t>
            </a:r>
            <a:r>
              <a:rPr lang="en-US" sz="2000" b="1" i="1" dirty="0">
                <a:solidFill>
                  <a:srgbClr val="000000"/>
                </a:solidFill>
                <a:latin typeface="+mn-lt"/>
              </a:rPr>
              <a:t>integrated approach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to research on disaster risk through: an </a:t>
            </a:r>
            <a:r>
              <a:rPr lang="en-US" sz="2000" b="1" i="1" dirty="0">
                <a:solidFill>
                  <a:srgbClr val="000000"/>
                </a:solidFill>
                <a:latin typeface="+mn-lt"/>
              </a:rPr>
              <a:t>international</a:t>
            </a:r>
            <a:r>
              <a:rPr lang="en-US" sz="2000" i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000" b="1" i="1" dirty="0">
                <a:solidFill>
                  <a:srgbClr val="000000"/>
                </a:solidFill>
                <a:latin typeface="+mn-lt"/>
              </a:rPr>
              <a:t>multidisciplinary</a:t>
            </a:r>
            <a:r>
              <a:rPr lang="en-US" sz="2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(natural, health, engineering and social sciences, including socio-economic analysis)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+mn-lt"/>
              </a:rPr>
              <a:t>collaborative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research programme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75109" y="1649904"/>
            <a:ext cx="3468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Addressing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the challenge of </a:t>
            </a:r>
            <a:endParaRPr lang="en-US" sz="20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natural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and human-induced </a:t>
            </a:r>
            <a:endParaRPr lang="en-US" sz="20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environmental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hazards 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IRDR Science Plan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07927" y="1369755"/>
            <a:ext cx="2091347" cy="1673077"/>
            <a:chOff x="374849" y="1383597"/>
            <a:chExt cx="2091347" cy="16730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374849" y="1383597"/>
              <a:ext cx="2091347" cy="167307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23852" y="1432600"/>
              <a:ext cx="1993341" cy="15750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Capacity Building</a:t>
              </a:r>
              <a:endParaRPr lang="en-US" sz="23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82592" y="3042832"/>
            <a:ext cx="2091347" cy="1673077"/>
            <a:chOff x="3031026" y="879"/>
            <a:chExt cx="2091347" cy="16730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3031026" y="879"/>
              <a:ext cx="2091347" cy="167307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080029" y="49882"/>
              <a:ext cx="1993341" cy="15750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Case Studies &amp; Demonstration Projects</a:t>
              </a:r>
              <a:endParaRPr lang="en-US" sz="23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27710" y="4775471"/>
            <a:ext cx="2091347" cy="1673077"/>
            <a:chOff x="5687202" y="1383597"/>
            <a:chExt cx="2091347" cy="16730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>
              <a:off x="5687202" y="1383597"/>
              <a:ext cx="2091347" cy="167307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5736205" y="1432600"/>
              <a:ext cx="1993341" cy="15750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Assessment, Data Management &amp; Monitoring</a:t>
              </a:r>
              <a:endParaRPr lang="en-U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525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01024"/>
            <a:ext cx="7408333" cy="3450696"/>
          </a:xfrm>
        </p:spPr>
        <p:txBody>
          <a:bodyPr/>
          <a:lstStyle/>
          <a:p>
            <a:pPr marL="290513" lvl="1" indent="-290513">
              <a:lnSpc>
                <a:spcPct val="80000"/>
              </a:lnSpc>
            </a:pPr>
            <a:r>
              <a:rPr lang="en-US" sz="2800" dirty="0"/>
              <a:t>Characterization of hazard, vulnerability and risk</a:t>
            </a:r>
          </a:p>
          <a:p>
            <a:pPr marL="569913" lvl="2" indent="-290513">
              <a:lnSpc>
                <a:spcPct val="90000"/>
              </a:lnSpc>
            </a:pPr>
            <a:r>
              <a:rPr lang="en-CA" sz="2800" dirty="0">
                <a:cs typeface="Times New Roman" charset="0"/>
              </a:rPr>
              <a:t>I</a:t>
            </a:r>
            <a:r>
              <a:rPr lang="en-CA" sz="2800" dirty="0" smtClean="0">
                <a:cs typeface="Times New Roman" charset="0"/>
              </a:rPr>
              <a:t>dentifying </a:t>
            </a:r>
            <a:r>
              <a:rPr lang="en-CA" sz="2800" dirty="0">
                <a:cs typeface="Times New Roman" charset="0"/>
              </a:rPr>
              <a:t>hazards and vulnerabilities leading to </a:t>
            </a:r>
            <a:r>
              <a:rPr lang="en-CA" sz="2800" dirty="0" smtClean="0">
                <a:cs typeface="Times New Roman" charset="0"/>
              </a:rPr>
              <a:t>risks</a:t>
            </a:r>
            <a:endParaRPr lang="en-GB" sz="2800" dirty="0">
              <a:cs typeface="Times New Roman" charset="0"/>
            </a:endParaRPr>
          </a:p>
          <a:p>
            <a:pPr marL="569913" lvl="2" indent="-290513">
              <a:lnSpc>
                <a:spcPct val="90000"/>
              </a:lnSpc>
            </a:pPr>
            <a:r>
              <a:rPr lang="en-CA" sz="2800" dirty="0">
                <a:cs typeface="Times New Roman" charset="0"/>
              </a:rPr>
              <a:t>F</a:t>
            </a:r>
            <a:r>
              <a:rPr lang="en-CA" sz="2800" dirty="0" smtClean="0">
                <a:cs typeface="Times New Roman" charset="0"/>
              </a:rPr>
              <a:t>orecasting </a:t>
            </a:r>
            <a:r>
              <a:rPr lang="en-CA" sz="2800" dirty="0">
                <a:cs typeface="Times New Roman" charset="0"/>
              </a:rPr>
              <a:t>hazards and assessing </a:t>
            </a:r>
            <a:r>
              <a:rPr lang="en-CA" sz="2800" dirty="0" smtClean="0">
                <a:cs typeface="Times New Roman" charset="0"/>
              </a:rPr>
              <a:t>risks</a:t>
            </a:r>
          </a:p>
          <a:p>
            <a:pPr marL="569913" lvl="2" indent="-290513">
              <a:lnSpc>
                <a:spcPct val="90000"/>
              </a:lnSpc>
            </a:pPr>
            <a:r>
              <a:rPr lang="en-CA" sz="2800" dirty="0" smtClean="0">
                <a:cs typeface="Times New Roman" charset="0"/>
              </a:rPr>
              <a:t>Dynamic </a:t>
            </a:r>
            <a:r>
              <a:rPr lang="en-CA" sz="2800" dirty="0">
                <a:cs typeface="Times New Roman" charset="0"/>
              </a:rPr>
              <a:t>modelling of </a:t>
            </a:r>
            <a:r>
              <a:rPr lang="en-CA" sz="2800" dirty="0" smtClean="0">
                <a:cs typeface="Times New Roman" charset="0"/>
              </a:rPr>
              <a:t>risk</a:t>
            </a:r>
            <a:endParaRPr lang="en-GB" sz="2800" dirty="0">
              <a:cs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 #1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6172200" y="4876998"/>
            <a:ext cx="2514600" cy="167798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38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0429"/>
            <a:ext cx="7408333" cy="3785734"/>
          </a:xfrm>
        </p:spPr>
        <p:txBody>
          <a:bodyPr>
            <a:normAutofit/>
          </a:bodyPr>
          <a:lstStyle/>
          <a:p>
            <a:r>
              <a:rPr lang="en-US" sz="2800" dirty="0"/>
              <a:t>Effective decision-making in complex and changing risk context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sz="2800" dirty="0">
                <a:cs typeface="Times New Roman" charset="0"/>
              </a:rPr>
              <a:t>Identifying relevant decision-making systems and their interactions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sz="2800" dirty="0">
                <a:cs typeface="Times New Roman" charset="0"/>
              </a:rPr>
              <a:t>Understanding decision making in the context of environmental hazards</a:t>
            </a:r>
            <a:r>
              <a:rPr lang="en-CA" sz="2800" dirty="0">
                <a:cs typeface="Times New Roman" charset="0"/>
              </a:rPr>
              <a:t>; and </a:t>
            </a:r>
            <a:endParaRPr lang="en-GB" sz="2800" dirty="0">
              <a:cs typeface="Times New Roman" charset="0"/>
            </a:endParaRPr>
          </a:p>
          <a:p>
            <a:pPr marL="838200" lvl="1" indent="-381000">
              <a:lnSpc>
                <a:spcPct val="80000"/>
              </a:lnSpc>
            </a:pPr>
            <a:r>
              <a:rPr lang="en-GB" sz="2800" dirty="0">
                <a:cs typeface="Times New Roman" charset="0"/>
              </a:rPr>
              <a:t>Improving the quality of decision-making practice</a:t>
            </a:r>
            <a:r>
              <a:rPr lang="en-CA" sz="2800" dirty="0">
                <a:cs typeface="Times New Roman" charset="0"/>
              </a:rPr>
              <a:t>.</a:t>
            </a:r>
            <a:endParaRPr lang="en-US" sz="2800" dirty="0"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4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67857"/>
            <a:ext cx="7408333" cy="3858306"/>
          </a:xfrm>
        </p:spPr>
        <p:txBody>
          <a:bodyPr/>
          <a:lstStyle/>
          <a:p>
            <a:r>
              <a:rPr lang="en-US" sz="2800" dirty="0"/>
              <a:t>Reducing risk and curbing losses through knowledge-based actions</a:t>
            </a:r>
          </a:p>
          <a:p>
            <a:pPr marL="838200" lvl="1" indent="-381000"/>
            <a:r>
              <a:rPr lang="en-GB" sz="2800" dirty="0">
                <a:cs typeface="Times New Roman" charset="0"/>
              </a:rPr>
              <a:t>Vulnerability </a:t>
            </a:r>
            <a:r>
              <a:rPr lang="en-GB" sz="2800" dirty="0" smtClean="0">
                <a:cs typeface="Times New Roman" charset="0"/>
              </a:rPr>
              <a:t>assessments</a:t>
            </a:r>
            <a:r>
              <a:rPr lang="en-CA" sz="2800" dirty="0" smtClean="0">
                <a:cs typeface="Times New Roman" charset="0"/>
              </a:rPr>
              <a:t> </a:t>
            </a:r>
            <a:endParaRPr lang="en-GB" sz="2800" dirty="0">
              <a:cs typeface="Times New Roman" charset="0"/>
            </a:endParaRPr>
          </a:p>
          <a:p>
            <a:pPr marL="838200" lvl="1" indent="-381000"/>
            <a:r>
              <a:rPr lang="en-GB" sz="2800" dirty="0">
                <a:cs typeface="Times New Roman" charset="0"/>
              </a:rPr>
              <a:t>Effective approaches to risk reduction</a:t>
            </a:r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 #3</a:t>
            </a:r>
            <a:endParaRPr lang="en-US" dirty="0"/>
          </a:p>
        </p:txBody>
      </p:sp>
      <p:pic>
        <p:nvPicPr>
          <p:cNvPr id="4" name="Picture 2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29" y="4800599"/>
            <a:ext cx="6848996" cy="1492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9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934" y="1591056"/>
            <a:ext cx="8415866" cy="4618189"/>
          </a:xfrm>
        </p:spPr>
        <p:txBody>
          <a:bodyPr>
            <a:normAutofit/>
          </a:bodyPr>
          <a:lstStyle/>
          <a:p>
            <a:r>
              <a:rPr lang="en-US" dirty="0" smtClean="0"/>
              <a:t>Improve </a:t>
            </a:r>
            <a:r>
              <a:rPr lang="en-US" dirty="0"/>
              <a:t>scientific knowledge and integrated research</a:t>
            </a:r>
          </a:p>
          <a:p>
            <a:r>
              <a:rPr lang="en-US" dirty="0" smtClean="0"/>
              <a:t>Foster </a:t>
            </a:r>
            <a:r>
              <a:rPr lang="en-US" dirty="0"/>
              <a:t>networking and collaboration among domestic, regional and international disaster risk reduction science and technology activities</a:t>
            </a:r>
          </a:p>
          <a:p>
            <a:r>
              <a:rPr lang="en-US" dirty="0"/>
              <a:t>Enhance the integration of science in disaster risk reduction planning, policies and </a:t>
            </a:r>
            <a:r>
              <a:rPr lang="en-US" dirty="0" err="1"/>
              <a:t>programmes</a:t>
            </a:r>
            <a:endParaRPr lang="en-US" dirty="0"/>
          </a:p>
          <a:p>
            <a:r>
              <a:rPr lang="en-US" dirty="0" smtClean="0"/>
              <a:t>Engage </a:t>
            </a:r>
            <a:r>
              <a:rPr lang="en-US" dirty="0"/>
              <a:t>in the discussions for the post-2015 </a:t>
            </a:r>
            <a:r>
              <a:rPr lang="en-US" dirty="0" smtClean="0"/>
              <a:t>“HFA” and MDGs</a:t>
            </a:r>
          </a:p>
          <a:p>
            <a:r>
              <a:rPr lang="en-US" dirty="0" smtClean="0"/>
              <a:t>Contribute </a:t>
            </a:r>
            <a:r>
              <a:rPr lang="en-US" dirty="0"/>
              <a:t>to the </a:t>
            </a:r>
            <a:r>
              <a:rPr lang="en-US" dirty="0" smtClean="0"/>
              <a:t>national/regional </a:t>
            </a:r>
            <a:r>
              <a:rPr lang="en-US" dirty="0"/>
              <a:t>discussions for other relevant global negotiations </a:t>
            </a:r>
            <a:r>
              <a:rPr lang="en-US" dirty="0" smtClean="0"/>
              <a:t>(Future Earth, climate </a:t>
            </a:r>
            <a:r>
              <a:rPr lang="en-US" dirty="0"/>
              <a:t>change adaptation</a:t>
            </a:r>
            <a:r>
              <a:rPr lang="en-US" dirty="0" smtClean="0"/>
              <a:t>, </a:t>
            </a:r>
            <a:r>
              <a:rPr lang="en-US" dirty="0"/>
              <a:t>etc.). </a:t>
            </a:r>
          </a:p>
          <a:p>
            <a:r>
              <a:rPr lang="en-US" dirty="0"/>
              <a:t>Provide scientific advice to policy-</a:t>
            </a:r>
            <a:r>
              <a:rPr lang="en-US" dirty="0" smtClean="0"/>
              <a:t>makers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1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CA" sz="4900" dirty="0" smtClean="0"/>
              <a:t>Partners 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fr-FR" sz="4000" dirty="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76655" y="1861271"/>
            <a:ext cx="3822192" cy="426520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Char char=""/>
            </a:pPr>
            <a:r>
              <a:rPr lang="en-CA" sz="2800" dirty="0"/>
              <a:t>National </a:t>
            </a:r>
            <a:r>
              <a:rPr lang="en-CA" sz="2800" dirty="0" smtClean="0"/>
              <a:t>&amp;  </a:t>
            </a:r>
            <a:r>
              <a:rPr lang="en-CA" sz="2800" dirty="0"/>
              <a:t>international science institutions</a:t>
            </a:r>
          </a:p>
          <a:p>
            <a:pPr>
              <a:lnSpc>
                <a:spcPct val="80000"/>
              </a:lnSpc>
              <a:buFontTx/>
              <a:buChar char=""/>
            </a:pPr>
            <a:r>
              <a:rPr lang="en-CA" sz="2800" dirty="0" smtClean="0"/>
              <a:t>National &amp; international </a:t>
            </a:r>
            <a:r>
              <a:rPr lang="en-CA" sz="2800" dirty="0"/>
              <a:t>development assistance agencies and funding bodies</a:t>
            </a:r>
          </a:p>
          <a:p>
            <a:pPr>
              <a:lnSpc>
                <a:spcPct val="80000"/>
              </a:lnSpc>
              <a:buFontTx/>
              <a:buChar char=""/>
            </a:pPr>
            <a:r>
              <a:rPr lang="en-CA" sz="2800" dirty="0"/>
              <a:t>Other research organizations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14800" y="228600"/>
            <a:ext cx="41148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fr-FR" sz="4400" b="1" dirty="0">
              <a:solidFill>
                <a:srgbClr val="00777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64608" y="1861271"/>
            <a:ext cx="3822192" cy="4265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"/>
            </a:pPr>
            <a:r>
              <a:rPr lang="en-CA" sz="2800" dirty="0" smtClean="0"/>
              <a:t>ICSU Unions</a:t>
            </a:r>
          </a:p>
          <a:p>
            <a:pPr>
              <a:lnSpc>
                <a:spcPct val="80000"/>
              </a:lnSpc>
              <a:buFontTx/>
              <a:buChar char=""/>
            </a:pPr>
            <a:r>
              <a:rPr lang="en-CA" sz="2800" dirty="0" smtClean="0"/>
              <a:t>ISSC Unions</a:t>
            </a:r>
          </a:p>
          <a:p>
            <a:pPr>
              <a:lnSpc>
                <a:spcPct val="80000"/>
              </a:lnSpc>
              <a:buFontTx/>
              <a:buChar char=""/>
            </a:pPr>
            <a:r>
              <a:rPr lang="en-CA" sz="2800" dirty="0" smtClean="0"/>
              <a:t>Regional Offices</a:t>
            </a:r>
          </a:p>
          <a:p>
            <a:pPr>
              <a:lnSpc>
                <a:spcPct val="80000"/>
              </a:lnSpc>
              <a:buFontTx/>
              <a:buChar char=""/>
            </a:pPr>
            <a:r>
              <a:rPr lang="en-CA" sz="2800" dirty="0" smtClean="0"/>
              <a:t>UN Organizations</a:t>
            </a:r>
          </a:p>
          <a:p>
            <a:pPr>
              <a:lnSpc>
                <a:spcPct val="80000"/>
              </a:lnSpc>
              <a:buFontTx/>
              <a:buChar char=""/>
            </a:pPr>
            <a:r>
              <a:rPr lang="en-CA" sz="2800" dirty="0" smtClean="0"/>
              <a:t>IRDR National Committees</a:t>
            </a:r>
          </a:p>
          <a:p>
            <a:pPr>
              <a:lnSpc>
                <a:spcPct val="80000"/>
              </a:lnSpc>
              <a:buFontTx/>
              <a:buChar char=""/>
            </a:pPr>
            <a:r>
              <a:rPr lang="en-CA" sz="2800" dirty="0" smtClean="0"/>
              <a:t>IRDR International Centres of Excellence</a:t>
            </a:r>
          </a:p>
        </p:txBody>
      </p:sp>
    </p:spTree>
    <p:extLst>
      <p:ext uri="{BB962C8B-B14F-4D97-AF65-F5344CB8AC3E}">
        <p14:creationId xmlns:p14="http://schemas.microsoft.com/office/powerpoint/2010/main" val="305777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346" y="2035015"/>
            <a:ext cx="6007810" cy="423766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Common template &amp; methodology</a:t>
            </a:r>
          </a:p>
          <a:p>
            <a:r>
              <a:rPr lang="en-GB" sz="2600" dirty="0"/>
              <a:t>Trace out and assign causal explanation of losses and intervening conditions that increased or reduce </a:t>
            </a:r>
            <a:r>
              <a:rPr lang="en-GB" sz="2600" dirty="0" smtClean="0"/>
              <a:t>losses</a:t>
            </a:r>
          </a:p>
          <a:p>
            <a:r>
              <a:rPr lang="en-GB" sz="2600" dirty="0" smtClean="0"/>
              <a:t>4 </a:t>
            </a:r>
            <a:r>
              <a:rPr lang="en-GB" sz="2600" dirty="0"/>
              <a:t>completed – </a:t>
            </a:r>
            <a:r>
              <a:rPr lang="en-GB" sz="2600" dirty="0" smtClean="0"/>
              <a:t>Japan</a:t>
            </a:r>
          </a:p>
          <a:p>
            <a:r>
              <a:rPr lang="en-GB" sz="2600" dirty="0" smtClean="0"/>
              <a:t>15+ </a:t>
            </a:r>
            <a:r>
              <a:rPr lang="en-GB" sz="2600" dirty="0"/>
              <a:t>underway – Algeria, CEDIM (Germany), China, El Salvador, EU JRC, Haiti, Honduras, Japan, Pakistan, Philippines, Thailand, Taipei, </a:t>
            </a:r>
            <a:r>
              <a:rPr lang="en-GB" sz="2600" dirty="0" smtClean="0"/>
              <a:t>volcanoes</a:t>
            </a:r>
          </a:p>
          <a:p>
            <a:r>
              <a:rPr lang="en-GB" sz="2600" dirty="0" smtClean="0"/>
              <a:t>Community </a:t>
            </a:r>
            <a:r>
              <a:rPr lang="en-GB" sz="2600" dirty="0"/>
              <a:t>of </a:t>
            </a:r>
            <a:r>
              <a:rPr lang="en-GB" sz="2600" dirty="0" smtClean="0"/>
              <a:t>Practice, workshops</a:t>
            </a:r>
            <a:endParaRPr lang="en-GB" sz="2600" dirty="0"/>
          </a:p>
          <a:p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Forensic Investigations of Disasters (FORIN)</a:t>
            </a:r>
            <a:endParaRPr lang="en-US" dirty="0"/>
          </a:p>
        </p:txBody>
      </p:sp>
      <p:pic>
        <p:nvPicPr>
          <p:cNvPr id="4" name="Picture Placeholder 10"/>
          <p:cNvPicPr>
            <a:picLocks noChangeAspect="1"/>
          </p:cNvPicPr>
          <p:nvPr/>
        </p:nvPicPr>
        <p:blipFill rotWithShape="1">
          <a:blip r:embed="rId2"/>
          <a:srcRect l="-63" r="206"/>
          <a:stretch/>
        </p:blipFill>
        <p:spPr>
          <a:xfrm>
            <a:off x="6244393" y="2893339"/>
            <a:ext cx="2700640" cy="3776133"/>
          </a:xfrm>
          <a:prstGeom prst="roundRect">
            <a:avLst>
              <a:gd name="adj" fmla="val 3924"/>
            </a:avLst>
          </a:prstGeom>
          <a:scene3d>
            <a:camera prst="perspectiveContrastingLeftFacing" fov="600000">
              <a:rot lat="240000" lon="600000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404229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332</TotalTime>
  <Words>782</Words>
  <Application>Microsoft Macintosh PowerPoint</Application>
  <PresentationFormat>On-screen Show (4:3)</PresentationFormat>
  <Paragraphs>107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Linking Science to Disaster Risk Management</vt:lpstr>
      <vt:lpstr>Background</vt:lpstr>
      <vt:lpstr>PowerPoint Presentation</vt:lpstr>
      <vt:lpstr>Research Objective #1</vt:lpstr>
      <vt:lpstr>Research Objective #2</vt:lpstr>
      <vt:lpstr>Research Objective #3</vt:lpstr>
      <vt:lpstr>Activities</vt:lpstr>
      <vt:lpstr> Partners  </vt:lpstr>
      <vt:lpstr>Forensic Investigations of Disasters (FORIN)</vt:lpstr>
      <vt:lpstr>Disaster Loss Data WG</vt:lpstr>
      <vt:lpstr>Assessment of Integrated Research on Disaster Risk (AIRDR)</vt:lpstr>
      <vt:lpstr>Risk Interpretation &amp; Action (RIA)</vt:lpstr>
      <vt:lpstr>WWRP/IRDR Societal and Economic Research and Applications (SERA)  </vt:lpstr>
      <vt:lpstr>IAP Science, Academia, and Research Stakeholder Group</vt:lpstr>
      <vt:lpstr>National Committees &amp; ICoE</vt:lpstr>
      <vt:lpstr>PowerPoint Presentation</vt:lpstr>
      <vt:lpstr> Thank you connect@irdrinternational.org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Risk: From Research to Policy </dc:title>
  <dc:creator>Jane Rovins</dc:creator>
  <cp:lastModifiedBy>Jane Rovins</cp:lastModifiedBy>
  <cp:revision>41</cp:revision>
  <dcterms:created xsi:type="dcterms:W3CDTF">2012-04-09T14:41:03Z</dcterms:created>
  <dcterms:modified xsi:type="dcterms:W3CDTF">2013-05-22T08:55:36Z</dcterms:modified>
</cp:coreProperties>
</file>