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9" r:id="rId12"/>
    <p:sldId id="265" r:id="rId13"/>
    <p:sldId id="280" r:id="rId14"/>
    <p:sldId id="266" r:id="rId15"/>
    <p:sldId id="267" r:id="rId16"/>
    <p:sldId id="268" r:id="rId17"/>
    <p:sldId id="269" r:id="rId18"/>
    <p:sldId id="270" r:id="rId19"/>
    <p:sldId id="281" r:id="rId20"/>
    <p:sldId id="271" r:id="rId21"/>
    <p:sldId id="272" r:id="rId22"/>
    <p:sldId id="282" r:id="rId23"/>
    <p:sldId id="273" r:id="rId24"/>
    <p:sldId id="274" r:id="rId25"/>
    <p:sldId id="275" r:id="rId26"/>
    <p:sldId id="276" r:id="rId27"/>
    <p:sldId id="285" r:id="rId28"/>
    <p:sldId id="284" r:id="rId29"/>
    <p:sldId id="283" r:id="rId30"/>
    <p:sldId id="286" r:id="rId31"/>
    <p:sldId id="277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064D0-FF8D-4709-998B-29D3F5392FC9}" type="datetimeFigureOut">
              <a:rPr lang="en-US" smtClean="0"/>
              <a:t>5/22/2013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28B51-42E6-480D-A926-440D113C242E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28B51-42E6-480D-A926-440D113C242E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1EBC-C73D-4B4F-B6E1-3E44C62EC88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4BBFB-92B8-4200-8627-5899339A9BD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1EBC-C73D-4B4F-B6E1-3E44C62EC88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4BBFB-92B8-4200-8627-5899339A9BD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1EBC-C73D-4B4F-B6E1-3E44C62EC88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4BBFB-92B8-4200-8627-5899339A9BD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1EBC-C73D-4B4F-B6E1-3E44C62EC88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4BBFB-92B8-4200-8627-5899339A9BD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1EBC-C73D-4B4F-B6E1-3E44C62EC88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4BBFB-92B8-4200-8627-5899339A9BD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1EBC-C73D-4B4F-B6E1-3E44C62EC88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4BBFB-92B8-4200-8627-5899339A9BD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1EBC-C73D-4B4F-B6E1-3E44C62EC88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4BBFB-92B8-4200-8627-5899339A9BD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1EBC-C73D-4B4F-B6E1-3E44C62EC88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4BBFB-92B8-4200-8627-5899339A9BD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1EBC-C73D-4B4F-B6E1-3E44C62EC88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4BBFB-92B8-4200-8627-5899339A9BD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1EBC-C73D-4B4F-B6E1-3E44C62EC88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4BBFB-92B8-4200-8627-5899339A9BD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1EBC-C73D-4B4F-B6E1-3E44C62EC88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4BBFB-92B8-4200-8627-5899339A9BD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31EBC-C73D-4B4F-B6E1-3E44C62EC889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4BBFB-92B8-4200-8627-5899339A9BD9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564904"/>
            <a:ext cx="9144000" cy="2304256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TRADITIONAL EARTHQUAKE-RESISTANT TECHNIQUES: THE CASBAH OF ALGIERS (ALGERIA)</a:t>
            </a:r>
            <a:endParaRPr lang="en-US" sz="40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528" y="4797152"/>
            <a:ext cx="8352928" cy="1440160"/>
          </a:xfrm>
        </p:spPr>
        <p:txBody>
          <a:bodyPr>
            <a:normAutofit fontScale="62500" lnSpcReduction="20000"/>
          </a:bodyPr>
          <a:lstStyle/>
          <a:p>
            <a:endParaRPr lang="fr-FR" dirty="0" smtClean="0">
              <a:solidFill>
                <a:srgbClr val="0000FF"/>
              </a:solidFill>
            </a:endParaRPr>
          </a:p>
          <a:p>
            <a:r>
              <a:rPr lang="fr-FR" sz="3800" dirty="0" smtClean="0">
                <a:solidFill>
                  <a:srgbClr val="0000FF"/>
                </a:solidFill>
              </a:rPr>
              <a:t>Djillali BENOUAR and Amina FOUFA</a:t>
            </a:r>
            <a:endParaRPr lang="fr-FR" sz="3800" u="sng" baseline="30000" dirty="0" smtClean="0">
              <a:solidFill>
                <a:srgbClr val="0000FF"/>
              </a:solidFill>
            </a:endParaRPr>
          </a:p>
          <a:p>
            <a:r>
              <a:rPr lang="fr-FR" sz="3800" b="1" dirty="0" smtClean="0">
                <a:solidFill>
                  <a:srgbClr val="0000FF"/>
                </a:solidFill>
              </a:rPr>
              <a:t>USTHB</a:t>
            </a:r>
          </a:p>
          <a:p>
            <a:r>
              <a:rPr lang="fr-FR" sz="3800" b="1" dirty="0" smtClean="0">
                <a:solidFill>
                  <a:srgbClr val="0000FF"/>
                </a:solidFill>
              </a:rPr>
              <a:t>ALGERIA</a:t>
            </a:r>
          </a:p>
          <a:p>
            <a:endParaRPr lang="en-US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672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0"/>
            <a:ext cx="108012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0"/>
            <a:ext cx="75565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2063" y="1"/>
            <a:ext cx="2801937" cy="9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683568" y="119675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Platform for Disaster Risk Reduction</a:t>
            </a:r>
          </a:p>
          <a:p>
            <a:pPr algn="ctr"/>
            <a:r>
              <a:rPr lang="en-Z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Geneva, 22 May, 2013</a:t>
            </a:r>
            <a:endParaRPr lang="en-Z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DISCHARGING ARCHES</a:t>
            </a:r>
            <a:endParaRPr 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39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f\Bureau\Les Voutes Khair-Eddine\Maçonneries\DSC00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24935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fr-FR" sz="3600" b="1" dirty="0" smtClean="0">
                <a:solidFill>
                  <a:srgbClr val="0000FF"/>
                </a:solidFill>
              </a:rPr>
              <a:t>ARCHITECTURAL SCALE:</a:t>
            </a:r>
          </a:p>
          <a:p>
            <a:pPr>
              <a:spcBef>
                <a:spcPct val="50000"/>
              </a:spcBef>
            </a:pPr>
            <a:r>
              <a:rPr lang="fr-FR" sz="3600" b="1" dirty="0" smtClean="0">
                <a:solidFill>
                  <a:srgbClr val="FF0000"/>
                </a:solidFill>
              </a:rPr>
              <a:t>TYPOLOGY OF HOUSES:</a:t>
            </a:r>
            <a:r>
              <a:rPr lang="fr-FR" sz="3600" b="1" dirty="0" smtClean="0"/>
              <a:t> Most of </a:t>
            </a:r>
            <a:r>
              <a:rPr lang="fr-FR" sz="3600" b="1" dirty="0" err="1" smtClean="0"/>
              <a:t>them</a:t>
            </a:r>
            <a:r>
              <a:rPr lang="fr-FR" sz="3600" b="1" dirty="0" smtClean="0"/>
              <a:t> have a central patio of square </a:t>
            </a:r>
            <a:r>
              <a:rPr lang="fr-FR" sz="3600" b="1" dirty="0" err="1" smtClean="0"/>
              <a:t>form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around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which</a:t>
            </a:r>
            <a:r>
              <a:rPr lang="fr-FR" sz="3600" b="1" dirty="0" smtClean="0"/>
              <a:t> the </a:t>
            </a:r>
            <a:r>
              <a:rPr lang="fr-FR" sz="3600" b="1" dirty="0" err="1" smtClean="0"/>
              <a:t>rooms</a:t>
            </a:r>
            <a:r>
              <a:rPr lang="fr-FR" sz="3600" b="1" dirty="0" smtClean="0"/>
              <a:t> are </a:t>
            </a:r>
            <a:r>
              <a:rPr lang="fr-FR" sz="3600" b="1" dirty="0" err="1" smtClean="0"/>
              <a:t>distributed</a:t>
            </a:r>
            <a:r>
              <a:rPr lang="fr-FR" sz="3600" b="1" dirty="0" smtClean="0"/>
              <a:t> (2 or 3 </a:t>
            </a:r>
            <a:r>
              <a:rPr lang="fr-FR" sz="3600" b="1" dirty="0" err="1" smtClean="0"/>
              <a:t>levels</a:t>
            </a:r>
            <a:r>
              <a:rPr lang="fr-FR" sz="3600" b="1" dirty="0" smtClean="0"/>
              <a:t>).</a:t>
            </a:r>
          </a:p>
          <a:p>
            <a:pPr>
              <a:spcBef>
                <a:spcPct val="50000"/>
              </a:spcBef>
            </a:pPr>
            <a:r>
              <a:rPr lang="fr-FR" sz="3600" b="1" dirty="0" smtClean="0">
                <a:solidFill>
                  <a:srgbClr val="FF0000"/>
                </a:solidFill>
              </a:rPr>
              <a:t>SHAPE OF HOUSE:</a:t>
            </a:r>
            <a:r>
              <a:rPr lang="fr-FR" sz="3600" b="1" dirty="0" smtClean="0"/>
              <a:t> Square </a:t>
            </a:r>
            <a:r>
              <a:rPr lang="fr-FR" sz="3600" b="1" dirty="0" err="1" smtClean="0"/>
              <a:t>form</a:t>
            </a:r>
            <a:endParaRPr lang="fr-FR" sz="3600" b="1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f\Bureau\dossier wahab\les arcades 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3816424" cy="2880320"/>
          </a:xfrm>
          <a:prstGeom prst="rect">
            <a:avLst/>
          </a:prstGeom>
          <a:noFill/>
        </p:spPr>
      </p:pic>
      <p:pic>
        <p:nvPicPr>
          <p:cNvPr id="5" name="Picture 2" descr="C:\Documents and Settings\f\Bureau\dossier wahab\les arcades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17032"/>
            <a:ext cx="3384376" cy="2880320"/>
          </a:xfrm>
          <a:prstGeom prst="rect">
            <a:avLst/>
          </a:prstGeom>
          <a:noFill/>
        </p:spPr>
      </p:pic>
      <p:pic>
        <p:nvPicPr>
          <p:cNvPr id="6" name="Picture 2" descr="C:\Documents and Settings\f\Bureau\dossier wahab\maconer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48680"/>
            <a:ext cx="7128792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fr-FR" sz="4000" b="1" dirty="0" smtClean="0">
                <a:solidFill>
                  <a:srgbClr val="0000FF"/>
                </a:solidFill>
              </a:rPr>
              <a:t>STRUCTURAL SCALE:</a:t>
            </a:r>
          </a:p>
          <a:p>
            <a:pPr>
              <a:spcBef>
                <a:spcPct val="50000"/>
              </a:spcBef>
            </a:pPr>
            <a:r>
              <a:rPr lang="fr-FR" sz="3600" b="1" dirty="0" smtClean="0">
                <a:solidFill>
                  <a:srgbClr val="FF0000"/>
                </a:solidFill>
              </a:rPr>
              <a:t>LINKS OF WALLS:</a:t>
            </a:r>
            <a:r>
              <a:rPr lang="fr-FR" sz="4000" b="1" dirty="0" smtClean="0"/>
              <a:t> </a:t>
            </a:r>
            <a:r>
              <a:rPr lang="fr-FR" b="1" dirty="0" err="1" smtClean="0"/>
              <a:t>Linked</a:t>
            </a:r>
            <a:r>
              <a:rPr lang="fr-FR" b="1" dirty="0" smtClean="0"/>
              <a:t> one to </a:t>
            </a:r>
            <a:r>
              <a:rPr lang="fr-FR" b="1" dirty="0" err="1" smtClean="0"/>
              <a:t>another</a:t>
            </a:r>
            <a:r>
              <a:rPr lang="fr-FR" b="1" dirty="0" smtClean="0"/>
              <a:t> by </a:t>
            </a:r>
            <a:r>
              <a:rPr lang="fr-FR" b="1" dirty="0" err="1" smtClean="0"/>
              <a:t>alternate</a:t>
            </a:r>
            <a:r>
              <a:rPr lang="fr-FR" b="1" dirty="0" smtClean="0"/>
              <a:t> </a:t>
            </a:r>
            <a:r>
              <a:rPr lang="fr-FR" b="1" dirty="0" err="1" smtClean="0"/>
              <a:t>crossing</a:t>
            </a:r>
            <a:r>
              <a:rPr lang="fr-FR" b="1" dirty="0" smtClean="0"/>
              <a:t> of </a:t>
            </a:r>
            <a:r>
              <a:rPr lang="fr-FR" b="1" dirty="0" err="1" smtClean="0"/>
              <a:t>wood</a:t>
            </a:r>
            <a:r>
              <a:rPr lang="fr-FR" b="1" dirty="0" smtClean="0"/>
              <a:t> logs (</a:t>
            </a:r>
            <a:r>
              <a:rPr lang="fr-FR" b="1" dirty="0" err="1" smtClean="0"/>
              <a:t>consolidating</a:t>
            </a:r>
            <a:r>
              <a:rPr lang="fr-FR" b="1" dirty="0" smtClean="0"/>
              <a:t> the angles). </a:t>
            </a:r>
            <a:r>
              <a:rPr lang="fr-FR" b="1" dirty="0" err="1" smtClean="0"/>
              <a:t>Every</a:t>
            </a:r>
            <a:r>
              <a:rPr lang="fr-FR" b="1" dirty="0" smtClean="0"/>
              <a:t> 50 cm in </a:t>
            </a:r>
            <a:r>
              <a:rPr lang="fr-FR" b="1" dirty="0" err="1" smtClean="0"/>
              <a:t>height</a:t>
            </a:r>
            <a:r>
              <a:rPr lang="fr-FR" b="1" dirty="0" smtClean="0"/>
              <a:t>, </a:t>
            </a:r>
            <a:r>
              <a:rPr lang="fr-FR" b="1" dirty="0" err="1" smtClean="0"/>
              <a:t>wood</a:t>
            </a:r>
            <a:r>
              <a:rPr lang="fr-FR" b="1" dirty="0" smtClean="0"/>
              <a:t> logs of about 2 m long.</a:t>
            </a:r>
          </a:p>
          <a:p>
            <a:pPr>
              <a:spcBef>
                <a:spcPct val="50000"/>
              </a:spcBef>
            </a:pPr>
            <a:r>
              <a:rPr lang="fr-FR" sz="3600" b="1" dirty="0" smtClean="0">
                <a:solidFill>
                  <a:srgbClr val="FF0000"/>
                </a:solidFill>
              </a:rPr>
              <a:t>PARTITIONS:</a:t>
            </a:r>
            <a:r>
              <a:rPr lang="fr-FR" sz="4000" b="1" dirty="0" smtClean="0"/>
              <a:t> </a:t>
            </a:r>
            <a:r>
              <a:rPr lang="fr-FR" b="1" dirty="0" err="1" smtClean="0"/>
              <a:t>Well</a:t>
            </a:r>
            <a:r>
              <a:rPr lang="fr-FR" b="1" dirty="0" smtClean="0"/>
              <a:t> </a:t>
            </a:r>
            <a:r>
              <a:rPr lang="fr-FR" b="1" dirty="0" err="1" smtClean="0"/>
              <a:t>connected</a:t>
            </a:r>
            <a:r>
              <a:rPr lang="fr-FR" b="1" dirty="0" smtClean="0"/>
              <a:t> to main </a:t>
            </a:r>
            <a:r>
              <a:rPr lang="fr-FR" b="1" dirty="0" err="1" smtClean="0"/>
              <a:t>walls</a:t>
            </a:r>
            <a:r>
              <a:rPr lang="fr-FR" b="1" dirty="0" smtClean="0"/>
              <a:t> by </a:t>
            </a:r>
            <a:r>
              <a:rPr lang="fr-FR" b="1" dirty="0" err="1" smtClean="0"/>
              <a:t>wood</a:t>
            </a:r>
            <a:r>
              <a:rPr lang="fr-FR" b="1" dirty="0" smtClean="0"/>
              <a:t> logs.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STRUCTURAL SCALE:</a:t>
            </a:r>
            <a:br>
              <a:rPr lang="fr-FR" b="1" dirty="0" smtClean="0">
                <a:solidFill>
                  <a:srgbClr val="0000FF"/>
                </a:solidFill>
              </a:rPr>
            </a:br>
            <a:endParaRPr 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648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34481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70485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STRUCTURAL SCALE:</a:t>
            </a:r>
            <a:br>
              <a:rPr lang="fr-FR" b="1" dirty="0" smtClean="0">
                <a:solidFill>
                  <a:srgbClr val="0000FF"/>
                </a:solidFill>
              </a:rPr>
            </a:b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fr-FR" sz="3600" b="1" dirty="0" smtClean="0">
                <a:solidFill>
                  <a:srgbClr val="FF0000"/>
                </a:solidFill>
              </a:rPr>
              <a:t>FLOORS:</a:t>
            </a:r>
            <a:r>
              <a:rPr lang="fr-FR" sz="4000" b="1" dirty="0" smtClean="0">
                <a:solidFill>
                  <a:srgbClr val="0000FF"/>
                </a:solidFill>
              </a:rPr>
              <a:t> </a:t>
            </a:r>
            <a:r>
              <a:rPr lang="fr-FR" b="1" dirty="0" err="1" smtClean="0"/>
              <a:t>built</a:t>
            </a:r>
            <a:r>
              <a:rPr lang="fr-FR" b="1" dirty="0" smtClean="0"/>
              <a:t> by superposition of </a:t>
            </a:r>
            <a:r>
              <a:rPr lang="fr-FR" b="1" dirty="0" err="1" smtClean="0"/>
              <a:t>two</a:t>
            </a:r>
            <a:r>
              <a:rPr lang="fr-FR" b="1" dirty="0" smtClean="0"/>
              <a:t> </a:t>
            </a:r>
            <a:r>
              <a:rPr lang="fr-FR" b="1" dirty="0" err="1" smtClean="0"/>
              <a:t>layers</a:t>
            </a:r>
            <a:r>
              <a:rPr lang="fr-FR" b="1" dirty="0" smtClean="0"/>
              <a:t> of </a:t>
            </a:r>
            <a:r>
              <a:rPr lang="fr-FR" b="1" dirty="0" err="1" smtClean="0"/>
              <a:t>wood</a:t>
            </a:r>
            <a:r>
              <a:rPr lang="fr-FR" b="1" dirty="0" smtClean="0"/>
              <a:t> logs </a:t>
            </a:r>
            <a:r>
              <a:rPr lang="fr-FR" b="1" dirty="0" err="1" smtClean="0"/>
              <a:t>inserted</a:t>
            </a:r>
            <a:r>
              <a:rPr lang="fr-FR" b="1" dirty="0" smtClean="0"/>
              <a:t> in all </a:t>
            </a:r>
            <a:r>
              <a:rPr lang="fr-FR" b="1" dirty="0" err="1" smtClean="0"/>
              <a:t>width</a:t>
            </a:r>
            <a:r>
              <a:rPr lang="fr-FR" b="1" dirty="0" smtClean="0"/>
              <a:t> of </a:t>
            </a:r>
            <a:r>
              <a:rPr lang="fr-FR" b="1" dirty="0" err="1" smtClean="0"/>
              <a:t>bearing</a:t>
            </a:r>
            <a:r>
              <a:rPr lang="fr-FR" b="1" dirty="0" smtClean="0"/>
              <a:t> </a:t>
            </a:r>
            <a:r>
              <a:rPr lang="fr-FR" b="1" dirty="0" err="1" smtClean="0"/>
              <a:t>walls</a:t>
            </a:r>
            <a:r>
              <a:rPr lang="fr-FR" b="1" dirty="0" smtClean="0"/>
              <a:t> (</a:t>
            </a:r>
            <a:r>
              <a:rPr lang="fr-FR" b="1" dirty="0" err="1" smtClean="0"/>
              <a:t>rigid</a:t>
            </a:r>
            <a:r>
              <a:rPr lang="fr-FR" b="1" dirty="0" smtClean="0"/>
              <a:t> </a:t>
            </a:r>
            <a:r>
              <a:rPr lang="fr-FR" b="1" dirty="0" err="1" smtClean="0"/>
              <a:t>diaphragm</a:t>
            </a:r>
            <a:r>
              <a:rPr lang="fr-FR" b="1" dirty="0" smtClean="0"/>
              <a:t>).</a:t>
            </a:r>
          </a:p>
          <a:p>
            <a:pPr>
              <a:spcBef>
                <a:spcPct val="50000"/>
              </a:spcBef>
            </a:pPr>
            <a:r>
              <a:rPr lang="fr-FR" sz="3600" b="1" dirty="0" smtClean="0">
                <a:solidFill>
                  <a:srgbClr val="FF0000"/>
                </a:solidFill>
              </a:rPr>
              <a:t>CORBELLINGS:</a:t>
            </a:r>
            <a:r>
              <a:rPr lang="fr-FR" sz="4000" b="1" dirty="0" smtClean="0"/>
              <a:t>  </a:t>
            </a:r>
            <a:r>
              <a:rPr lang="fr-FR" b="1" dirty="0" smtClean="0"/>
              <a:t>Frontal </a:t>
            </a:r>
            <a:r>
              <a:rPr lang="fr-FR" b="1" dirty="0" err="1" smtClean="0"/>
              <a:t>balcony</a:t>
            </a:r>
            <a:r>
              <a:rPr lang="fr-FR" b="1" dirty="0" smtClean="0"/>
              <a:t> </a:t>
            </a:r>
            <a:r>
              <a:rPr lang="fr-FR" b="1" dirty="0" err="1" smtClean="0"/>
              <a:t>overhanging</a:t>
            </a:r>
            <a:r>
              <a:rPr lang="fr-FR" b="1" dirty="0" smtClean="0"/>
              <a:t> and </a:t>
            </a:r>
            <a:r>
              <a:rPr lang="fr-FR" b="1" dirty="0" err="1" smtClean="0"/>
              <a:t>supported</a:t>
            </a:r>
            <a:r>
              <a:rPr lang="fr-FR" b="1" dirty="0" smtClean="0"/>
              <a:t> by </a:t>
            </a:r>
            <a:r>
              <a:rPr lang="fr-FR" b="1" dirty="0" err="1" smtClean="0"/>
              <a:t>wood</a:t>
            </a:r>
            <a:r>
              <a:rPr lang="fr-FR" b="1" dirty="0" smtClean="0"/>
              <a:t> logs </a:t>
            </a:r>
            <a:r>
              <a:rPr lang="fr-FR" b="1" dirty="0" err="1" smtClean="0"/>
              <a:t>forming</a:t>
            </a:r>
            <a:r>
              <a:rPr lang="fr-FR" b="1" dirty="0" smtClean="0"/>
              <a:t> an angle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bearing</a:t>
            </a:r>
            <a:r>
              <a:rPr lang="fr-FR" b="1" dirty="0" smtClean="0"/>
              <a:t>-</a:t>
            </a:r>
            <a:r>
              <a:rPr lang="fr-FR" b="1" dirty="0" err="1" smtClean="0"/>
              <a:t>wall</a:t>
            </a:r>
            <a:r>
              <a:rPr lang="fr-FR" b="1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FLOORS</a:t>
            </a:r>
            <a:endParaRPr lang="en-US" dirty="0"/>
          </a:p>
        </p:txBody>
      </p:sp>
      <p:pic>
        <p:nvPicPr>
          <p:cNvPr id="4" name="Picture 3" descr="C:\Documents and Settings\f\Bureau\dossier wahab\planchers sur rodins 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76872"/>
            <a:ext cx="3851920" cy="4032448"/>
          </a:xfrm>
          <a:prstGeom prst="rect">
            <a:avLst/>
          </a:prstGeom>
          <a:noFill/>
        </p:spPr>
      </p:pic>
      <p:pic>
        <p:nvPicPr>
          <p:cNvPr id="5" name="Picture 4" descr="C:\Documents and Settings\f\Bureau\dossier wahab\planchers sur rodins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060848"/>
            <a:ext cx="4464496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fr-FR" sz="36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Algiers</a:t>
            </a:r>
            <a:r>
              <a:rPr kumimoji="0" lang="fr-FR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fr-FR" sz="36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</a:t>
            </a:r>
            <a:r>
              <a:rPr kumimoji="0" lang="fr-FR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</a:t>
            </a:r>
            <a:r>
              <a:rPr kumimoji="0" lang="fr-FR" sz="36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XVIIth</a:t>
            </a:r>
            <a:r>
              <a:rPr kumimoji="0" lang="fr-FR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fr-FR" sz="36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century</a:t>
            </a:r>
            <a:r>
              <a:rPr kumimoji="0" lang="fr-FR" sz="3600" b="1" dirty="0" smtClean="0">
                <a:solidFill>
                  <a:srgbClr val="FF3300"/>
                </a:solidFill>
              </a:rPr>
              <a:t> </a:t>
            </a:r>
            <a:br>
              <a:rPr kumimoji="0" lang="fr-FR" sz="3600" b="1" dirty="0" smtClean="0">
                <a:solidFill>
                  <a:srgbClr val="FF3300"/>
                </a:solidFill>
              </a:rPr>
            </a:br>
            <a:r>
              <a:rPr kumimoji="0" lang="fr-FR" sz="3600" b="1" dirty="0" smtClean="0">
                <a:solidFill>
                  <a:srgbClr val="FF3300"/>
                </a:solidFill>
              </a:rPr>
              <a:t>(</a:t>
            </a:r>
            <a:r>
              <a:rPr kumimoji="0" lang="fr-FR" sz="3600" b="1" dirty="0" err="1" smtClean="0">
                <a:solidFill>
                  <a:srgbClr val="FF3300"/>
                </a:solidFill>
              </a:rPr>
              <a:t>After</a:t>
            </a:r>
            <a:r>
              <a:rPr kumimoji="0" lang="fr-FR" sz="3600" b="1" dirty="0" smtClean="0">
                <a:solidFill>
                  <a:srgbClr val="FF3300"/>
                </a:solidFill>
              </a:rPr>
              <a:t> </a:t>
            </a:r>
            <a:r>
              <a:rPr kumimoji="0" lang="en-GB" sz="3600" b="1" dirty="0" smtClean="0">
                <a:solidFill>
                  <a:srgbClr val="FF3300"/>
                </a:solidFill>
              </a:rPr>
              <a:t>Daniel </a:t>
            </a:r>
            <a:r>
              <a:rPr kumimoji="0" lang="en-GB" sz="3600" b="1" dirty="0" err="1" smtClean="0">
                <a:solidFill>
                  <a:srgbClr val="FF3300"/>
                </a:solidFill>
              </a:rPr>
              <a:t>Stopendeal</a:t>
            </a:r>
            <a:r>
              <a:rPr kumimoji="0" lang="en-GB" sz="3600" b="1" dirty="0" smtClean="0">
                <a:solidFill>
                  <a:srgbClr val="FF3300"/>
                </a:solidFill>
              </a:rPr>
              <a:t>, towards 1680)</a:t>
            </a:r>
            <a:r>
              <a:rPr kumimoji="0" lang="fr-FR" sz="3600" b="1" dirty="0" smtClean="0">
                <a:solidFill>
                  <a:srgbClr val="FF3300"/>
                </a:solidFill>
              </a:rPr>
              <a:t> </a:t>
            </a:r>
            <a:r>
              <a:rPr kumimoji="0" lang="fr-FR" b="1" dirty="0" smtClean="0">
                <a:solidFill>
                  <a:srgbClr val="FF3300"/>
                </a:solidFill>
              </a:rPr>
              <a:t/>
            </a:r>
            <a:br>
              <a:rPr kumimoji="0" lang="fr-FR" b="1" dirty="0" smtClean="0">
                <a:solidFill>
                  <a:srgbClr val="FF3300"/>
                </a:solidFill>
              </a:rPr>
            </a:br>
            <a:endParaRPr lang="en-US" dirty="0"/>
          </a:p>
        </p:txBody>
      </p:sp>
      <p:pic>
        <p:nvPicPr>
          <p:cNvPr id="4" name="Picture 7" descr="vieil Alg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3999" cy="5589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CORBELLINGS</a:t>
            </a:r>
            <a:endParaRPr 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600200"/>
            <a:ext cx="5040560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azeddine\Favorites\Documents\dossier wahab\encorbellement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3960440" cy="5517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35292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CORBELLINGS</a:t>
            </a:r>
            <a:endParaRPr lang="en-US" dirty="0"/>
          </a:p>
        </p:txBody>
      </p:sp>
      <p:pic>
        <p:nvPicPr>
          <p:cNvPr id="4" name="Picture 2" descr="C:\Users\azeddine\Favorites\Documents\dossier wahab\encorbellement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7992888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fr-FR" sz="4000" b="1" dirty="0" smtClean="0">
                <a:solidFill>
                  <a:srgbClr val="0000FF"/>
                </a:solidFill>
              </a:rPr>
              <a:t>STRUCTURAL SCALE:</a:t>
            </a:r>
          </a:p>
          <a:p>
            <a:pPr>
              <a:spcBef>
                <a:spcPct val="50000"/>
              </a:spcBef>
            </a:pPr>
            <a:r>
              <a:rPr lang="fr-FR" sz="3600" b="1" dirty="0" smtClean="0">
                <a:solidFill>
                  <a:srgbClr val="FF0000"/>
                </a:solidFill>
              </a:rPr>
              <a:t>OPENINGS:</a:t>
            </a:r>
            <a:r>
              <a:rPr lang="fr-FR" sz="4000" b="1" dirty="0" smtClean="0">
                <a:solidFill>
                  <a:srgbClr val="0000FF"/>
                </a:solidFill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</a:rPr>
              <a:t>Wooden</a:t>
            </a:r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</a:rPr>
              <a:t>framing</a:t>
            </a:r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</a:rPr>
              <a:t>is</a:t>
            </a:r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</a:rPr>
              <a:t>found</a:t>
            </a:r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</a:rPr>
              <a:t>around</a:t>
            </a:r>
            <a:r>
              <a:rPr lang="fr-FR" b="1" dirty="0" smtClean="0">
                <a:solidFill>
                  <a:srgbClr val="0000FF"/>
                </a:solidFill>
              </a:rPr>
              <a:t> the </a:t>
            </a:r>
            <a:r>
              <a:rPr lang="fr-FR" b="1" dirty="0" err="1" smtClean="0">
                <a:solidFill>
                  <a:srgbClr val="0000FF"/>
                </a:solidFill>
              </a:rPr>
              <a:t>openings</a:t>
            </a:r>
            <a:endParaRPr lang="fr-FR" b="1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96944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76864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42493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MOSQUE OF THE DEY</a:t>
            </a:r>
            <a:endParaRPr lang="en-US" dirty="0"/>
          </a:p>
        </p:txBody>
      </p:sp>
      <p:pic>
        <p:nvPicPr>
          <p:cNvPr id="4" name="Picture 2" descr="C:\Users\acer\Desktop\N_coupe_f-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00200"/>
            <a:ext cx="806489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MOSQUE OF THE  DEY</a:t>
            </a:r>
            <a:endParaRPr lang="en-US" dirty="0"/>
          </a:p>
        </p:txBody>
      </p:sp>
      <p:pic>
        <p:nvPicPr>
          <p:cNvPr id="4" name="Picture 2" descr="C:\Users\acer\Desktop\N_niveau I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00200"/>
            <a:ext cx="79928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ARCH BUILT ON SHAKING TABLE (ENEA, ITALY)</a:t>
            </a:r>
            <a:endParaRPr lang="en-US" dirty="0"/>
          </a:p>
        </p:txBody>
      </p:sp>
      <p:pic>
        <p:nvPicPr>
          <p:cNvPr id="6" name="Picture 2" descr="E:\documenti\Progetto Lagomarsino -PERPETUATE\volta\prova 13 Settembre\Foto\DSCF81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556792"/>
            <a:ext cx="6650850" cy="504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28" descr="Descrizione: G:\Nuovo processo di backup\MF\C\michela\uni\perpetuate\meetings\Rodi\Presentation\moschea Algeri\foto Sergio\IMG_4187.JPG"/>
          <p:cNvPicPr>
            <a:picLocks noChangeAspect="1" noChangeArrowheads="1"/>
          </p:cNvPicPr>
          <p:nvPr/>
        </p:nvPicPr>
        <p:blipFill>
          <a:blip r:embed="rId4" cstate="print"/>
          <a:srcRect l="6108" b="6108"/>
          <a:stretch>
            <a:fillRect/>
          </a:stretch>
        </p:blipFill>
        <p:spPr bwMode="auto">
          <a:xfrm>
            <a:off x="185738" y="1893888"/>
            <a:ext cx="20589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CASBAH OF ALGIERS</a:t>
            </a:r>
            <a:endParaRPr lang="en-US" dirty="0"/>
          </a:p>
        </p:txBody>
      </p:sp>
      <p:pic>
        <p:nvPicPr>
          <p:cNvPr id="4" name="Picture 4" descr="alger , haute et basse casba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00200"/>
            <a:ext cx="8496943" cy="49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3960440" cy="328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375" y="0"/>
            <a:ext cx="45116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3465513"/>
            <a:ext cx="4379912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3263" y="3465513"/>
            <a:ext cx="4522787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spcBef>
                <a:spcPct val="50000"/>
              </a:spcBef>
              <a:buNone/>
            </a:pPr>
            <a:r>
              <a:rPr lang="fr-FR" sz="4000" b="1" dirty="0" smtClean="0">
                <a:solidFill>
                  <a:srgbClr val="FF0000"/>
                </a:solidFill>
              </a:rPr>
              <a:t>WANT TO SEE MORE….</a:t>
            </a:r>
          </a:p>
          <a:p>
            <a:pPr algn="ctr">
              <a:spcBef>
                <a:spcPct val="50000"/>
              </a:spcBef>
              <a:buNone/>
            </a:pPr>
            <a:r>
              <a:rPr lang="fr-FR" sz="4000" b="1" dirty="0" smtClean="0">
                <a:solidFill>
                  <a:srgbClr val="FF0000"/>
                </a:solidFill>
              </a:rPr>
              <a:t>VISIT THE CASBAH OF ALGIERS</a:t>
            </a:r>
          </a:p>
          <a:p>
            <a:pPr algn="ctr">
              <a:spcBef>
                <a:spcPct val="50000"/>
              </a:spcBef>
            </a:pPr>
            <a:endParaRPr lang="fr-FR" sz="2800" b="1" dirty="0" smtClean="0">
              <a:solidFill>
                <a:srgbClr val="0000FF"/>
              </a:solidFill>
            </a:endParaRPr>
          </a:p>
          <a:p>
            <a:pPr algn="ctr">
              <a:spcBef>
                <a:spcPct val="50000"/>
              </a:spcBef>
              <a:buNone/>
            </a:pPr>
            <a:r>
              <a:rPr lang="fr-FR" sz="2800" b="1" dirty="0" smtClean="0">
                <a:solidFill>
                  <a:srgbClr val="0000FF"/>
                </a:solidFill>
              </a:rPr>
              <a:t>THANK YOU VERY MUCH FOR YOUR ATTENTION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Archives</a:t>
            </a:r>
            <a:endParaRPr lang="en-US" dirty="0"/>
          </a:p>
        </p:txBody>
      </p:sp>
      <p:pic>
        <p:nvPicPr>
          <p:cNvPr id="5" name="Picture 21" descr="manuscrit 1716 Ara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916832"/>
            <a:ext cx="2916238" cy="3243262"/>
          </a:xfrm>
          <a:prstGeom prst="rect">
            <a:avLst/>
          </a:prstGeom>
          <a:noFill/>
        </p:spPr>
      </p:pic>
      <p:pic>
        <p:nvPicPr>
          <p:cNvPr id="7" name="Picture 19" descr="courier consulaire 2 00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2952328" cy="3629000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397625" y="1844824"/>
          <a:ext cx="2746375" cy="3060700"/>
        </p:xfrm>
        <a:graphic>
          <a:graphicData uri="http://schemas.openxmlformats.org/presentationml/2006/ole">
            <p:oleObj spid="_x0000_s1026" name="Image" r:id="rId5" imgW="23076190" imgH="28133333" progId="Photoshop.Image.8">
              <p:embed/>
            </p:oleObj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0" y="5517232"/>
            <a:ext cx="27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sz="2400" b="1" dirty="0" smtClean="0"/>
              <a:t>French files </a:t>
            </a:r>
          </a:p>
          <a:p>
            <a:r>
              <a:rPr kumimoji="0" lang="fr-FR" sz="2400" b="1" dirty="0" smtClean="0"/>
              <a:t>(</a:t>
            </a:r>
            <a:r>
              <a:rPr kumimoji="0" lang="fr-FR" sz="2400" b="1" dirty="0" err="1" smtClean="0"/>
              <a:t>Consular</a:t>
            </a:r>
            <a:r>
              <a:rPr kumimoji="0" lang="fr-FR" sz="2400" b="1" dirty="0" smtClean="0"/>
              <a:t> </a:t>
            </a:r>
            <a:r>
              <a:rPr kumimoji="0" lang="fr-FR" sz="2400" b="1" dirty="0" err="1" smtClean="0"/>
              <a:t>courier</a:t>
            </a:r>
            <a:r>
              <a:rPr kumimoji="0" lang="fr-FR" sz="2400" b="1" dirty="0" smtClean="0"/>
              <a:t> 1716)</a:t>
            </a:r>
            <a:endParaRPr kumimoji="0" lang="fr-FR" sz="2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275856" y="5517232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sz="2400" b="1" dirty="0" err="1" smtClean="0">
                <a:solidFill>
                  <a:srgbClr val="FF3300"/>
                </a:solidFill>
              </a:rPr>
              <a:t>Arabic</a:t>
            </a:r>
            <a:r>
              <a:rPr kumimoji="0" lang="fr-FR" sz="2400" b="1" dirty="0" smtClean="0">
                <a:solidFill>
                  <a:srgbClr val="FF3300"/>
                </a:solidFill>
              </a:rPr>
              <a:t> </a:t>
            </a:r>
            <a:r>
              <a:rPr kumimoji="0" lang="fr-FR" sz="2400" b="1" dirty="0" err="1" smtClean="0">
                <a:solidFill>
                  <a:srgbClr val="FF3300"/>
                </a:solidFill>
              </a:rPr>
              <a:t>manuscript</a:t>
            </a:r>
            <a:r>
              <a:rPr kumimoji="0" lang="fr-FR" sz="2400" b="1" dirty="0" smtClean="0">
                <a:solidFill>
                  <a:srgbClr val="FF3300"/>
                </a:solidFill>
              </a:rPr>
              <a:t> </a:t>
            </a:r>
          </a:p>
          <a:p>
            <a:r>
              <a:rPr kumimoji="0" lang="fr-FR" sz="2400" b="1" dirty="0" smtClean="0">
                <a:solidFill>
                  <a:srgbClr val="FF3300"/>
                </a:solidFill>
              </a:rPr>
              <a:t>(no date </a:t>
            </a:r>
            <a:r>
              <a:rPr kumimoji="0" lang="fr-FR" sz="2400" b="1" dirty="0" err="1" smtClean="0">
                <a:solidFill>
                  <a:srgbClr val="FF3300"/>
                </a:solidFill>
              </a:rPr>
              <a:t>available</a:t>
            </a:r>
            <a:r>
              <a:rPr kumimoji="0" lang="fr-FR" sz="2400" b="1" dirty="0" smtClean="0">
                <a:solidFill>
                  <a:srgbClr val="FF3300"/>
                </a:solidFill>
              </a:rPr>
              <a:t>)</a:t>
            </a:r>
            <a:endParaRPr kumimoji="0" lang="fr-FR" sz="2400" b="1" dirty="0">
              <a:solidFill>
                <a:srgbClr val="FF33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444208" y="4941168"/>
            <a:ext cx="2699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fr-FR" sz="2400" b="1" dirty="0" smtClean="0">
                <a:solidFill>
                  <a:srgbClr val="FF3300"/>
                </a:solidFill>
              </a:rPr>
              <a:t>Ottoman domanial </a:t>
            </a:r>
            <a:r>
              <a:rPr kumimoji="0" lang="fr-FR" sz="2400" b="1" dirty="0" err="1" smtClean="0">
                <a:solidFill>
                  <a:srgbClr val="FF3300"/>
                </a:solidFill>
              </a:rPr>
              <a:t>act</a:t>
            </a:r>
            <a:r>
              <a:rPr kumimoji="0" lang="fr-FR" sz="2400" b="1" dirty="0" smtClean="0">
                <a:solidFill>
                  <a:srgbClr val="FF3300"/>
                </a:solidFill>
              </a:rPr>
              <a:t> 1716</a:t>
            </a:r>
            <a:endParaRPr kumimoji="0" lang="fr-FR" sz="24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476672"/>
            <a:ext cx="8568952" cy="5649491"/>
          </a:xfrm>
        </p:spPr>
        <p:txBody>
          <a:bodyPr>
            <a:normAutofit/>
          </a:bodyPr>
          <a:lstStyle/>
          <a:p>
            <a:pPr algn="just"/>
            <a:r>
              <a:rPr lang="fr-FR" sz="3600" dirty="0"/>
              <a:t>IN THE WAKE OF 1716 ALGIERS EARTHQUAKE SEISMIC-RESISTANT TECHNIQUES CONCERNING THE FOLLOWING ASPECTS WERE IMPLEMENTED:</a:t>
            </a:r>
          </a:p>
          <a:p>
            <a:endParaRPr lang="fr-FR" sz="3600" dirty="0"/>
          </a:p>
          <a:p>
            <a:r>
              <a:rPr lang="fr-FR" sz="3600" b="1" dirty="0" smtClean="0">
                <a:solidFill>
                  <a:srgbClr val="0000FF"/>
                </a:solidFill>
              </a:rPr>
              <a:t>URBAN</a:t>
            </a:r>
          </a:p>
          <a:p>
            <a:r>
              <a:rPr lang="fr-FR" sz="3600" b="1" dirty="0" smtClean="0">
                <a:solidFill>
                  <a:srgbClr val="0000FF"/>
                </a:solidFill>
              </a:rPr>
              <a:t>ARCHITECTURAL</a:t>
            </a:r>
          </a:p>
          <a:p>
            <a:r>
              <a:rPr lang="fr-FR" sz="3600" b="1" dirty="0" smtClean="0">
                <a:solidFill>
                  <a:srgbClr val="0000FF"/>
                </a:solidFill>
              </a:rPr>
              <a:t>STRUCTURAL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476672"/>
            <a:ext cx="8892480" cy="6381328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URBAN 	SCALE</a:t>
            </a:r>
          </a:p>
          <a:p>
            <a:r>
              <a:rPr lang="fr-FR" sz="3600" b="1" dirty="0" smtClean="0">
                <a:solidFill>
                  <a:srgbClr val="FF0000"/>
                </a:solidFill>
              </a:rPr>
              <a:t>THE BLOCKS</a:t>
            </a:r>
            <a:r>
              <a:rPr lang="fr-FR" sz="3600" b="1" dirty="0" smtClean="0">
                <a:solidFill>
                  <a:srgbClr val="0000FF"/>
                </a:solidFill>
              </a:rPr>
              <a:t> :</a:t>
            </a:r>
            <a:r>
              <a:rPr lang="fr-FR" sz="3600" b="1" dirty="0" smtClean="0"/>
              <a:t> </a:t>
            </a:r>
            <a:r>
              <a:rPr lang="fr-FR" b="1" dirty="0" err="1" smtClean="0"/>
              <a:t>varying</a:t>
            </a:r>
            <a:r>
              <a:rPr lang="fr-FR" b="1" dirty="0" smtClean="0"/>
              <a:t> </a:t>
            </a:r>
            <a:r>
              <a:rPr lang="fr-FR" b="1" dirty="0" err="1" smtClean="0"/>
              <a:t>number</a:t>
            </a:r>
            <a:r>
              <a:rPr lang="fr-FR" b="1" dirty="0" smtClean="0"/>
              <a:t> of </a:t>
            </a:r>
            <a:r>
              <a:rPr lang="fr-FR" b="1" dirty="0" err="1" smtClean="0"/>
              <a:t>houses</a:t>
            </a:r>
            <a:r>
              <a:rPr lang="fr-FR" b="1" dirty="0" smtClean="0"/>
              <a:t>, are </a:t>
            </a:r>
            <a:r>
              <a:rPr lang="fr-FR" b="1" dirty="0" err="1" smtClean="0"/>
              <a:t>individualized</a:t>
            </a:r>
            <a:r>
              <a:rPr lang="fr-FR" b="1" dirty="0" smtClean="0"/>
              <a:t> by communication </a:t>
            </a:r>
            <a:r>
              <a:rPr lang="fr-FR" b="1" dirty="0" err="1" smtClean="0"/>
              <a:t>streets</a:t>
            </a:r>
            <a:r>
              <a:rPr lang="fr-FR" b="1" dirty="0" smtClean="0"/>
              <a:t> </a:t>
            </a:r>
            <a:r>
              <a:rPr lang="fr-FR" b="1" dirty="0" err="1" smtClean="0"/>
              <a:t>which</a:t>
            </a:r>
            <a:r>
              <a:rPr lang="fr-FR" b="1" dirty="0" smtClean="0"/>
              <a:t> </a:t>
            </a:r>
            <a:r>
              <a:rPr lang="fr-FR" b="1" dirty="0" err="1" smtClean="0"/>
              <a:t>surround</a:t>
            </a:r>
            <a:r>
              <a:rPr lang="fr-FR" b="1" dirty="0" smtClean="0"/>
              <a:t> </a:t>
            </a:r>
            <a:r>
              <a:rPr lang="fr-FR" b="1" dirty="0" err="1" smtClean="0"/>
              <a:t>them</a:t>
            </a:r>
            <a:r>
              <a:rPr lang="fr-FR" b="1" dirty="0" smtClean="0"/>
              <a:t>. This </a:t>
            </a:r>
            <a:r>
              <a:rPr lang="fr-FR" b="1" dirty="0" err="1" smtClean="0"/>
              <a:t>makes</a:t>
            </a:r>
            <a:r>
              <a:rPr lang="fr-FR" b="1" dirty="0" smtClean="0"/>
              <a:t> </a:t>
            </a:r>
            <a:r>
              <a:rPr lang="fr-FR" b="1" dirty="0" err="1" smtClean="0"/>
              <a:t>each</a:t>
            </a:r>
            <a:r>
              <a:rPr lang="fr-FR" b="1" dirty="0" smtClean="0"/>
              <a:t> block </a:t>
            </a:r>
            <a:r>
              <a:rPr lang="fr-FR" b="1" dirty="0" err="1" smtClean="0"/>
              <a:t>reacts</a:t>
            </a:r>
            <a:r>
              <a:rPr lang="fr-FR" b="1" dirty="0" smtClean="0"/>
              <a:t> </a:t>
            </a:r>
            <a:r>
              <a:rPr lang="fr-FR" b="1" dirty="0" err="1" smtClean="0"/>
              <a:t>independently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the </a:t>
            </a:r>
            <a:r>
              <a:rPr lang="fr-FR" b="1" dirty="0" err="1" smtClean="0"/>
              <a:t>others</a:t>
            </a:r>
            <a:r>
              <a:rPr lang="fr-FR" b="1" dirty="0" smtClean="0"/>
              <a:t> </a:t>
            </a:r>
            <a:r>
              <a:rPr lang="fr-FR" b="1" dirty="0" err="1" smtClean="0"/>
              <a:t>during</a:t>
            </a:r>
            <a:r>
              <a:rPr lang="fr-FR" b="1" dirty="0" smtClean="0"/>
              <a:t> the </a:t>
            </a:r>
            <a:r>
              <a:rPr lang="fr-FR" b="1" dirty="0" err="1" smtClean="0"/>
              <a:t>shakings</a:t>
            </a:r>
            <a:r>
              <a:rPr lang="fr-FR" b="1" dirty="0" smtClean="0"/>
              <a:t>.</a:t>
            </a:r>
          </a:p>
          <a:p>
            <a:endParaRPr lang="fr-FR" b="1" dirty="0" smtClean="0"/>
          </a:p>
          <a:p>
            <a:r>
              <a:rPr lang="fr-FR" sz="3600" b="1" dirty="0" smtClean="0">
                <a:solidFill>
                  <a:srgbClr val="FF0000"/>
                </a:solidFill>
              </a:rPr>
              <a:t>THE HOUSES:</a:t>
            </a:r>
            <a:r>
              <a:rPr lang="fr-FR" b="1" dirty="0" smtClean="0"/>
              <a:t> are semi-</a:t>
            </a:r>
            <a:r>
              <a:rPr lang="fr-FR" b="1" dirty="0" err="1" smtClean="0"/>
              <a:t>detached</a:t>
            </a:r>
            <a:r>
              <a:rPr lang="fr-FR" b="1" dirty="0" smtClean="0"/>
              <a:t>, </a:t>
            </a:r>
            <a:r>
              <a:rPr lang="fr-FR" b="1" dirty="0" err="1" smtClean="0"/>
              <a:t>overlapping</a:t>
            </a:r>
            <a:r>
              <a:rPr lang="fr-FR" b="1" dirty="0" smtClean="0"/>
              <a:t> and </a:t>
            </a:r>
            <a:r>
              <a:rPr lang="fr-FR" b="1" dirty="0" err="1" smtClean="0"/>
              <a:t>leaning</a:t>
            </a:r>
            <a:r>
              <a:rPr lang="fr-FR" b="1" dirty="0" smtClean="0"/>
              <a:t> </a:t>
            </a:r>
            <a:r>
              <a:rPr lang="fr-FR" b="1" dirty="0" err="1" smtClean="0"/>
              <a:t>against</a:t>
            </a:r>
            <a:r>
              <a:rPr lang="fr-FR" b="1" dirty="0" smtClean="0"/>
              <a:t> </a:t>
            </a:r>
            <a:r>
              <a:rPr lang="fr-FR" b="1" dirty="0" err="1" smtClean="0"/>
              <a:t>each</a:t>
            </a:r>
            <a:r>
              <a:rPr lang="fr-FR" b="1" dirty="0" smtClean="0"/>
              <a:t> </a:t>
            </a:r>
            <a:r>
              <a:rPr lang="fr-FR" b="1" dirty="0" err="1" smtClean="0"/>
              <a:t>other</a:t>
            </a:r>
            <a:r>
              <a:rPr lang="fr-FR" b="1" dirty="0" smtClean="0"/>
              <a:t> </a:t>
            </a:r>
            <a:r>
              <a:rPr lang="fr-FR" b="1" dirty="0" err="1" smtClean="0"/>
              <a:t>forming</a:t>
            </a:r>
            <a:r>
              <a:rPr lang="fr-FR" b="1" dirty="0" smtClean="0"/>
              <a:t> a compact </a:t>
            </a:r>
            <a:r>
              <a:rPr lang="fr-FR" b="1" dirty="0" err="1" smtClean="0"/>
              <a:t>homogeneous</a:t>
            </a:r>
            <a:r>
              <a:rPr lang="fr-FR" b="1" dirty="0" smtClean="0"/>
              <a:t>  unit.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476672"/>
            <a:ext cx="8435280" cy="6048672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fr-FR" sz="3600" b="1" dirty="0" smtClean="0">
                <a:solidFill>
                  <a:srgbClr val="0000FF"/>
                </a:solidFill>
              </a:rPr>
              <a:t>URBAN 	SCALE</a:t>
            </a:r>
          </a:p>
          <a:p>
            <a:pPr>
              <a:spcBef>
                <a:spcPct val="50000"/>
              </a:spcBef>
            </a:pPr>
            <a:r>
              <a:rPr lang="fr-FR" sz="3600" b="1" dirty="0" smtClean="0">
                <a:solidFill>
                  <a:srgbClr val="FF0000"/>
                </a:solidFill>
              </a:rPr>
              <a:t>THE SABATS:</a:t>
            </a:r>
            <a:r>
              <a:rPr lang="fr-FR" sz="3600" b="1" dirty="0" smtClean="0">
                <a:solidFill>
                  <a:srgbClr val="0000FF"/>
                </a:solidFill>
              </a:rPr>
              <a:t> </a:t>
            </a:r>
            <a:r>
              <a:rPr lang="fr-FR" sz="3600" b="1" dirty="0" err="1" smtClean="0"/>
              <a:t>Number</a:t>
            </a:r>
            <a:r>
              <a:rPr lang="fr-FR" sz="3600" b="1" dirty="0" smtClean="0"/>
              <a:t> of </a:t>
            </a:r>
            <a:r>
              <a:rPr lang="fr-FR" sz="3600" b="1" dirty="0" err="1" smtClean="0"/>
              <a:t>streets</a:t>
            </a:r>
            <a:r>
              <a:rPr lang="fr-FR" sz="3600" b="1" dirty="0" smtClean="0"/>
              <a:t> are </a:t>
            </a:r>
            <a:r>
              <a:rPr lang="fr-FR" sz="3600" b="1" dirty="0" err="1" smtClean="0"/>
              <a:t>covered</a:t>
            </a:r>
            <a:r>
              <a:rPr lang="fr-FR" sz="3600" b="1" dirty="0" smtClean="0"/>
              <a:t> by </a:t>
            </a:r>
            <a:r>
              <a:rPr lang="fr-FR" sz="3600" b="1" dirty="0" err="1" smtClean="0"/>
              <a:t>galleries</a:t>
            </a:r>
            <a:r>
              <a:rPr lang="fr-FR" sz="3600" b="1" dirty="0" smtClean="0"/>
              <a:t> on top of </a:t>
            </a:r>
            <a:r>
              <a:rPr lang="fr-FR" sz="3600" b="1" dirty="0" err="1" smtClean="0"/>
              <a:t>which</a:t>
            </a:r>
            <a:r>
              <a:rPr lang="fr-FR" sz="3600" b="1" dirty="0" smtClean="0"/>
              <a:t> the </a:t>
            </a:r>
            <a:r>
              <a:rPr lang="fr-FR" sz="3600" b="1" dirty="0" err="1" smtClean="0"/>
              <a:t>houses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extend</a:t>
            </a:r>
            <a:r>
              <a:rPr lang="fr-FR" sz="3600" b="1" dirty="0" smtClean="0"/>
              <a:t> and </a:t>
            </a:r>
            <a:r>
              <a:rPr lang="fr-FR" sz="3600" b="1" dirty="0" err="1" smtClean="0"/>
              <a:t>thus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creating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roofed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passageways</a:t>
            </a:r>
            <a:r>
              <a:rPr lang="fr-FR" sz="3600" b="1" dirty="0" smtClean="0"/>
              <a:t>.</a:t>
            </a:r>
          </a:p>
          <a:p>
            <a:pPr>
              <a:spcBef>
                <a:spcPct val="50000"/>
              </a:spcBef>
            </a:pPr>
            <a:r>
              <a:rPr lang="fr-FR" sz="3600" b="1" dirty="0" err="1" smtClean="0">
                <a:solidFill>
                  <a:srgbClr val="0000FF"/>
                </a:solidFill>
              </a:rPr>
              <a:t>They</a:t>
            </a:r>
            <a:r>
              <a:rPr lang="fr-FR" sz="3600" b="1" dirty="0" smtClean="0">
                <a:solidFill>
                  <a:srgbClr val="0000FF"/>
                </a:solidFill>
              </a:rPr>
              <a:t> </a:t>
            </a:r>
            <a:r>
              <a:rPr lang="fr-FR" sz="3600" b="1" dirty="0" err="1" smtClean="0">
                <a:solidFill>
                  <a:srgbClr val="0000FF"/>
                </a:solidFill>
              </a:rPr>
              <a:t>can</a:t>
            </a:r>
            <a:r>
              <a:rPr lang="fr-FR" sz="3600" b="1" dirty="0" smtClean="0">
                <a:solidFill>
                  <a:srgbClr val="0000FF"/>
                </a:solidFill>
              </a:rPr>
              <a:t> </a:t>
            </a:r>
            <a:r>
              <a:rPr lang="fr-FR" sz="3600" b="1" dirty="0" err="1" smtClean="0">
                <a:solidFill>
                  <a:srgbClr val="0000FF"/>
                </a:solidFill>
              </a:rPr>
              <a:t>be</a:t>
            </a:r>
            <a:r>
              <a:rPr lang="fr-FR" sz="3600" b="1" dirty="0" smtClean="0">
                <a:solidFill>
                  <a:srgbClr val="0000FF"/>
                </a:solidFill>
              </a:rPr>
              <a:t> flat </a:t>
            </a:r>
            <a:r>
              <a:rPr lang="fr-FR" sz="3600" b="1" dirty="0" err="1" smtClean="0">
                <a:solidFill>
                  <a:srgbClr val="0000FF"/>
                </a:solidFill>
              </a:rPr>
              <a:t>with</a:t>
            </a:r>
            <a:r>
              <a:rPr lang="fr-FR" sz="3600" b="1" dirty="0" smtClean="0">
                <a:solidFill>
                  <a:srgbClr val="0000FF"/>
                </a:solidFill>
              </a:rPr>
              <a:t> </a:t>
            </a:r>
            <a:r>
              <a:rPr lang="fr-FR" sz="3600" b="1" dirty="0" err="1" smtClean="0">
                <a:solidFill>
                  <a:srgbClr val="0000FF"/>
                </a:solidFill>
              </a:rPr>
              <a:t>wooden</a:t>
            </a:r>
            <a:r>
              <a:rPr lang="fr-FR" sz="3600" b="1" dirty="0" smtClean="0">
                <a:solidFill>
                  <a:srgbClr val="0000FF"/>
                </a:solidFill>
              </a:rPr>
              <a:t> logs </a:t>
            </a:r>
            <a:r>
              <a:rPr lang="fr-FR" sz="3600" b="1" dirty="0" err="1" smtClean="0">
                <a:solidFill>
                  <a:srgbClr val="0000FF"/>
                </a:solidFill>
              </a:rPr>
              <a:t>incorporated</a:t>
            </a:r>
            <a:r>
              <a:rPr lang="fr-FR" sz="3600" b="1" dirty="0" smtClean="0">
                <a:solidFill>
                  <a:srgbClr val="0000FF"/>
                </a:solidFill>
              </a:rPr>
              <a:t> or </a:t>
            </a:r>
            <a:r>
              <a:rPr lang="fr-FR" sz="3600" b="1" dirty="0" err="1" smtClean="0">
                <a:solidFill>
                  <a:srgbClr val="0000FF"/>
                </a:solidFill>
              </a:rPr>
              <a:t>vaults</a:t>
            </a:r>
            <a:r>
              <a:rPr lang="fr-FR" sz="3600" b="1" dirty="0" smtClean="0">
                <a:solidFill>
                  <a:srgbClr val="0000FF"/>
                </a:solidFill>
              </a:rPr>
              <a:t> </a:t>
            </a:r>
            <a:r>
              <a:rPr lang="fr-FR" sz="3600" b="1" dirty="0" err="1" smtClean="0">
                <a:solidFill>
                  <a:srgbClr val="0000FF"/>
                </a:solidFill>
              </a:rPr>
              <a:t>built</a:t>
            </a:r>
            <a:r>
              <a:rPr lang="fr-FR" sz="3600" b="1" dirty="0" smtClean="0">
                <a:solidFill>
                  <a:srgbClr val="0000FF"/>
                </a:solidFill>
              </a:rPr>
              <a:t> out of stones or bricks.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algn="just">
              <a:spcBef>
                <a:spcPct val="50000"/>
              </a:spcBef>
            </a:pPr>
            <a:r>
              <a:rPr lang="fr-FR" sz="3600" b="1" dirty="0" smtClean="0">
                <a:solidFill>
                  <a:srgbClr val="0000FF"/>
                </a:solidFill>
              </a:rPr>
              <a:t>URBAN 	SCALE:</a:t>
            </a:r>
          </a:p>
          <a:p>
            <a:pPr algn="just">
              <a:spcBef>
                <a:spcPct val="50000"/>
              </a:spcBef>
            </a:pPr>
            <a:r>
              <a:rPr lang="fr-FR" sz="3600" b="1" dirty="0" smtClean="0">
                <a:solidFill>
                  <a:srgbClr val="FF0000"/>
                </a:solidFill>
              </a:rPr>
              <a:t>DISCHARGING ARCHES:</a:t>
            </a:r>
            <a:r>
              <a:rPr lang="fr-FR" sz="3600" b="1" dirty="0" smtClean="0">
                <a:solidFill>
                  <a:srgbClr val="0000FF"/>
                </a:solidFill>
              </a:rPr>
              <a:t> </a:t>
            </a:r>
            <a:r>
              <a:rPr lang="fr-FR" sz="3600" b="1" dirty="0" smtClean="0"/>
              <a:t>In </a:t>
            </a:r>
            <a:r>
              <a:rPr lang="fr-FR" sz="3600" b="1" dirty="0" err="1" smtClean="0"/>
              <a:t>urban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framework</a:t>
            </a:r>
            <a:r>
              <a:rPr lang="fr-FR" sz="3600" b="1" dirty="0" smtClean="0"/>
              <a:t>, </a:t>
            </a:r>
            <a:r>
              <a:rPr lang="fr-FR" sz="3600" b="1" dirty="0" err="1" smtClean="0"/>
              <a:t>number</a:t>
            </a:r>
            <a:r>
              <a:rPr lang="fr-FR" sz="3600" b="1" dirty="0" smtClean="0"/>
              <a:t> of arches </a:t>
            </a:r>
            <a:r>
              <a:rPr lang="fr-FR" sz="3600" b="1" dirty="0" err="1" smtClean="0"/>
              <a:t>built</a:t>
            </a:r>
            <a:r>
              <a:rPr lang="fr-FR" sz="3600" b="1" dirty="0" smtClean="0"/>
              <a:t> out of stones or bricks. </a:t>
            </a:r>
            <a:r>
              <a:rPr lang="fr-FR" sz="3600" b="1" dirty="0" err="1" smtClean="0"/>
              <a:t>Allow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transfer</a:t>
            </a:r>
            <a:r>
              <a:rPr lang="fr-FR" sz="3600" b="1" dirty="0" smtClean="0"/>
              <a:t> of horizontal </a:t>
            </a:r>
            <a:r>
              <a:rPr lang="fr-FR" sz="3600" b="1" dirty="0" err="1" smtClean="0"/>
              <a:t>loads</a:t>
            </a:r>
            <a:r>
              <a:rPr lang="fr-FR" sz="3600" b="1" dirty="0" smtClean="0"/>
              <a:t> to the </a:t>
            </a:r>
            <a:r>
              <a:rPr lang="fr-FR" sz="3600" b="1" dirty="0" err="1" smtClean="0"/>
              <a:t>ground</a:t>
            </a:r>
            <a:r>
              <a:rPr lang="fr-FR" sz="3600" b="1" dirty="0" smtClean="0"/>
              <a:t>.</a:t>
            </a:r>
          </a:p>
          <a:p>
            <a:pPr algn="just">
              <a:spcBef>
                <a:spcPct val="50000"/>
              </a:spcBef>
            </a:pPr>
            <a:endParaRPr lang="fr-FR" sz="3600" b="1" dirty="0" smtClean="0"/>
          </a:p>
          <a:p>
            <a:pPr algn="just">
              <a:spcBef>
                <a:spcPct val="50000"/>
              </a:spcBef>
            </a:pPr>
            <a:r>
              <a:rPr lang="fr-FR" sz="3600" b="1" dirty="0" smtClean="0">
                <a:solidFill>
                  <a:srgbClr val="0000FF"/>
                </a:solidFill>
              </a:rPr>
              <a:t>Constructions are not </a:t>
            </a:r>
            <a:r>
              <a:rPr lang="fr-FR" sz="3600" b="1" dirty="0" err="1" smtClean="0">
                <a:solidFill>
                  <a:srgbClr val="0000FF"/>
                </a:solidFill>
              </a:rPr>
              <a:t>isolated</a:t>
            </a:r>
            <a:r>
              <a:rPr lang="fr-FR" sz="3600" b="1" dirty="0" smtClean="0">
                <a:solidFill>
                  <a:srgbClr val="0000FF"/>
                </a:solidFill>
              </a:rPr>
              <a:t> </a:t>
            </a:r>
            <a:r>
              <a:rPr lang="fr-FR" sz="3600" b="1" dirty="0" err="1" smtClean="0">
                <a:solidFill>
                  <a:srgbClr val="0000FF"/>
                </a:solidFill>
              </a:rPr>
              <a:t>elements</a:t>
            </a:r>
            <a:r>
              <a:rPr lang="fr-FR" sz="3600" b="1" dirty="0" smtClean="0">
                <a:solidFill>
                  <a:srgbClr val="0000FF"/>
                </a:solidFill>
              </a:rPr>
              <a:t> but compact </a:t>
            </a:r>
            <a:r>
              <a:rPr lang="fr-FR" sz="3600" b="1" dirty="0" err="1" smtClean="0">
                <a:solidFill>
                  <a:srgbClr val="0000FF"/>
                </a:solidFill>
              </a:rPr>
              <a:t>dynamic</a:t>
            </a:r>
            <a:r>
              <a:rPr lang="fr-FR" sz="3600" b="1" dirty="0" smtClean="0">
                <a:solidFill>
                  <a:srgbClr val="0000FF"/>
                </a:solidFill>
              </a:rPr>
              <a:t> block.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DISCHARGING ARCHES</a:t>
            </a:r>
            <a:endParaRPr lang="en-US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260</Words>
  <Application>Microsoft Office PowerPoint</Application>
  <PresentationFormat>Affichage à l'écran (4:3)</PresentationFormat>
  <Paragraphs>56</Paragraphs>
  <Slides>31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3" baseType="lpstr">
      <vt:lpstr>Thème Office</vt:lpstr>
      <vt:lpstr>Adobe Photoshop Image</vt:lpstr>
      <vt:lpstr>TRADITIONAL EARTHQUAKE-RESISTANT TECHNIQUES: THE CASBAH OF ALGIERS (ALGERIA)</vt:lpstr>
      <vt:lpstr>Algiers at the XVIIth century  (After Daniel Stopendeal, towards 1680)  </vt:lpstr>
      <vt:lpstr>CASBAH OF ALGIERS</vt:lpstr>
      <vt:lpstr>Archives</vt:lpstr>
      <vt:lpstr>Diapositive 5</vt:lpstr>
      <vt:lpstr>Diapositive 6</vt:lpstr>
      <vt:lpstr>Diapositive 7</vt:lpstr>
      <vt:lpstr>Diapositive 8</vt:lpstr>
      <vt:lpstr>DISCHARGING ARCHES</vt:lpstr>
      <vt:lpstr>DISCHARGING ARCHES</vt:lpstr>
      <vt:lpstr>Diapositive 11</vt:lpstr>
      <vt:lpstr>Diapositive 12</vt:lpstr>
      <vt:lpstr>Diapositive 13</vt:lpstr>
      <vt:lpstr>Diapositive 14</vt:lpstr>
      <vt:lpstr>STRUCTURAL SCALE: </vt:lpstr>
      <vt:lpstr>Diapositive 16</vt:lpstr>
      <vt:lpstr>Diapositive 17</vt:lpstr>
      <vt:lpstr>STRUCTURAL SCALE: </vt:lpstr>
      <vt:lpstr>FLOORS</vt:lpstr>
      <vt:lpstr>CORBELLINGS</vt:lpstr>
      <vt:lpstr>Diapositive 21</vt:lpstr>
      <vt:lpstr>CORBELLINGS</vt:lpstr>
      <vt:lpstr>Diapositive 23</vt:lpstr>
      <vt:lpstr>Diapositive 24</vt:lpstr>
      <vt:lpstr>Diapositive 25</vt:lpstr>
      <vt:lpstr>Diapositive 26</vt:lpstr>
      <vt:lpstr>MOSQUE OF THE DEY</vt:lpstr>
      <vt:lpstr>MOSQUE OF THE  DEY</vt:lpstr>
      <vt:lpstr>ARCH BUILT ON SHAKING TABLE (ENEA, ITALY)</vt:lpstr>
      <vt:lpstr>Diapositive 30</vt:lpstr>
      <vt:lpstr>Diapositive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EARTHQUAKE-RESISTANT TECHNIQUES:  THE CASBAH OF ALGIERS (ALGERIA)</dc:title>
  <dc:creator>Djillali</dc:creator>
  <cp:lastModifiedBy>Djillali </cp:lastModifiedBy>
  <cp:revision>41</cp:revision>
  <dcterms:created xsi:type="dcterms:W3CDTF">2013-05-21T22:03:32Z</dcterms:created>
  <dcterms:modified xsi:type="dcterms:W3CDTF">2013-05-21T23:23:44Z</dcterms:modified>
</cp:coreProperties>
</file>