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1" r:id="rId2"/>
    <p:sldId id="375" r:id="rId3"/>
    <p:sldId id="380" r:id="rId4"/>
    <p:sldId id="362" r:id="rId5"/>
    <p:sldId id="370" r:id="rId6"/>
    <p:sldId id="379" r:id="rId7"/>
    <p:sldId id="377" r:id="rId8"/>
    <p:sldId id="378" r:id="rId9"/>
    <p:sldId id="374" r:id="rId10"/>
    <p:sldId id="363" r:id="rId11"/>
    <p:sldId id="381" r:id="rId12"/>
    <p:sldId id="366" r:id="rId13"/>
    <p:sldId id="368" r:id="rId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illSans pour Cegetel Light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3C33"/>
    <a:srgbClr val="FF0000"/>
    <a:srgbClr val="BE001E"/>
    <a:srgbClr val="C0C0C0"/>
    <a:srgbClr val="4D4D4D"/>
    <a:srgbClr val="333333"/>
    <a:srgbClr val="CF0E30"/>
    <a:srgbClr val="DDDDDD"/>
    <a:srgbClr val="F03C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62" autoAdjust="0"/>
    <p:restoredTop sz="96846" autoAdjust="0"/>
  </p:normalViewPr>
  <p:slideViewPr>
    <p:cSldViewPr>
      <p:cViewPr>
        <p:scale>
          <a:sx n="100" d="100"/>
          <a:sy n="100" d="100"/>
        </p:scale>
        <p:origin x="-894" y="60"/>
      </p:cViewPr>
      <p:guideLst>
        <p:guide orient="horz" pos="264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B14D893-2C04-406C-B2D2-FA2AAA67E2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9330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9" tIns="49514" rIns="99029" bIns="49514" numCol="1" anchor="t" anchorCtr="0" compatLnSpc="1">
            <a:prstTxWarp prst="textNoShape">
              <a:avLst/>
            </a:prstTxWarp>
          </a:bodyPr>
          <a:lstStyle>
            <a:lvl1pPr defTabSz="990508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9" tIns="49514" rIns="99029" bIns="49514" numCol="1" anchor="t" anchorCtr="0" compatLnSpc="1">
            <a:prstTxWarp prst="textNoShape">
              <a:avLst/>
            </a:prstTxWarp>
          </a:bodyPr>
          <a:lstStyle>
            <a:lvl1pPr algn="r" defTabSz="990508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1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9" tIns="49514" rIns="99029" bIns="49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9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9" tIns="49514" rIns="99029" bIns="49514" numCol="1" anchor="b" anchorCtr="0" compatLnSpc="1">
            <a:prstTxWarp prst="textNoShape">
              <a:avLst/>
            </a:prstTxWarp>
          </a:bodyPr>
          <a:lstStyle>
            <a:lvl1pPr defTabSz="990508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9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9" tIns="49514" rIns="99029" bIns="49514" numCol="1" anchor="b" anchorCtr="0" compatLnSpc="1">
            <a:prstTxWarp prst="textNoShape">
              <a:avLst/>
            </a:prstTxWarp>
          </a:bodyPr>
          <a:lstStyle>
            <a:lvl1pPr algn="r" defTabSz="99050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48A3100-1F58-4E10-80E0-6565F363F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39273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520479"/>
            <a:ext cx="7088832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 descr="signaler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00" y="228600"/>
            <a:ext cx="95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219200" y="6361113"/>
            <a:ext cx="5867400" cy="4206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GothamHTF-Black" charset="0"/>
                <a:ea typeface="GothamHTF-Black" charset="0"/>
                <a:cs typeface="GothamHTF-Black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6" name="Image 5" descr="signalert-08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ignalert-0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6781800" y="6248400"/>
            <a:ext cx="1828800" cy="5334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8382000" y="6400800"/>
            <a:ext cx="533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CD552D44-B27D-49DA-848C-30AF7D18FAC8}" type="slidenum">
              <a:rPr lang="fr-FR" sz="800" b="0" i="0">
                <a:latin typeface="GothamHTF-Medium"/>
                <a:cs typeface="GothamHTF-Medium"/>
              </a:rPr>
              <a:pPr algn="r">
                <a:defRPr/>
              </a:pPr>
              <a:t>‹N°›</a:t>
            </a:fld>
            <a:endParaRPr lang="fr-FR" sz="800" b="0" i="0" dirty="0">
              <a:latin typeface="GothamHTF-Medium"/>
              <a:cs typeface="GothamHTF-Medium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3568" y="2033972"/>
            <a:ext cx="3564396" cy="11430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F03C3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2745" y="1988840"/>
            <a:ext cx="3821683" cy="39925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3C32"/>
                </a:solidFill>
              </a:defRPr>
            </a:lvl1pPr>
            <a:lvl2pPr marL="446088" indent="0">
              <a:buNone/>
              <a:defRPr/>
            </a:lvl2pPr>
            <a:lvl3pPr marL="825500" indent="0">
              <a:buNone/>
              <a:defRPr/>
            </a:lvl3pPr>
            <a:lvl4pPr marL="10287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-315416" y="6361112"/>
            <a:ext cx="7097216" cy="420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GothamHTF-Medium"/>
                <a:ea typeface="GothamHTF-Black" charset="0"/>
                <a:cs typeface="GothamHTF-Medium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signaler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00" y="228600"/>
            <a:ext cx="95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07313" cy="1143000"/>
          </a:xfrm>
        </p:spPr>
        <p:txBody>
          <a:bodyPr/>
          <a:lstStyle>
            <a:lvl1pPr>
              <a:defRPr>
                <a:solidFill>
                  <a:srgbClr val="F03C3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496436" y="6381328"/>
            <a:ext cx="533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CD552D44-B27D-49DA-848C-30AF7D18FAC8}" type="slidenum">
              <a:rPr lang="fr-FR" sz="800">
                <a:latin typeface="Gotham Rounded Bold" charset="0"/>
              </a:rPr>
              <a:pPr algn="r">
                <a:defRPr/>
              </a:pPr>
              <a:t>‹N°›</a:t>
            </a:fld>
            <a:endParaRPr lang="fr-FR" sz="800" dirty="0">
              <a:latin typeface="Gotham Rounded Bold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219200" y="6375400"/>
            <a:ext cx="7097216" cy="420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othamHTF-Black" charset="0"/>
                <a:ea typeface="GothamHTF-Black" charset="0"/>
                <a:cs typeface="GothamHTF-Black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0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5596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8460432" y="6453336"/>
            <a:ext cx="533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2611D19B-8702-4868-9D25-4634931944A1}" type="slidenum">
              <a:rPr lang="fr-FR" sz="800">
                <a:solidFill>
                  <a:srgbClr val="FFFFFF"/>
                </a:solidFill>
                <a:latin typeface="Gotham Rounded Bold" charset="0"/>
              </a:rPr>
              <a:pPr>
                <a:defRPr/>
              </a:pPr>
              <a:t>‹N°›</a:t>
            </a:fld>
            <a:endParaRPr lang="fr-FR" sz="800" dirty="0">
              <a:solidFill>
                <a:srgbClr val="FFFFFF"/>
              </a:solidFill>
              <a:latin typeface="Gotham Rounded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FFFFF"/>
          </a:solidFill>
          <a:latin typeface="Gotham HTF Medium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FFFFF"/>
          </a:solidFill>
          <a:latin typeface="Gotham HTF Medium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FFFFF"/>
          </a:solidFill>
          <a:latin typeface="Gotham HTF Medium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FFFFF"/>
          </a:solidFill>
          <a:latin typeface="Gotham HTF Medium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05A23"/>
          </a:solidFill>
          <a:latin typeface="Gotham HTF Medium" charset="0"/>
          <a:ea typeface="MS PGothic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05A23"/>
          </a:solidFill>
          <a:latin typeface="Gotham HTF Medium" charset="0"/>
          <a:ea typeface="MS PGothic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05A23"/>
          </a:solidFill>
          <a:latin typeface="Gotham HTF Medium" charset="0"/>
          <a:ea typeface="MS PGothic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57188" algn="l"/>
        </a:tabLst>
        <a:defRPr sz="2400">
          <a:solidFill>
            <a:srgbClr val="F05A23"/>
          </a:solidFill>
          <a:latin typeface="Gotham HTF Medium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46088" indent="1111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0000"/>
          </a:solidFill>
          <a:latin typeface="+mn-lt"/>
          <a:ea typeface="Gill Sans" charset="0"/>
          <a:cs typeface="Gill Sans"/>
        </a:defRPr>
      </a:lvl2pPr>
      <a:lvl3pPr marL="825500" indent="23813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000000"/>
          </a:solidFill>
          <a:latin typeface="+mn-lt"/>
          <a:ea typeface="Gill Sans" charset="0"/>
          <a:cs typeface="Gill Sans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rgbClr val="000000"/>
          </a:solidFill>
          <a:latin typeface="+mn-lt"/>
          <a:ea typeface="Gill Sans" charset="0"/>
          <a:cs typeface="Gill Sans"/>
        </a:defRPr>
      </a:lvl4pPr>
      <a:lvl5pPr marL="1611313" indent="-174625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rgbClr val="000000"/>
          </a:solidFill>
          <a:latin typeface="+mn-lt"/>
          <a:ea typeface="Gill Sans" charset="0"/>
          <a:cs typeface="Gill Sans"/>
        </a:defRPr>
      </a:lvl5pPr>
      <a:lvl6pPr marL="2068513" indent="-174625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000000"/>
          </a:solidFill>
          <a:latin typeface="+mn-lt"/>
          <a:ea typeface="Gill Sans" charset="0"/>
          <a:cs typeface="+mn-cs"/>
        </a:defRPr>
      </a:lvl6pPr>
      <a:lvl7pPr marL="2525713" indent="-174625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000000"/>
          </a:solidFill>
          <a:latin typeface="+mn-lt"/>
          <a:ea typeface="Gill Sans" charset="0"/>
          <a:cs typeface="+mn-cs"/>
        </a:defRPr>
      </a:lvl7pPr>
      <a:lvl8pPr marL="2982913" indent="-174625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000000"/>
          </a:solidFill>
          <a:latin typeface="+mn-lt"/>
          <a:ea typeface="Gill Sans" charset="0"/>
          <a:cs typeface="+mn-cs"/>
        </a:defRPr>
      </a:lvl8pPr>
      <a:lvl9pPr marL="3440113" indent="-174625" algn="l" rtl="0" fontAlgn="base">
        <a:spcBef>
          <a:spcPct val="20000"/>
        </a:spcBef>
        <a:spcAft>
          <a:spcPct val="0"/>
        </a:spcAft>
        <a:buChar char="»"/>
        <a:defRPr sz="900">
          <a:solidFill>
            <a:srgbClr val="000000"/>
          </a:solidFill>
          <a:latin typeface="+mn-lt"/>
          <a:ea typeface="Gill Sans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2800" y="61722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spc="230" dirty="0" smtClean="0">
                <a:solidFill>
                  <a:schemeClr val="bg1"/>
                </a:solidFill>
                <a:latin typeface="GothamHTF-Light"/>
                <a:cs typeface="GothamHTF-Light"/>
              </a:rPr>
              <a:t>FEBRUARY 2013</a:t>
            </a:r>
            <a:endParaRPr lang="fr-FR" sz="1200" spc="230" dirty="0">
              <a:solidFill>
                <a:schemeClr val="bg1"/>
              </a:solidFill>
              <a:latin typeface="GothamHTF-Light"/>
              <a:cs typeface="GothamHTF-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ignalert-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9004" y="1600200"/>
            <a:ext cx="3564396" cy="1143000"/>
          </a:xfrm>
        </p:spPr>
        <p:txBody>
          <a:bodyPr/>
          <a:lstStyle/>
          <a:p>
            <a:r>
              <a:rPr lang="fr-FR" sz="2000" dirty="0" smtClean="0">
                <a:latin typeface="GothamHTF-Bold"/>
                <a:cs typeface="GothamHTF-Bold"/>
              </a:rPr>
              <a:t>SIGNALERT, AN OPPORTUNTIY FOR INDIVIDUALS</a:t>
            </a:r>
            <a:endParaRPr lang="fr-FR" sz="2000" dirty="0">
              <a:latin typeface="GothamHTF-Bold"/>
              <a:cs typeface="GothamHTF-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2745" y="2865437"/>
            <a:ext cx="4095224" cy="2925763"/>
          </a:xfrm>
        </p:spPr>
        <p:txBody>
          <a:bodyPr>
            <a:noAutofit/>
          </a:bodyPr>
          <a:lstStyle/>
          <a:p>
            <a:r>
              <a:rPr lang="fr-FR" sz="1200" dirty="0" smtClean="0">
                <a:latin typeface="GothamHTF-Book"/>
                <a:cs typeface="GothamHTF-Book"/>
              </a:rPr>
              <a:t>A free monitoring service in the </a:t>
            </a:r>
            <a:r>
              <a:rPr lang="fr-FR" sz="1200" dirty="0" err="1" smtClean="0">
                <a:latin typeface="GothamHTF-Book"/>
                <a:cs typeface="GothamHTF-Book"/>
              </a:rPr>
              <a:t>event</a:t>
            </a:r>
            <a:r>
              <a:rPr lang="fr-FR" sz="1200" dirty="0" smtClean="0">
                <a:latin typeface="GothamHTF-Book"/>
                <a:cs typeface="GothamHTF-Book"/>
              </a:rPr>
              <a:t> of major </a:t>
            </a:r>
            <a:r>
              <a:rPr lang="fr-FR" sz="1200" dirty="0" err="1" smtClean="0">
                <a:latin typeface="GothamHTF-Book"/>
                <a:cs typeface="GothamHTF-Book"/>
              </a:rPr>
              <a:t>risks</a:t>
            </a:r>
            <a:endParaRPr lang="fr-FR" sz="1200" dirty="0" smtClean="0">
              <a:latin typeface="GothamHTF-Book"/>
              <a:cs typeface="GothamHTF-Book"/>
            </a:endParaRPr>
          </a:p>
          <a:p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Take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advantage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active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community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support in the face of major danger</a:t>
            </a:r>
            <a:endParaRPr lang="fr-FR" sz="1200" dirty="0">
              <a:latin typeface="GothamHTF-Book"/>
              <a:cs typeface="GothamHTF-Book"/>
            </a:endParaRPr>
          </a:p>
          <a:p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/>
            </a:r>
            <a:b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</a:b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Stay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 command of all multi-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hazard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information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within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 1km radius in 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any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phenomenon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detected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by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designated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local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lookouts</a:t>
            </a:r>
            <a:endParaRPr lang="fr-FR" sz="1200" dirty="0">
              <a:solidFill>
                <a:schemeClr val="tx2"/>
              </a:solidFill>
              <a:latin typeface="GothamHTF-Book"/>
              <a:cs typeface="GothamHTF-Book"/>
            </a:endParaRPr>
          </a:p>
          <a:p>
            <a:endParaRPr lang="fr-FR" sz="1200" dirty="0" smtClean="0">
              <a:solidFill>
                <a:srgbClr val="FF0000"/>
              </a:solidFill>
              <a:latin typeface="GothamHTF-Book"/>
              <a:cs typeface="GothamHTF-Book"/>
            </a:endParaRPr>
          </a:p>
          <a:p>
            <a:r>
              <a:rPr lang="fr-FR" sz="1200" dirty="0" smtClean="0">
                <a:latin typeface="GothamHTF-Book"/>
                <a:cs typeface="GothamHTF-Book"/>
              </a:rPr>
              <a:t>A </a:t>
            </a:r>
            <a:r>
              <a:rPr lang="fr-FR" sz="1200" dirty="0" err="1" smtClean="0">
                <a:latin typeface="GothamHTF-Book"/>
                <a:cs typeface="GothamHTF-Book"/>
              </a:rPr>
              <a:t>specialised</a:t>
            </a:r>
            <a:r>
              <a:rPr lang="fr-FR" sz="1200" dirty="0" smtClean="0">
                <a:latin typeface="GothamHTF-Book"/>
                <a:cs typeface="GothamHTF-Book"/>
              </a:rPr>
              <a:t>, </a:t>
            </a:r>
            <a:r>
              <a:rPr lang="fr-FR" sz="1200" dirty="0" err="1" smtClean="0">
                <a:latin typeface="GothamHTF-Book"/>
                <a:cs typeface="GothamHTF-Book"/>
              </a:rPr>
              <a:t>personal</a:t>
            </a:r>
            <a:r>
              <a:rPr lang="fr-FR" sz="1200" dirty="0" smtClean="0">
                <a:latin typeface="GothamHTF-Book"/>
                <a:cs typeface="GothamHTF-Book"/>
              </a:rPr>
              <a:t> multi-site surveillance service</a:t>
            </a:r>
          </a:p>
          <a:p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Protection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identity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privacy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on a network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interested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only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 the public good</a:t>
            </a:r>
          </a:p>
          <a:p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Subscription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to a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paid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smartphone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version of the application,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delivered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to a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platform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user’s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choice</a:t>
            </a: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endParaRPr lang="fr-FR" sz="1200" dirty="0">
              <a:solidFill>
                <a:schemeClr val="tx2"/>
              </a:solidFill>
              <a:latin typeface="GothamHTF-Book"/>
              <a:cs typeface="GothamHTF-Book"/>
            </a:endParaRPr>
          </a:p>
          <a:p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Free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from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advertising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other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commercial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interferences</a:t>
            </a:r>
            <a:endParaRPr lang="fr-FR" sz="1200" dirty="0">
              <a:latin typeface="GothamHTF-Book"/>
              <a:cs typeface="GothamHTF-Book"/>
            </a:endParaRPr>
          </a:p>
          <a:p>
            <a:endParaRPr lang="fr-FR" sz="1000" dirty="0">
              <a:latin typeface="GothamHTF-Book"/>
              <a:cs typeface="GothamHTF-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39" y="1384272"/>
            <a:ext cx="2227293" cy="33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97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544" y="1201707"/>
            <a:ext cx="394340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/>
              <a:t>PRODUCTS &amp; SERVICES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	</a:t>
            </a: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4645026" y="2114532"/>
            <a:ext cx="4052943" cy="37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solidFill>
                  <a:srgbClr val="F03C32"/>
                </a:solidFill>
                <a:latin typeface="+mn-lt"/>
                <a:ea typeface="+mn-ea"/>
              </a:rPr>
              <a:t>SIGNALERT APP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Free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App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ascending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descending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link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contextual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data to use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wherever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</a:t>
            </a:r>
            <a:endParaRPr kumimoji="0" lang="fr-FR" altLang="ja-JP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ja-JP" sz="1200" i="0" u="none" strike="noStrike" kern="0" cap="none" spc="0" normalizeH="0" baseline="0" noProof="0" dirty="0" smtClean="0">
              <a:ln>
                <a:noFill/>
              </a:ln>
              <a:solidFill>
                <a:srgbClr val="F03C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400" kern="0" dirty="0" smtClean="0">
                <a:solidFill>
                  <a:srgbClr val="F03C32"/>
                </a:solidFill>
                <a:latin typeface="+mn-lt"/>
                <a:ea typeface="+mn-ea"/>
              </a:rPr>
              <a:t>MY SIGNALERT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200" kern="0" dirty="0" err="1" smtClean="0">
                <a:latin typeface="+mn-lt"/>
                <a:ea typeface="+mn-ea"/>
              </a:rPr>
              <a:t>Personnal</a:t>
            </a:r>
            <a:r>
              <a:rPr lang="fr-FR" sz="1200" kern="0" dirty="0" smtClean="0">
                <a:latin typeface="+mn-lt"/>
                <a:ea typeface="+mn-ea"/>
              </a:rPr>
              <a:t> </a:t>
            </a:r>
            <a:r>
              <a:rPr lang="fr-FR" sz="1200" kern="0" dirty="0" err="1" smtClean="0">
                <a:latin typeface="+mn-lt"/>
                <a:ea typeface="+mn-ea"/>
              </a:rPr>
              <a:t>App</a:t>
            </a:r>
            <a:r>
              <a:rPr lang="fr-FR" sz="1200" kern="0" dirty="0" smtClean="0">
                <a:latin typeface="+mn-lt"/>
                <a:ea typeface="+mn-ea"/>
              </a:rPr>
              <a:t> to monitor SIGNALERT reports on a </a:t>
            </a:r>
            <a:r>
              <a:rPr lang="fr-FR" sz="1200" kern="0" dirty="0" err="1" smtClean="0">
                <a:latin typeface="+mn-lt"/>
                <a:ea typeface="+mn-ea"/>
              </a:rPr>
              <a:t>specific</a:t>
            </a:r>
            <a:r>
              <a:rPr lang="fr-FR" sz="1200" kern="0" dirty="0" smtClean="0">
                <a:latin typeface="+mn-lt"/>
                <a:ea typeface="+mn-ea"/>
              </a:rPr>
              <a:t> site. </a:t>
            </a:r>
          </a:p>
          <a:p>
            <a:pPr marL="0" marR="0" lvl="0" indent="0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endParaRPr lang="fr-FR" sz="1400" b="1" kern="0" dirty="0" smtClean="0">
              <a:solidFill>
                <a:srgbClr val="F03C32"/>
              </a:solidFill>
              <a:latin typeface="+mn-lt"/>
              <a:ea typeface="+mn-ea"/>
            </a:endParaRPr>
          </a:p>
          <a:p>
            <a:pPr marL="0" marR="0" lvl="0" indent="0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solidFill>
                  <a:srgbClr val="F03C32"/>
                </a:solidFill>
                <a:latin typeface="+mn-lt"/>
                <a:ea typeface="+mn-ea"/>
              </a:rPr>
              <a:t>SIGNALERT CONSULT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Subscription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 data consulting service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including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event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detection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notification</a:t>
            </a:r>
            <a:endParaRPr kumimoji="0" lang="fr-FR" altLang="ja-JP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03C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solidFill>
                  <a:srgbClr val="F03C32"/>
                </a:solidFill>
                <a:latin typeface="+mn-lt"/>
                <a:ea typeface="+mn-ea"/>
              </a:rPr>
              <a:t>SIGNALERT DATA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03C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mining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use of SIGNALERT info on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own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  <a:endParaRPr kumimoji="0" lang="fr-FR" altLang="ja-JP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F03C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03C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SIGNALERT EXPLORE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Complementary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subscription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 cross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social networks informations </a:t>
            </a:r>
            <a:r>
              <a:rPr kumimoji="0" lang="fr-FR" sz="12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flows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rgbClr val="F03C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92083" y="2004993"/>
            <a:ext cx="3049846" cy="98585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fr-FR" sz="1400" kern="0" dirty="0" err="1" smtClean="0">
                <a:solidFill>
                  <a:srgbClr val="F03C32"/>
                </a:solidFill>
              </a:rPr>
              <a:t>Includes</a:t>
            </a:r>
            <a:r>
              <a:rPr lang="fr-FR" sz="1400" kern="0" dirty="0" smtClean="0">
                <a:solidFill>
                  <a:srgbClr val="F03C32"/>
                </a:solidFill>
              </a:rPr>
              <a:t> </a:t>
            </a:r>
            <a:r>
              <a:rPr lang="fr-FR" sz="1400" kern="0" dirty="0" err="1" smtClean="0">
                <a:solidFill>
                  <a:srgbClr val="F03C32"/>
                </a:solidFill>
              </a:rPr>
              <a:t>parametric</a:t>
            </a:r>
            <a:r>
              <a:rPr lang="fr-FR" sz="1400" kern="0" dirty="0" smtClean="0">
                <a:solidFill>
                  <a:srgbClr val="F03C32"/>
                </a:solidFill>
              </a:rPr>
              <a:t> &amp; </a:t>
            </a:r>
            <a:r>
              <a:rPr lang="fr-FR" sz="1400" kern="0" dirty="0" err="1" smtClean="0">
                <a:solidFill>
                  <a:srgbClr val="F03C32"/>
                </a:solidFill>
              </a:rPr>
              <a:t>automatic</a:t>
            </a:r>
            <a:r>
              <a:rPr lang="fr-FR" sz="1400" kern="0" dirty="0" smtClean="0">
                <a:solidFill>
                  <a:srgbClr val="F03C32"/>
                </a:solidFill>
              </a:rPr>
              <a:t> </a:t>
            </a:r>
            <a:r>
              <a:rPr lang="fr-FR" sz="1400" kern="0" dirty="0" err="1" smtClean="0">
                <a:solidFill>
                  <a:srgbClr val="F03C32"/>
                </a:solidFill>
              </a:rPr>
              <a:t>detection</a:t>
            </a:r>
            <a:r>
              <a:rPr lang="fr-FR" sz="1400" kern="0" dirty="0" smtClean="0">
                <a:solidFill>
                  <a:srgbClr val="F03C32"/>
                </a:solidFill>
              </a:rPr>
              <a:t> of new </a:t>
            </a:r>
            <a:r>
              <a:rPr lang="fr-FR" sz="1400" kern="0" dirty="0" err="1" smtClean="0">
                <a:solidFill>
                  <a:srgbClr val="F03C32"/>
                </a:solidFill>
              </a:rPr>
              <a:t>emerging</a:t>
            </a:r>
            <a:r>
              <a:rPr lang="fr-FR" sz="1400" kern="0" dirty="0" smtClean="0">
                <a:solidFill>
                  <a:srgbClr val="F03C32"/>
                </a:solidFill>
              </a:rPr>
              <a:t> </a:t>
            </a:r>
            <a:r>
              <a:rPr lang="fr-FR" sz="1400" kern="0" dirty="0" err="1" smtClean="0">
                <a:solidFill>
                  <a:srgbClr val="F03C32"/>
                </a:solidFill>
              </a:rPr>
              <a:t>events</a:t>
            </a:r>
            <a:r>
              <a:rPr lang="fr-FR" sz="1400" kern="0" dirty="0" smtClean="0">
                <a:solidFill>
                  <a:srgbClr val="F03C32"/>
                </a:solidFill>
              </a:rPr>
              <a:t> </a:t>
            </a:r>
            <a:endParaRPr lang="fr-FR" sz="1400" kern="0" dirty="0">
              <a:solidFill>
                <a:srgbClr val="F03C32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55570" y="3246435"/>
            <a:ext cx="2977838" cy="127795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fr-FR" sz="1400" kern="0" dirty="0" err="1" smtClean="0">
                <a:solidFill>
                  <a:srgbClr val="F03C32"/>
                </a:solidFill>
              </a:rPr>
              <a:t>Includes</a:t>
            </a:r>
            <a:r>
              <a:rPr lang="fr-FR" sz="1400" kern="0" dirty="0" smtClean="0">
                <a:solidFill>
                  <a:srgbClr val="F03C32"/>
                </a:solidFill>
              </a:rPr>
              <a:t> </a:t>
            </a:r>
            <a:r>
              <a:rPr lang="fr-FR" sz="1400" kern="0" dirty="0" err="1" smtClean="0">
                <a:solidFill>
                  <a:srgbClr val="F03C32"/>
                </a:solidFill>
              </a:rPr>
              <a:t>innovative</a:t>
            </a:r>
            <a:r>
              <a:rPr lang="fr-FR" sz="1400" kern="0" dirty="0" smtClean="0">
                <a:solidFill>
                  <a:srgbClr val="F03C32"/>
                </a:solidFill>
              </a:rPr>
              <a:t>  </a:t>
            </a:r>
            <a:r>
              <a:rPr lang="fr-FR" sz="1400" kern="0" dirty="0" err="1" smtClean="0">
                <a:solidFill>
                  <a:srgbClr val="F03C32"/>
                </a:solidFill>
              </a:rPr>
              <a:t>analysis</a:t>
            </a:r>
            <a:r>
              <a:rPr lang="fr-FR" sz="1400" kern="0" dirty="0" smtClean="0">
                <a:solidFill>
                  <a:srgbClr val="F03C32"/>
                </a:solidFill>
              </a:rPr>
              <a:t> of links </a:t>
            </a:r>
            <a:r>
              <a:rPr lang="fr-FR" sz="1400" kern="0" dirty="0" err="1" smtClean="0">
                <a:solidFill>
                  <a:srgbClr val="F03C32"/>
                </a:solidFill>
              </a:rPr>
              <a:t>between</a:t>
            </a:r>
            <a:r>
              <a:rPr lang="fr-FR" sz="1400" kern="0" dirty="0" smtClean="0">
                <a:solidFill>
                  <a:srgbClr val="F03C32"/>
                </a:solidFill>
              </a:rPr>
              <a:t> social networks information </a:t>
            </a:r>
            <a:r>
              <a:rPr lang="fr-FR" sz="1400" kern="0" dirty="0" err="1" smtClean="0">
                <a:solidFill>
                  <a:srgbClr val="F03C32"/>
                </a:solidFill>
              </a:rPr>
              <a:t>flows</a:t>
            </a:r>
            <a:r>
              <a:rPr lang="fr-FR" sz="1400" kern="0" dirty="0" smtClean="0">
                <a:solidFill>
                  <a:srgbClr val="F03C32"/>
                </a:solidFill>
              </a:rPr>
              <a:t> and SIGNALERT </a:t>
            </a:r>
            <a:r>
              <a:rPr lang="fr-FR" sz="1400" kern="0" dirty="0" err="1" smtClean="0">
                <a:solidFill>
                  <a:srgbClr val="F03C32"/>
                </a:solidFill>
              </a:rPr>
              <a:t>detected</a:t>
            </a:r>
            <a:r>
              <a:rPr lang="fr-FR" sz="1400" kern="0" dirty="0" smtClean="0">
                <a:solidFill>
                  <a:srgbClr val="F03C32"/>
                </a:solidFill>
              </a:rPr>
              <a:t> </a:t>
            </a:r>
            <a:r>
              <a:rPr lang="fr-FR" sz="1400" kern="0" dirty="0" err="1" smtClean="0">
                <a:solidFill>
                  <a:srgbClr val="F03C32"/>
                </a:solidFill>
              </a:rPr>
              <a:t>events</a:t>
            </a:r>
            <a:endParaRPr lang="fr-FR" sz="1400" kern="0" dirty="0">
              <a:solidFill>
                <a:srgbClr val="F03C32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92083" y="4597416"/>
            <a:ext cx="2977838" cy="127795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fr-FR" sz="1400" kern="0" dirty="0" smtClean="0">
                <a:solidFill>
                  <a:srgbClr val="F03C32"/>
                </a:solidFill>
              </a:rPr>
              <a:t>No </a:t>
            </a:r>
            <a:r>
              <a:rPr lang="fr-FR" sz="1400" kern="0" dirty="0" err="1" smtClean="0">
                <a:solidFill>
                  <a:srgbClr val="F03C32"/>
                </a:solidFill>
              </a:rPr>
              <a:t>development</a:t>
            </a:r>
            <a:r>
              <a:rPr lang="fr-FR" sz="1400" kern="0" dirty="0" smtClean="0">
                <a:solidFill>
                  <a:srgbClr val="F03C32"/>
                </a:solidFill>
              </a:rPr>
              <a:t>  </a:t>
            </a:r>
            <a:r>
              <a:rPr lang="fr-FR" sz="1400" kern="0" dirty="0" err="1" smtClean="0">
                <a:solidFill>
                  <a:srgbClr val="F03C32"/>
                </a:solidFill>
              </a:rPr>
              <a:t>required</a:t>
            </a:r>
            <a:r>
              <a:rPr lang="fr-FR" sz="1400" kern="0" dirty="0" smtClean="0">
                <a:solidFill>
                  <a:srgbClr val="F03C32"/>
                </a:solidFill>
              </a:rPr>
              <a:t> for clients on </a:t>
            </a:r>
            <a:r>
              <a:rPr lang="fr-FR" sz="1400" kern="0" dirty="0" err="1" smtClean="0">
                <a:solidFill>
                  <a:srgbClr val="F03C32"/>
                </a:solidFill>
              </a:rPr>
              <a:t>App</a:t>
            </a:r>
            <a:r>
              <a:rPr lang="fr-FR" sz="1400" kern="0" dirty="0" smtClean="0">
                <a:solidFill>
                  <a:srgbClr val="F03C32"/>
                </a:solidFill>
              </a:rPr>
              <a:t> or exploitation interface. </a:t>
            </a:r>
            <a:r>
              <a:rPr lang="fr-FR" sz="1400" kern="0" dirty="0" err="1" smtClean="0">
                <a:solidFill>
                  <a:srgbClr val="F03C32"/>
                </a:solidFill>
              </a:rPr>
              <a:t>We</a:t>
            </a:r>
            <a:r>
              <a:rPr lang="fr-FR" sz="1400" kern="0" dirty="0" smtClean="0">
                <a:solidFill>
                  <a:srgbClr val="F03C32"/>
                </a:solidFill>
              </a:rPr>
              <a:t> </a:t>
            </a:r>
            <a:r>
              <a:rPr lang="fr-FR" sz="1400" kern="0" dirty="0" err="1" smtClean="0">
                <a:solidFill>
                  <a:srgbClr val="F03C32"/>
                </a:solidFill>
              </a:rPr>
              <a:t>take</a:t>
            </a:r>
            <a:r>
              <a:rPr lang="fr-FR" sz="1400" kern="0" dirty="0" smtClean="0">
                <a:solidFill>
                  <a:srgbClr val="F03C32"/>
                </a:solidFill>
              </a:rPr>
              <a:t> in charge</a:t>
            </a:r>
            <a:endParaRPr lang="fr-FR" sz="1400" kern="0" dirty="0">
              <a:solidFill>
                <a:srgbClr val="F03C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ignalert-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685800"/>
            <a:ext cx="3733800" cy="5486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5026" y="654012"/>
            <a:ext cx="3564396" cy="1143000"/>
          </a:xfrm>
        </p:spPr>
        <p:txBody>
          <a:bodyPr/>
          <a:lstStyle/>
          <a:p>
            <a:r>
              <a:rPr lang="fr-FR" sz="2000" dirty="0" smtClean="0">
                <a:solidFill>
                  <a:srgbClr val="F13C33"/>
                </a:solidFill>
                <a:latin typeface="GothamHTF-Bold"/>
                <a:cs typeface="GothamHTF-Bold"/>
              </a:rPr>
              <a:t>SIGNALERT, DEVELOPMENT AND PARTNERSHIP PROPOSAL</a:t>
            </a:r>
            <a:endParaRPr lang="fr-FR" sz="2000" dirty="0">
              <a:solidFill>
                <a:srgbClr val="F13C33"/>
              </a:solidFill>
              <a:latin typeface="GothamHTF-Bold"/>
              <a:cs typeface="GothamHTF-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5026" y="2078019"/>
            <a:ext cx="3821683" cy="334041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A </a:t>
            </a: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partner</a:t>
            </a: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 in the </a:t>
            </a: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rolling</a:t>
            </a: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 out and </a:t>
            </a: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implementation</a:t>
            </a: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 of the test system</a:t>
            </a: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Joint-running of drills on a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given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area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specified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disaster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type</a:t>
            </a: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Use of the interface by a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pre-selected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testing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panel</a:t>
            </a: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Simulation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past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or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imagined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events</a:t>
            </a:r>
            <a:endParaRPr lang="fr-FR" sz="1200" dirty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Large-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scale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, long-duration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operational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testing</a:t>
            </a: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Joint feedback session</a:t>
            </a:r>
          </a:p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Integration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with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existing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emergency management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tools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response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plans</a:t>
            </a: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Translation and adaptation to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your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national langage</a:t>
            </a:r>
          </a:p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Scientific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collaboration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with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co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-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development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protocole description for a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specific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hazard</a:t>
            </a: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Contact us to check for 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various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partnership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types and/or the range of services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proposed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.</a:t>
            </a:r>
            <a:endParaRPr lang="fr-FR" sz="1200" dirty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2545" y="13854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873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105400"/>
            <a:ext cx="3343876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Contact: M. Richard Guillande</a:t>
            </a:r>
          </a:p>
          <a:p>
            <a:pPr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fr-FR" sz="1000" dirty="0" smtClean="0">
                <a:solidFill>
                  <a:srgbClr val="FFFF00"/>
                </a:solidFill>
                <a:latin typeface="Gotham HTF Light"/>
                <a:ea typeface="+mn-ea"/>
                <a:cs typeface="Gotham HTF Light"/>
              </a:rPr>
              <a:t>signalert@orange.fr  </a:t>
            </a:r>
          </a:p>
          <a:p>
            <a:pPr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++33(0)145469315 </a:t>
            </a:r>
            <a:r>
              <a:rPr lang="fr-FR" sz="1000" dirty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/ </a:t>
            </a: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+33(0)682689192</a:t>
            </a:r>
            <a:b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</a:b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7 </a:t>
            </a:r>
            <a:r>
              <a:rPr lang="fr-FR" sz="1000" dirty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rue D</a:t>
            </a: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anton 92120 Montrouge, France</a:t>
            </a:r>
            <a:b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</a:b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/>
            </a:r>
            <a:b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</a:br>
            <a:r>
              <a:rPr lang="fr-FR" sz="1000" dirty="0" err="1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website</a:t>
            </a: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 </a:t>
            </a:r>
            <a:r>
              <a:rPr lang="fr-FR" sz="1000" dirty="0" err="1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under</a:t>
            </a: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 </a:t>
            </a:r>
            <a:r>
              <a:rPr lang="fr-FR" sz="1000" dirty="0" err="1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condomain</a:t>
            </a: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 </a:t>
            </a:r>
            <a:r>
              <a:rPr lang="fr-FR" sz="1000" dirty="0" err="1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name</a:t>
            </a: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 signalert.net set </a:t>
            </a:r>
            <a:r>
              <a:rPr lang="fr-FR" sz="1000" dirty="0" err="1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aside</a:t>
            </a:r>
            <a:r>
              <a:rPr lang="fr-FR" sz="1000" dirty="0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 </a:t>
            </a:r>
            <a:r>
              <a:rPr lang="fr-FR" sz="1000" dirty="0" err="1" smtClean="0">
                <a:solidFill>
                  <a:schemeClr val="bg1"/>
                </a:solidFill>
                <a:latin typeface="Gotham HTF Light"/>
                <a:ea typeface="+mn-ea"/>
                <a:cs typeface="Gotham HTF Light"/>
              </a:rPr>
              <a:t>struction</a:t>
            </a:r>
            <a:endParaRPr lang="fr-FR" sz="1000" dirty="0">
              <a:solidFill>
                <a:schemeClr val="bg1"/>
              </a:solidFill>
              <a:latin typeface="Gotham HTF Light"/>
              <a:ea typeface="+mn-ea"/>
              <a:cs typeface="Gotham HTF Light"/>
            </a:endParaRPr>
          </a:p>
        </p:txBody>
      </p:sp>
      <p:pic>
        <p:nvPicPr>
          <p:cNvPr id="4" name="Picture 2" descr="https://ssl.gstatic.com/accounts/services/mail/buttons/google_play_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4356" y="1048812"/>
            <a:ext cx="970191" cy="339155"/>
          </a:xfrm>
          <a:prstGeom prst="rect">
            <a:avLst/>
          </a:prstGeom>
          <a:noFill/>
        </p:spPr>
      </p:pic>
      <p:pic>
        <p:nvPicPr>
          <p:cNvPr id="5" name="Picture 4" descr="https://ssl.gstatic.com/accounts/services/mail/buttons/apple_store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7" y="1055655"/>
            <a:ext cx="997527" cy="34139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965428" y="507960"/>
            <a:ext cx="303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bg1"/>
                </a:solidFill>
                <a:latin typeface="+mn-lt"/>
              </a:rPr>
              <a:t>Soon</a:t>
            </a:r>
            <a:r>
              <a:rPr lang="fr-FR" sz="1800" dirty="0" smtClean="0">
                <a:solidFill>
                  <a:schemeClr val="bg1"/>
                </a:solidFill>
                <a:latin typeface="+mn-lt"/>
              </a:rPr>
              <a:t> on </a:t>
            </a:r>
            <a:endParaRPr lang="fr-F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03266" y="1858941"/>
            <a:ext cx="704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bg1"/>
                </a:solidFill>
                <a:latin typeface="+mn-lt"/>
              </a:rPr>
              <a:t>Contact us for </a:t>
            </a:r>
            <a:r>
              <a:rPr lang="fr-FR" sz="1800" dirty="0" err="1" smtClean="0">
                <a:solidFill>
                  <a:schemeClr val="bg1"/>
                </a:solidFill>
                <a:latin typeface="+mn-lt"/>
              </a:rPr>
              <a:t>download</a:t>
            </a:r>
            <a:r>
              <a:rPr lang="fr-FR" sz="1800" dirty="0" smtClean="0">
                <a:solidFill>
                  <a:schemeClr val="bg1"/>
                </a:solidFill>
                <a:latin typeface="+mn-lt"/>
              </a:rPr>
              <a:t> of trial version, tests and </a:t>
            </a:r>
            <a:r>
              <a:rPr lang="fr-FR" sz="1800" dirty="0" err="1" smtClean="0">
                <a:solidFill>
                  <a:schemeClr val="bg1"/>
                </a:solidFill>
                <a:latin typeface="+mn-lt"/>
              </a:rPr>
              <a:t>partnerships</a:t>
            </a:r>
            <a:r>
              <a:rPr lang="fr-FR" sz="180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953" y="836577"/>
            <a:ext cx="3564396" cy="1143000"/>
          </a:xfrm>
        </p:spPr>
        <p:txBody>
          <a:bodyPr/>
          <a:lstStyle/>
          <a:p>
            <a:r>
              <a:rPr lang="fr-FR" sz="2000" dirty="0" smtClean="0"/>
              <a:t>IMAGINE AN APP….</a:t>
            </a:r>
            <a:endParaRPr lang="fr-FR" sz="20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987792" y="1749402"/>
            <a:ext cx="4637150" cy="4527612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dirty="0" smtClean="0">
                <a:ea typeface="+mj-ea"/>
                <a:cs typeface="+mj-cs"/>
              </a:rPr>
              <a:t>An </a:t>
            </a:r>
            <a:r>
              <a:rPr lang="fr-FR" dirty="0" err="1" smtClean="0">
                <a:ea typeface="+mj-ea"/>
                <a:cs typeface="+mj-cs"/>
              </a:rPr>
              <a:t>App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that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makes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every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citizen</a:t>
            </a:r>
            <a:r>
              <a:rPr lang="fr-FR" dirty="0" smtClean="0">
                <a:ea typeface="+mj-ea"/>
                <a:cs typeface="+mj-cs"/>
              </a:rPr>
              <a:t>, </a:t>
            </a:r>
            <a:r>
              <a:rPr lang="fr-FR" dirty="0" err="1" smtClean="0">
                <a:ea typeface="+mj-ea"/>
                <a:cs typeface="+mj-cs"/>
              </a:rPr>
              <a:t>employee</a:t>
            </a:r>
            <a:r>
              <a:rPr lang="fr-FR" dirty="0" smtClean="0">
                <a:ea typeface="+mj-ea"/>
                <a:cs typeface="+mj-cs"/>
              </a:rPr>
              <a:t>, </a:t>
            </a:r>
            <a:r>
              <a:rPr lang="fr-FR" dirty="0" err="1" smtClean="0">
                <a:ea typeface="+mj-ea"/>
                <a:cs typeface="+mj-cs"/>
              </a:rPr>
              <a:t>volunteer</a:t>
            </a:r>
            <a:r>
              <a:rPr lang="fr-FR" dirty="0" smtClean="0">
                <a:ea typeface="+mj-ea"/>
                <a:cs typeface="+mj-cs"/>
              </a:rPr>
              <a:t> an </a:t>
            </a:r>
            <a:r>
              <a:rPr lang="fr-FR" dirty="0" err="1" smtClean="0">
                <a:ea typeface="+mj-ea"/>
                <a:cs typeface="+mj-cs"/>
              </a:rPr>
              <a:t>actor</a:t>
            </a:r>
            <a:r>
              <a:rPr lang="fr-FR" dirty="0" smtClean="0">
                <a:ea typeface="+mj-ea"/>
                <a:cs typeface="+mj-cs"/>
              </a:rPr>
              <a:t> of global monitoring and </a:t>
            </a:r>
            <a:r>
              <a:rPr lang="fr-FR" dirty="0" err="1" smtClean="0">
                <a:ea typeface="+mj-ea"/>
                <a:cs typeface="+mj-cs"/>
              </a:rPr>
              <a:t>security</a:t>
            </a:r>
            <a:r>
              <a:rPr lang="fr-FR" dirty="0" smtClean="0">
                <a:ea typeface="+mj-ea"/>
                <a:cs typeface="+mj-cs"/>
              </a:rPr>
              <a:t>  </a:t>
            </a:r>
            <a:r>
              <a:rPr lang="fr-FR" dirty="0" err="1" smtClean="0">
                <a:ea typeface="+mj-ea"/>
                <a:cs typeface="+mj-cs"/>
              </a:rPr>
              <a:t>wherever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he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is</a:t>
            </a:r>
            <a:endParaRPr lang="fr-FR" dirty="0" smtClean="0"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endParaRPr lang="fr-FR" dirty="0" smtClean="0"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dirty="0" smtClean="0">
                <a:ea typeface="+mj-ea"/>
                <a:cs typeface="+mj-cs"/>
              </a:rPr>
              <a:t>That </a:t>
            </a:r>
            <a:r>
              <a:rPr lang="fr-FR" dirty="0" err="1" smtClean="0">
                <a:ea typeface="+mj-ea"/>
                <a:cs typeface="+mj-cs"/>
              </a:rPr>
              <a:t>allows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detection</a:t>
            </a:r>
            <a:r>
              <a:rPr lang="fr-FR" dirty="0" smtClean="0">
                <a:ea typeface="+mj-ea"/>
                <a:cs typeface="+mj-cs"/>
              </a:rPr>
              <a:t> of the first stages of </a:t>
            </a:r>
            <a:r>
              <a:rPr lang="fr-FR" dirty="0" err="1" smtClean="0">
                <a:ea typeface="+mj-ea"/>
                <a:cs typeface="+mj-cs"/>
              </a:rPr>
              <a:t>events</a:t>
            </a:r>
            <a:r>
              <a:rPr lang="fr-FR" dirty="0" smtClean="0">
                <a:ea typeface="+mj-ea"/>
                <a:cs typeface="+mj-cs"/>
              </a:rPr>
              <a:t>,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minor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as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well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as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catastrophic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,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expected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or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unforeseen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hazardous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for all types of man made or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natural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disasters</a:t>
            </a:r>
            <a:endParaRPr lang="fr-FR" sz="11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endParaRPr lang="fr-FR" dirty="0" smtClean="0"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dirty="0" smtClean="0">
                <a:ea typeface="+mj-ea"/>
                <a:cs typeface="+mj-cs"/>
              </a:rPr>
              <a:t>Is a personnel </a:t>
            </a:r>
            <a:r>
              <a:rPr lang="fr-FR" dirty="0" err="1" smtClean="0">
                <a:ea typeface="+mj-ea"/>
                <a:cs typeface="+mj-cs"/>
              </a:rPr>
              <a:t>early</a:t>
            </a:r>
            <a:r>
              <a:rPr lang="fr-FR" dirty="0" smtClean="0">
                <a:ea typeface="+mj-ea"/>
                <a:cs typeface="+mj-cs"/>
              </a:rPr>
              <a:t> warning system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which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detects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automatically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the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events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reported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by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other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citizens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around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me,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advise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me  of the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evolution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of the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event</a:t>
            </a:r>
            <a:endParaRPr lang="fr-FR" sz="11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endParaRPr lang="fr-FR" dirty="0" smtClean="0"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dirty="0" smtClean="0">
                <a:ea typeface="+mj-ea"/>
                <a:cs typeface="+mj-cs"/>
              </a:rPr>
              <a:t>Complete  the </a:t>
            </a:r>
            <a:r>
              <a:rPr lang="fr-FR" dirty="0" err="1" smtClean="0">
                <a:ea typeface="+mj-ea"/>
                <a:cs typeface="+mj-cs"/>
              </a:rPr>
              <a:t>institutionnal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physical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sensors</a:t>
            </a:r>
            <a:r>
              <a:rPr lang="fr-FR" dirty="0" smtClean="0">
                <a:ea typeface="+mj-ea"/>
                <a:cs typeface="+mj-cs"/>
              </a:rPr>
              <a:t> networks 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and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can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be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coupled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with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crisis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mapping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systems</a:t>
            </a:r>
            <a:endParaRPr lang="fr-FR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endParaRPr lang="fr-FR" dirty="0" smtClean="0"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dirty="0" err="1" smtClean="0">
                <a:ea typeface="+mj-ea"/>
                <a:cs typeface="+mj-cs"/>
              </a:rPr>
              <a:t>Provides</a:t>
            </a:r>
            <a:r>
              <a:rPr lang="fr-FR" dirty="0" smtClean="0">
                <a:ea typeface="+mj-ea"/>
                <a:cs typeface="+mj-cs"/>
              </a:rPr>
              <a:t> real time insight </a:t>
            </a:r>
            <a:r>
              <a:rPr lang="fr-FR" dirty="0" err="1" smtClean="0">
                <a:ea typeface="+mj-ea"/>
                <a:cs typeface="+mj-cs"/>
              </a:rPr>
              <a:t>views</a:t>
            </a:r>
            <a:r>
              <a:rPr lang="fr-FR" dirty="0" smtClean="0">
                <a:ea typeface="+mj-ea"/>
                <a:cs typeface="+mj-cs"/>
              </a:rPr>
              <a:t> of </a:t>
            </a:r>
            <a:r>
              <a:rPr lang="fr-FR" dirty="0" err="1" smtClean="0">
                <a:ea typeface="+mj-ea"/>
                <a:cs typeface="+mj-cs"/>
              </a:rPr>
              <a:t>phenomenons</a:t>
            </a:r>
            <a:r>
              <a:rPr lang="fr-FR" dirty="0" smtClean="0">
                <a:ea typeface="+mj-ea"/>
                <a:cs typeface="+mj-cs"/>
              </a:rPr>
              <a:t>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by 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witnesses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,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describes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the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physical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characteristics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and damages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endParaRPr lang="fr-FR" dirty="0" smtClean="0"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dirty="0" smtClean="0">
                <a:ea typeface="+mj-ea"/>
                <a:cs typeface="+mj-cs"/>
              </a:rPr>
              <a:t>Is an </a:t>
            </a:r>
            <a:r>
              <a:rPr lang="fr-FR" dirty="0" err="1" smtClean="0">
                <a:ea typeface="+mj-ea"/>
                <a:cs typeface="+mj-cs"/>
              </a:rPr>
              <a:t>ascending</a:t>
            </a:r>
            <a:r>
              <a:rPr lang="fr-FR" dirty="0" smtClean="0">
                <a:ea typeface="+mj-ea"/>
                <a:cs typeface="+mj-cs"/>
              </a:rPr>
              <a:t> and </a:t>
            </a:r>
            <a:r>
              <a:rPr lang="fr-FR" dirty="0" err="1" smtClean="0">
                <a:ea typeface="+mj-ea"/>
                <a:cs typeface="+mj-cs"/>
              </a:rPr>
              <a:t>descending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 smtClean="0">
                <a:ea typeface="+mj-ea"/>
                <a:cs typeface="+mj-cs"/>
              </a:rPr>
              <a:t>link</a:t>
            </a:r>
            <a:r>
              <a:rPr lang="fr-FR" dirty="0" smtClean="0">
                <a:ea typeface="+mj-ea"/>
                <a:cs typeface="+mj-cs"/>
              </a:rPr>
              <a:t>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between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the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authorities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and the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witnesses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or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victims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to pilot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safety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and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rescue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actions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endParaRPr lang="fr-FR" dirty="0" smtClean="0"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dirty="0" smtClean="0">
                <a:ea typeface="+mj-ea"/>
                <a:cs typeface="+mj-cs"/>
              </a:rPr>
              <a:t>Analyse the </a:t>
            </a:r>
            <a:r>
              <a:rPr lang="fr-FR" dirty="0" err="1" smtClean="0">
                <a:ea typeface="+mj-ea"/>
                <a:cs typeface="+mj-cs"/>
              </a:rPr>
              <a:t>flows</a:t>
            </a:r>
            <a:r>
              <a:rPr lang="fr-FR" dirty="0" smtClean="0">
                <a:ea typeface="+mj-ea"/>
                <a:cs typeface="+mj-cs"/>
              </a:rPr>
              <a:t> of informations on social networks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and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correlates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them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to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witnesses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reports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with</a:t>
            </a:r>
            <a:r>
              <a:rPr lang="fr-FR" sz="1100" dirty="0" smtClean="0">
                <a:solidFill>
                  <a:schemeClr val="tx1"/>
                </a:solidFill>
                <a:ea typeface="+mj-ea"/>
                <a:cs typeface="+mj-cs"/>
              </a:rPr>
              <a:t> the </a:t>
            </a:r>
            <a:r>
              <a:rPr lang="fr-FR" sz="1100" dirty="0" err="1" smtClean="0">
                <a:solidFill>
                  <a:schemeClr val="tx1"/>
                </a:solidFill>
                <a:ea typeface="+mj-ea"/>
                <a:cs typeface="+mj-cs"/>
              </a:rPr>
              <a:t>App</a:t>
            </a:r>
            <a:r>
              <a:rPr lang="fr-FR" sz="600" dirty="0" smtClean="0">
                <a:solidFill>
                  <a:schemeClr val="tx1"/>
                </a:solidFill>
                <a:ea typeface="+mj-ea"/>
                <a:cs typeface="+mj-cs"/>
              </a:rPr>
              <a:t>.</a:t>
            </a:r>
            <a:endParaRPr lang="fr-FR" sz="6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234"/>
            <a:ext cx="3689350" cy="183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9234" y="836577"/>
            <a:ext cx="368781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/>
              <a:t>WHERE AND HOW WAS BORN SIGNALERT</a:t>
            </a:r>
            <a:endParaRPr lang="fr-FR" sz="20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156208" y="2151045"/>
            <a:ext cx="3821683" cy="39925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rgbClr val="F13C33"/>
                </a:solidFill>
                <a:latin typeface="GothamHTF-Book"/>
                <a:cs typeface="GothamHTF-Book"/>
              </a:rPr>
              <a:t>A team</a:t>
            </a:r>
            <a:endParaRPr lang="fr-FR" sz="1600" dirty="0">
              <a:solidFill>
                <a:srgbClr val="F13C33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5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specialists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disasters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CC monitoring and mitigation, ICT,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Advertising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,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early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warning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alert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systems</a:t>
            </a: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6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Recent</a:t>
            </a:r>
            <a:r>
              <a:rPr lang="fr-FR" sz="1600" dirty="0" smtClean="0">
                <a:solidFill>
                  <a:srgbClr val="F13C33"/>
                </a:solidFill>
                <a:latin typeface="GothamHTF-Book"/>
                <a:cs typeface="GothamHTF-Book"/>
              </a:rPr>
              <a:t> </a:t>
            </a:r>
            <a:r>
              <a:rPr lang="fr-FR" sz="16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Disasters</a:t>
            </a:r>
            <a:endParaRPr lang="fr-FR" sz="1600" dirty="0" smtClean="0">
              <a:solidFill>
                <a:srgbClr val="F13C33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Involvement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follow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up in new technologies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applied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to post-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disasters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situations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since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the 2004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Indian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Ocean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tsunami.</a:t>
            </a:r>
          </a:p>
          <a:p>
            <a:pPr>
              <a:lnSpc>
                <a:spcPct val="110000"/>
              </a:lnSpc>
            </a:pPr>
            <a:endParaRPr lang="fr-FR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6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Emerging</a:t>
            </a:r>
            <a:r>
              <a:rPr lang="fr-FR" sz="1600" dirty="0" smtClean="0">
                <a:solidFill>
                  <a:srgbClr val="F13C33"/>
                </a:solidFill>
                <a:latin typeface="GothamHTF-Book"/>
                <a:cs typeface="GothamHTF-Book"/>
              </a:rPr>
              <a:t> technologies</a:t>
            </a:r>
          </a:p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Crowd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sourcing</a:t>
            </a: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Volunteered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Geographic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information</a:t>
            </a:r>
          </a:p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Expanding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use of smartphones</a:t>
            </a:r>
          </a:p>
          <a:p>
            <a:pPr>
              <a:lnSpc>
                <a:spcPct val="110000"/>
              </a:lnSpc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 marL="0" indent="0">
              <a:buNone/>
            </a:pPr>
            <a:endParaRPr lang="fr-FR" sz="1200" dirty="0" smtClean="0">
              <a:solidFill>
                <a:srgbClr val="F13C33"/>
              </a:solidFill>
              <a:latin typeface="GothamHTF-Book"/>
              <a:cs typeface="GothamHTF-Book"/>
            </a:endParaRPr>
          </a:p>
          <a:p>
            <a:pPr marL="0" indent="0">
              <a:buNone/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 marL="0" indent="0">
              <a:buNone/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 marL="0" indent="0">
              <a:buNone/>
            </a:pPr>
            <a:endParaRPr lang="fr-FR" sz="1200" dirty="0" smtClean="0">
              <a:latin typeface="GothamHTF-Book"/>
              <a:cs typeface="GothamHTF-Book"/>
            </a:endParaRPr>
          </a:p>
          <a:p>
            <a:pPr marL="0" indent="0">
              <a:buNone/>
            </a:pPr>
            <a:endParaRPr lang="fr-FR" sz="1200" dirty="0" smtClean="0">
              <a:latin typeface="GothamHTF-Book"/>
              <a:cs typeface="GothamHTF-Book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1200" dirty="0"/>
          </a:p>
          <a:p>
            <a:endParaRPr lang="fr-FR" sz="1200" dirty="0" smtClean="0"/>
          </a:p>
        </p:txBody>
      </p:sp>
      <p:pic>
        <p:nvPicPr>
          <p:cNvPr id="5" name="Image 1" descr="alertepr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057" y="3575052"/>
            <a:ext cx="1825650" cy="219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2544" y="580986"/>
            <a:ext cx="1898676" cy="202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3066" t="2358"/>
          <a:stretch>
            <a:fillRect/>
          </a:stretch>
        </p:blipFill>
        <p:spPr bwMode="auto">
          <a:xfrm>
            <a:off x="2673324" y="2443149"/>
            <a:ext cx="2088813" cy="171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82544" y="2881305"/>
            <a:ext cx="200821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03C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CROWDSOURCING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03C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19057" y="6130962"/>
            <a:ext cx="200821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03C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 MARKERS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03C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2673324" y="4341825"/>
            <a:ext cx="200821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03C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INTENSITY SCALES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03C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8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phone-hands-1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1905000"/>
            <a:ext cx="4191000" cy="4953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08513" y="361908"/>
            <a:ext cx="4038600" cy="1143000"/>
          </a:xfrm>
        </p:spPr>
        <p:txBody>
          <a:bodyPr>
            <a:noAutofit/>
          </a:bodyPr>
          <a:lstStyle/>
          <a:p>
            <a:pPr>
              <a:tabLst>
                <a:tab pos="357188" algn="l"/>
                <a:tab pos="2065338" algn="l"/>
              </a:tabLst>
            </a:pPr>
            <a:r>
              <a:rPr lang="fr-FR" sz="2000" dirty="0" smtClean="0">
                <a:latin typeface="GothamHTF-Bold"/>
                <a:cs typeface="GothamHTF-Bold"/>
              </a:rPr>
              <a:t>SIGNALERT KEEPS WATCH FOR SITUATIONS THAT POSE A THREAT TO EVERYONE</a:t>
            </a:r>
            <a:br>
              <a:rPr lang="fr-FR" sz="2000" dirty="0" smtClean="0">
                <a:latin typeface="GothamHTF-Bold"/>
                <a:cs typeface="GothamHTF-Bold"/>
              </a:rPr>
            </a:br>
            <a:r>
              <a:rPr lang="fr-FR" sz="2000" dirty="0" smtClean="0">
                <a:solidFill>
                  <a:srgbClr val="FF0000"/>
                </a:solidFill>
                <a:latin typeface="GothamHTF-Bold"/>
                <a:cs typeface="GothamHTF-Bold"/>
              </a:rPr>
              <a:t/>
            </a:r>
            <a:br>
              <a:rPr lang="fr-FR" sz="2000" dirty="0" smtClean="0">
                <a:solidFill>
                  <a:srgbClr val="FF0000"/>
                </a:solidFill>
                <a:latin typeface="GothamHTF-Bold"/>
                <a:cs typeface="GothamHTF-Bold"/>
              </a:rPr>
            </a:br>
            <a:endParaRPr lang="fr-FR" sz="3600" dirty="0">
              <a:latin typeface="GothamHTF-Bold"/>
              <a:cs typeface="GothamHTF-Bol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35487" y="1457298"/>
            <a:ext cx="4004248" cy="33258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100" dirty="0" smtClean="0">
                <a:latin typeface="GothamHTF-Book"/>
                <a:cs typeface="GothamHTF-Book"/>
              </a:rPr>
              <a:t>Instant data-</a:t>
            </a:r>
            <a:r>
              <a:rPr lang="fr-FR" sz="1100" dirty="0" err="1" smtClean="0">
                <a:latin typeface="GothamHTF-Book"/>
                <a:cs typeface="GothamHTF-Book"/>
              </a:rPr>
              <a:t>processing</a:t>
            </a:r>
            <a:r>
              <a:rPr lang="fr-FR" sz="1100" dirty="0" smtClean="0">
                <a:latin typeface="GothamHTF-Book"/>
                <a:cs typeface="GothamHTF-Book"/>
              </a:rPr>
              <a:t> for </a:t>
            </a:r>
            <a:r>
              <a:rPr lang="fr-FR" sz="1100" dirty="0" err="1" smtClean="0">
                <a:latin typeface="GothamHTF-Book"/>
                <a:cs typeface="GothamHTF-Book"/>
              </a:rPr>
              <a:t>early</a:t>
            </a:r>
            <a:r>
              <a:rPr lang="fr-FR" sz="1100" dirty="0" smtClean="0">
                <a:latin typeface="GothamHTF-Book"/>
                <a:cs typeface="GothamHTF-Book"/>
              </a:rPr>
              <a:t> warning and </a:t>
            </a:r>
            <a:r>
              <a:rPr lang="fr-FR" sz="1100" dirty="0" err="1" smtClean="0">
                <a:latin typeface="GothamHTF-Book"/>
                <a:cs typeface="GothamHTF-Book"/>
              </a:rPr>
              <a:t>hazard</a:t>
            </a:r>
            <a:r>
              <a:rPr lang="fr-FR" sz="1100" dirty="0" smtClean="0"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latin typeface="GothamHTF-Book"/>
                <a:cs typeface="GothamHTF-Book"/>
              </a:rPr>
              <a:t>prevention</a:t>
            </a:r>
            <a:endParaRPr lang="fr-FR" sz="1100" dirty="0" smtClean="0"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Torrential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slow-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onset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flooding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Coastal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hazards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tsunamis</a:t>
            </a: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Tornadoes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,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storms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thunderstorms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Snow and avalanches</a:t>
            </a: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Earthquakes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Drought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Mass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movements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Heatwaves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Air and water pollution</a:t>
            </a: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Waste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refuse</a:t>
            </a:r>
          </a:p>
          <a:p>
            <a:pPr>
              <a:lnSpc>
                <a:spcPct val="110000"/>
              </a:lnSpc>
            </a:pP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Explosions and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fires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Mines,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bombs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Major road or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industrial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accidents</a:t>
            </a:r>
          </a:p>
          <a:p>
            <a:pPr>
              <a:lnSpc>
                <a:spcPct val="110000"/>
              </a:lnSpc>
            </a:pP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Storm water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runoff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Weak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widespread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signals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markers of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slowly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evolving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phenomenon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detection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(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climate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change)</a:t>
            </a:r>
          </a:p>
          <a:p>
            <a:pPr>
              <a:lnSpc>
                <a:spcPct val="110000"/>
              </a:lnSpc>
            </a:pP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Symptoms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illness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epidemics</a:t>
            </a:r>
            <a:endParaRPr lang="fr-FR" sz="1100" dirty="0">
              <a:solidFill>
                <a:schemeClr val="tx2"/>
              </a:solidFill>
              <a:latin typeface="GothamHTF-Book"/>
              <a:cs typeface="GothamHTF-Book"/>
            </a:endParaRPr>
          </a:p>
          <a:p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… or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your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own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event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description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protocol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fit to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classify</a:t>
            </a:r>
            <a:r>
              <a:rPr lang="fr-FR" sz="11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 </a:t>
            </a:r>
            <a:r>
              <a:rPr lang="fr-FR" sz="11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event</a:t>
            </a:r>
            <a:endParaRPr lang="fr-FR" sz="1100" dirty="0" smtClean="0">
              <a:solidFill>
                <a:schemeClr val="tx2"/>
              </a:solidFill>
              <a:latin typeface="GothamHTF-Book"/>
              <a:cs typeface="GothamHTF-Book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55676" y="5733256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CALLING 112 IN 3 SEC</a:t>
            </a:r>
            <a:endParaRPr lang="fr-FR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395" y="3282948"/>
            <a:ext cx="2008215" cy="301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19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ignalert-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438400"/>
            <a:ext cx="3962400" cy="4419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8513" y="580986"/>
            <a:ext cx="3564396" cy="838200"/>
          </a:xfrm>
        </p:spPr>
        <p:txBody>
          <a:bodyPr/>
          <a:lstStyle/>
          <a:p>
            <a:r>
              <a:rPr lang="fr-FR" sz="2000" dirty="0" smtClean="0">
                <a:latin typeface="GothamHTF-Bold"/>
                <a:cs typeface="GothamHTF-Bold"/>
              </a:rPr>
              <a:t>HOW DOES SIGNALERT WORK?</a:t>
            </a:r>
            <a:endParaRPr lang="fr-FR" sz="2000" dirty="0">
              <a:latin typeface="GothamHTF-Bold"/>
              <a:cs typeface="GothamHTF-Bold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08513" y="1603350"/>
            <a:ext cx="3855455" cy="3432222"/>
          </a:xfrm>
        </p:spPr>
        <p:txBody>
          <a:bodyPr>
            <a:noAutofit/>
          </a:bodyPr>
          <a:lstStyle/>
          <a:p>
            <a:r>
              <a:rPr lang="fr-FR" sz="1200" dirty="0" smtClean="0">
                <a:latin typeface="GothamHTF-Book"/>
                <a:cs typeface="GothamHTF-Book"/>
              </a:rPr>
              <a:t>A range of digital surveillance protocoles </a:t>
            </a:r>
            <a:r>
              <a:rPr lang="fr-FR" sz="1200" dirty="0" err="1" smtClean="0">
                <a:latin typeface="GothamHTF-Book"/>
                <a:cs typeface="GothamHTF-Book"/>
              </a:rPr>
              <a:t>without</a:t>
            </a:r>
            <a:r>
              <a:rPr lang="fr-FR" sz="1200" dirty="0" smtClean="0"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latin typeface="GothamHTF-Book"/>
                <a:cs typeface="GothamHTF-Book"/>
              </a:rPr>
              <a:t>geographical</a:t>
            </a:r>
            <a:r>
              <a:rPr lang="fr-FR" sz="1200" dirty="0" smtClean="0"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latin typeface="GothamHTF-Book"/>
                <a:cs typeface="GothamHTF-Book"/>
              </a:rPr>
              <a:t>limits</a:t>
            </a:r>
            <a:r>
              <a:rPr lang="fr-FR" sz="1200" dirty="0" smtClean="0">
                <a:latin typeface="GothamHTF-Book"/>
                <a:cs typeface="GothamHTF-Book"/>
              </a:rPr>
              <a:t>, </a:t>
            </a:r>
            <a:r>
              <a:rPr lang="fr-FR" sz="1200" dirty="0" err="1" smtClean="0">
                <a:latin typeface="GothamHTF-Book"/>
                <a:cs typeface="GothamHTF-Book"/>
              </a:rPr>
              <a:t>working</a:t>
            </a:r>
            <a:r>
              <a:rPr lang="fr-FR" sz="1200" dirty="0" smtClean="0">
                <a:latin typeface="GothamHTF-Book"/>
                <a:cs typeface="GothamHTF-Book"/>
              </a:rPr>
              <a:t> on </a:t>
            </a:r>
            <a:r>
              <a:rPr lang="fr-FR" sz="1200" dirty="0" err="1" smtClean="0">
                <a:latin typeface="GothamHTF-Book"/>
                <a:cs typeface="GothamHTF-Book"/>
              </a:rPr>
              <a:t>citizens</a:t>
            </a:r>
            <a:r>
              <a:rPr lang="fr-FR" sz="1200" dirty="0" smtClean="0">
                <a:latin typeface="GothamHTF-Book"/>
                <a:cs typeface="GothamHTF-Book"/>
              </a:rPr>
              <a:t>’ observations to </a:t>
            </a:r>
            <a:r>
              <a:rPr lang="fr-FR" sz="1200" dirty="0" err="1" smtClean="0">
                <a:latin typeface="GothamHTF-Book"/>
                <a:cs typeface="GothamHTF-Book"/>
              </a:rPr>
              <a:t>provide</a:t>
            </a:r>
            <a:r>
              <a:rPr lang="fr-FR" sz="1200" dirty="0" smtClean="0"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latin typeface="GothamHTF-Book"/>
                <a:cs typeface="GothamHTF-Book"/>
              </a:rPr>
              <a:t>additional</a:t>
            </a:r>
            <a:r>
              <a:rPr lang="fr-FR" sz="1200" dirty="0" smtClean="0">
                <a:latin typeface="GothamHTF-Book"/>
                <a:cs typeface="GothamHTF-Book"/>
              </a:rPr>
              <a:t> support to official </a:t>
            </a:r>
            <a:r>
              <a:rPr lang="fr-FR" sz="1200" dirty="0" err="1" smtClean="0">
                <a:latin typeface="GothamHTF-Book"/>
                <a:cs typeface="GothamHTF-Book"/>
              </a:rPr>
              <a:t>prevention</a:t>
            </a:r>
            <a:r>
              <a:rPr lang="fr-FR" sz="1200" dirty="0" smtClean="0">
                <a:latin typeface="GothamHTF-Book"/>
                <a:cs typeface="GothamHTF-Book"/>
              </a:rPr>
              <a:t> networks</a:t>
            </a:r>
          </a:p>
          <a:p>
            <a:endParaRPr lang="fr-FR" altLang="ja-JP" sz="1200" dirty="0">
              <a:solidFill>
                <a:schemeClr val="tx1"/>
              </a:solidFill>
              <a:latin typeface="GothamHTF-Book"/>
              <a:cs typeface="GothamHTF-Book"/>
            </a:endParaRPr>
          </a:p>
          <a:p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A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customisable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smartphone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App</a:t>
            </a:r>
            <a:endParaRPr lang="fr-FR" altLang="ja-JP" sz="1200" dirty="0" smtClean="0">
              <a:solidFill>
                <a:schemeClr val="tx1"/>
              </a:solidFill>
              <a:latin typeface="GothamHTF-Book"/>
              <a:cs typeface="GothamHTF-Book"/>
            </a:endParaRPr>
          </a:p>
          <a:p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Access to the information centre</a:t>
            </a:r>
          </a:p>
          <a:p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Synchronisation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with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existing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monitoring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systems</a:t>
            </a:r>
            <a:endParaRPr lang="fr-FR" altLang="ja-JP" sz="1200" dirty="0" smtClean="0">
              <a:solidFill>
                <a:schemeClr val="tx1"/>
              </a:solidFill>
              <a:latin typeface="GothamHTF-Book"/>
              <a:cs typeface="GothamHTF-Book"/>
            </a:endParaRPr>
          </a:p>
          <a:p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Automatic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detection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of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emerging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events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,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together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with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follow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-up on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further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developments</a:t>
            </a:r>
            <a:endParaRPr lang="fr-FR" altLang="ja-JP" sz="1200" dirty="0" smtClean="0">
              <a:solidFill>
                <a:schemeClr val="tx1"/>
              </a:solidFill>
              <a:latin typeface="GothamHTF-Book"/>
              <a:cs typeface="GothamHTF-Book"/>
            </a:endParaRPr>
          </a:p>
          <a:p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Introduction of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professional-level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applications for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employees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and public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officials</a:t>
            </a:r>
            <a:endParaRPr lang="fr-FR" altLang="ja-JP" sz="1200" dirty="0" smtClean="0">
              <a:solidFill>
                <a:schemeClr val="tx1"/>
              </a:solidFill>
              <a:latin typeface="GothamHTF-Book"/>
              <a:cs typeface="GothamHTF-Book"/>
            </a:endParaRPr>
          </a:p>
          <a:p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Processing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of relevant information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trading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on social networks</a:t>
            </a:r>
          </a:p>
          <a:p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A network of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designated</a:t>
            </a:r>
            <a:r>
              <a:rPr lang="fr-FR" altLang="ja-JP" sz="1200" dirty="0" smtClean="0">
                <a:solidFill>
                  <a:schemeClr val="tx1"/>
                </a:solidFill>
                <a:latin typeface="GothamHTF-Book"/>
                <a:cs typeface="GothamHTF-Book"/>
              </a:rPr>
              <a:t> local </a:t>
            </a:r>
            <a:r>
              <a:rPr lang="fr-FR" altLang="ja-JP" sz="1200" dirty="0" err="1" smtClean="0">
                <a:solidFill>
                  <a:schemeClr val="tx1"/>
                </a:solidFill>
                <a:latin typeface="GothamHTF-Book"/>
                <a:cs typeface="GothamHTF-Book"/>
              </a:rPr>
              <a:t>lookouts</a:t>
            </a:r>
            <a:endParaRPr lang="fr-FR" altLang="ja-JP" sz="1200" dirty="0" smtClean="0">
              <a:solidFill>
                <a:schemeClr val="tx1"/>
              </a:solidFill>
              <a:latin typeface="GothamHTF-Book"/>
              <a:cs typeface="GothamHTF-Book"/>
            </a:endParaRPr>
          </a:p>
          <a:p>
            <a:endParaRPr lang="fr-FR" sz="900" dirty="0">
              <a:solidFill>
                <a:schemeClr val="tx1"/>
              </a:solidFill>
              <a:latin typeface="GothamHTF-Book"/>
              <a:cs typeface="GothamHTF-Book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2359">
            <a:off x="1205682" y="3445256"/>
            <a:ext cx="1770293" cy="26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314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535524"/>
            <a:ext cx="34917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/>
              <a:t>A SMARTPHONE APP FOR EVERYONE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8513" y="1530324"/>
            <a:ext cx="3912659" cy="4539693"/>
          </a:xfrm>
        </p:spPr>
        <p:txBody>
          <a:bodyPr>
            <a:normAutofit/>
          </a:bodyPr>
          <a:lstStyle/>
          <a:p>
            <a:r>
              <a:rPr lang="fr-FR" sz="1300" dirty="0" err="1" smtClean="0"/>
              <a:t>Testify</a:t>
            </a:r>
            <a:r>
              <a:rPr lang="fr-FR" sz="1300" dirty="0" smtClean="0"/>
              <a:t> </a:t>
            </a:r>
            <a:r>
              <a:rPr lang="fr-FR" sz="1300" dirty="0" err="1" smtClean="0"/>
              <a:t>through</a:t>
            </a:r>
            <a:r>
              <a:rPr lang="fr-FR" sz="1300" dirty="0" smtClean="0"/>
              <a:t> a simple </a:t>
            </a:r>
            <a:r>
              <a:rPr lang="fr-FR" sz="1300" dirty="0" err="1" smtClean="0"/>
              <a:t>process</a:t>
            </a:r>
            <a:r>
              <a:rPr lang="fr-FR" sz="1300" dirty="0" smtClean="0"/>
              <a:t> accessible to </a:t>
            </a:r>
            <a:r>
              <a:rPr lang="fr-FR" sz="1300" dirty="0" err="1" smtClean="0"/>
              <a:t>anyone</a:t>
            </a:r>
            <a:r>
              <a:rPr lang="fr-FR" sz="1300" dirty="0" smtClean="0"/>
              <a:t> </a:t>
            </a:r>
            <a:r>
              <a:rPr lang="fr-FR" sz="1300" dirty="0" err="1" smtClean="0"/>
              <a:t>with</a:t>
            </a:r>
            <a:r>
              <a:rPr lang="fr-FR" sz="1300" dirty="0" smtClean="0"/>
              <a:t>  the </a:t>
            </a:r>
            <a:r>
              <a:rPr lang="fr-FR" sz="1300" dirty="0" err="1" smtClean="0"/>
              <a:t>App</a:t>
            </a:r>
            <a:r>
              <a:rPr lang="fr-FR" sz="1300" dirty="0" smtClean="0"/>
              <a:t> on a smartphone</a:t>
            </a:r>
          </a:p>
          <a:p>
            <a:endParaRPr lang="fr-FR" sz="1300" dirty="0" smtClean="0"/>
          </a:p>
          <a:p>
            <a:endParaRPr lang="fr-FR" sz="1200" dirty="0" smtClean="0"/>
          </a:p>
          <a:p>
            <a:r>
              <a:rPr lang="fr-FR" sz="1200" dirty="0" smtClean="0">
                <a:solidFill>
                  <a:schemeClr val="tx1"/>
                </a:solidFill>
              </a:rPr>
              <a:t>Successive </a:t>
            </a:r>
            <a:r>
              <a:rPr lang="fr-FR" sz="1200" dirty="0" err="1" smtClean="0">
                <a:solidFill>
                  <a:schemeClr val="tx1"/>
                </a:solidFill>
              </a:rPr>
              <a:t>screens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with</a:t>
            </a:r>
            <a:r>
              <a:rPr lang="fr-FR" sz="1200" dirty="0" smtClean="0">
                <a:solidFill>
                  <a:schemeClr val="tx1"/>
                </a:solidFill>
              </a:rPr>
              <a:t> simple questions to </a:t>
            </a:r>
            <a:r>
              <a:rPr lang="fr-FR" sz="1200" dirty="0" err="1" smtClean="0">
                <a:solidFill>
                  <a:schemeClr val="tx1"/>
                </a:solidFill>
              </a:rPr>
              <a:t>describe</a:t>
            </a:r>
            <a:r>
              <a:rPr lang="fr-FR" sz="1200" dirty="0" smtClean="0">
                <a:solidFill>
                  <a:schemeClr val="tx1"/>
                </a:solidFill>
              </a:rPr>
              <a:t> the </a:t>
            </a:r>
            <a:r>
              <a:rPr lang="fr-FR" sz="1200" dirty="0" err="1" smtClean="0">
                <a:solidFill>
                  <a:schemeClr val="tx1"/>
                </a:solidFill>
              </a:rPr>
              <a:t>physical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characteristics</a:t>
            </a:r>
            <a:r>
              <a:rPr lang="fr-FR" sz="1200" dirty="0" smtClean="0">
                <a:solidFill>
                  <a:schemeClr val="tx1"/>
                </a:solidFill>
              </a:rPr>
              <a:t> and damages of an </a:t>
            </a:r>
            <a:r>
              <a:rPr lang="fr-FR" sz="1200" dirty="0" err="1" smtClean="0">
                <a:solidFill>
                  <a:schemeClr val="tx1"/>
                </a:solidFill>
              </a:rPr>
              <a:t>observed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phenomenon</a:t>
            </a:r>
            <a:r>
              <a:rPr lang="fr-FR" sz="1200" dirty="0" smtClean="0">
                <a:solidFill>
                  <a:schemeClr val="tx1"/>
                </a:solidFill>
              </a:rPr>
              <a:t>: </a:t>
            </a: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Nature of </a:t>
            </a:r>
            <a:r>
              <a:rPr lang="fr-FR" sz="1200" dirty="0" err="1" smtClean="0">
                <a:solidFill>
                  <a:schemeClr val="tx1"/>
                </a:solidFill>
              </a:rPr>
              <a:t>event</a:t>
            </a:r>
            <a:endParaRPr lang="fr-FR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Place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Time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Local </a:t>
            </a:r>
            <a:r>
              <a:rPr lang="fr-FR" sz="1200" dirty="0" err="1" smtClean="0">
                <a:solidFill>
                  <a:schemeClr val="tx1"/>
                </a:solidFill>
              </a:rPr>
              <a:t>physical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intensity</a:t>
            </a:r>
            <a:endParaRPr lang="fr-FR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Local </a:t>
            </a:r>
            <a:r>
              <a:rPr lang="fr-FR" sz="1200" dirty="0" err="1" smtClean="0">
                <a:solidFill>
                  <a:schemeClr val="tx1"/>
                </a:solidFill>
              </a:rPr>
              <a:t>damaging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effects</a:t>
            </a:r>
            <a:endParaRPr lang="fr-FR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err="1" smtClean="0">
                <a:solidFill>
                  <a:schemeClr val="tx1"/>
                </a:solidFill>
              </a:rPr>
              <a:t>Pictures</a:t>
            </a:r>
            <a:endParaRPr lang="fr-FR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err="1" smtClean="0">
                <a:solidFill>
                  <a:schemeClr val="tx1"/>
                </a:solidFill>
              </a:rPr>
              <a:t>Victims</a:t>
            </a:r>
            <a:r>
              <a:rPr lang="fr-FR" sz="1200" dirty="0" smtClean="0">
                <a:solidFill>
                  <a:schemeClr val="tx1"/>
                </a:solidFill>
              </a:rPr>
              <a:t> to </a:t>
            </a:r>
            <a:r>
              <a:rPr lang="fr-FR" sz="1200" dirty="0" err="1" smtClean="0">
                <a:solidFill>
                  <a:schemeClr val="tx1"/>
                </a:solidFill>
              </a:rPr>
              <a:t>rescue</a:t>
            </a:r>
            <a:endParaRPr lang="fr-FR" sz="1200" dirty="0" smtClean="0">
              <a:solidFill>
                <a:schemeClr val="tx1"/>
              </a:solidFill>
            </a:endParaRP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A </a:t>
            </a:r>
            <a:r>
              <a:rPr lang="fr-FR" sz="1200" dirty="0" err="1" smtClean="0">
                <a:solidFill>
                  <a:schemeClr val="tx1"/>
                </a:solidFill>
              </a:rPr>
              <a:t>feeback</a:t>
            </a:r>
            <a:r>
              <a:rPr lang="fr-FR" sz="1200" dirty="0" smtClean="0">
                <a:solidFill>
                  <a:schemeClr val="tx1"/>
                </a:solidFill>
              </a:rPr>
              <a:t> to the </a:t>
            </a:r>
            <a:r>
              <a:rPr lang="fr-FR" sz="1200" dirty="0" err="1" smtClean="0">
                <a:solidFill>
                  <a:schemeClr val="tx1"/>
                </a:solidFill>
              </a:rPr>
              <a:t>individual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contributor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allowing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him</a:t>
            </a:r>
            <a:r>
              <a:rPr lang="fr-FR" sz="1200" dirty="0" smtClean="0">
                <a:solidFill>
                  <a:schemeClr val="tx1"/>
                </a:solidFill>
              </a:rPr>
              <a:t> to </a:t>
            </a:r>
            <a:r>
              <a:rPr lang="fr-FR" sz="1200" dirty="0" err="1" smtClean="0">
                <a:solidFill>
                  <a:schemeClr val="tx1"/>
                </a:solidFill>
              </a:rPr>
              <a:t>assess</a:t>
            </a:r>
            <a:r>
              <a:rPr lang="fr-FR" sz="1200" dirty="0" smtClean="0">
                <a:solidFill>
                  <a:schemeClr val="tx1"/>
                </a:solidFill>
              </a:rPr>
              <a:t> the situation </a:t>
            </a:r>
            <a:r>
              <a:rPr lang="fr-FR" sz="1200" dirty="0" err="1" smtClean="0">
                <a:solidFill>
                  <a:schemeClr val="tx1"/>
                </a:solidFill>
              </a:rPr>
              <a:t>around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him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A </a:t>
            </a:r>
            <a:r>
              <a:rPr lang="fr-FR" sz="1200" dirty="0" err="1" smtClean="0">
                <a:solidFill>
                  <a:schemeClr val="tx1"/>
                </a:solidFill>
              </a:rPr>
              <a:t>descending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link</a:t>
            </a:r>
            <a:r>
              <a:rPr lang="fr-FR" sz="1200" dirty="0" smtClean="0">
                <a:solidFill>
                  <a:schemeClr val="tx1"/>
                </a:solidFill>
              </a:rPr>
              <a:t> to the public to </a:t>
            </a:r>
            <a:r>
              <a:rPr lang="fr-FR" sz="1200" dirty="0" err="1" smtClean="0">
                <a:solidFill>
                  <a:schemeClr val="tx1"/>
                </a:solidFill>
              </a:rPr>
              <a:t>inform</a:t>
            </a:r>
            <a:r>
              <a:rPr lang="fr-FR" sz="1200" dirty="0" smtClean="0">
                <a:solidFill>
                  <a:schemeClr val="tx1"/>
                </a:solidFill>
              </a:rPr>
              <a:t> and </a:t>
            </a:r>
            <a:r>
              <a:rPr lang="fr-FR" sz="1200" dirty="0" err="1" smtClean="0">
                <a:solidFill>
                  <a:schemeClr val="tx1"/>
                </a:solidFill>
              </a:rPr>
              <a:t>forward</a:t>
            </a:r>
            <a:r>
              <a:rPr lang="fr-FR" sz="1200" dirty="0" smtClean="0">
                <a:solidFill>
                  <a:schemeClr val="tx1"/>
                </a:solidFill>
              </a:rPr>
              <a:t> official messages of warning, </a:t>
            </a:r>
            <a:r>
              <a:rPr lang="fr-FR" sz="1200" dirty="0" err="1" smtClean="0">
                <a:solidFill>
                  <a:schemeClr val="tx1"/>
                </a:solidFill>
              </a:rPr>
              <a:t>safe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behaviour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59532" y="2850749"/>
            <a:ext cx="3624458" cy="3992452"/>
            <a:chOff x="359532" y="2850749"/>
            <a:chExt cx="3624458" cy="3992452"/>
          </a:xfrm>
        </p:grpSpPr>
        <p:grpSp>
          <p:nvGrpSpPr>
            <p:cNvPr id="4" name="Grouper 3"/>
            <p:cNvGrpSpPr/>
            <p:nvPr/>
          </p:nvGrpSpPr>
          <p:grpSpPr>
            <a:xfrm>
              <a:off x="359532" y="2850749"/>
              <a:ext cx="3624458" cy="3992452"/>
              <a:chOff x="263466" y="2209800"/>
              <a:chExt cx="4191000" cy="4648200"/>
            </a:xfrm>
          </p:grpSpPr>
          <p:pic>
            <p:nvPicPr>
              <p:cNvPr id="6" name="Image 5" descr="signalert-14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3466" y="2209800"/>
                <a:ext cx="4191000" cy="4648200"/>
              </a:xfrm>
              <a:prstGeom prst="rect">
                <a:avLst/>
              </a:prstGeom>
            </p:spPr>
          </p:pic>
          <p:pic>
            <p:nvPicPr>
              <p:cNvPr id="1027" name="Picture 3" descr="D:\SIGNALERT\interface\signalertV0english\IMG_1173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0960" y="3282948"/>
                <a:ext cx="2010840" cy="3016260"/>
              </a:xfrm>
              <a:prstGeom prst="rect">
                <a:avLst/>
              </a:prstGeom>
              <a:noFill/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7934" y="3794130"/>
              <a:ext cx="1728282" cy="2592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6177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596" y="909603"/>
            <a:ext cx="3870378" cy="1143000"/>
          </a:xfrm>
        </p:spPr>
        <p:txBody>
          <a:bodyPr/>
          <a:lstStyle/>
          <a:p>
            <a:r>
              <a:rPr lang="fr-FR" sz="2000" dirty="0" smtClean="0"/>
              <a:t>A CROWD SOURCING PROJECT </a:t>
            </a:r>
            <a:br>
              <a:rPr lang="fr-FR" sz="2000" dirty="0" smtClean="0"/>
            </a:br>
            <a:r>
              <a:rPr lang="fr-FR" sz="2000" dirty="0" smtClean="0"/>
              <a:t>STRUCTURING </a:t>
            </a:r>
            <a:br>
              <a:rPr lang="fr-FR" sz="2000" dirty="0" smtClean="0"/>
            </a:br>
            <a:r>
              <a:rPr lang="fr-FR" sz="2000" dirty="0" smtClean="0"/>
              <a:t>BIG DATA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4104" y="1603350"/>
            <a:ext cx="3821683" cy="3992563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tool</a:t>
            </a:r>
            <a:r>
              <a:rPr lang="fr-FR" dirty="0" smtClean="0"/>
              <a:t> for </a:t>
            </a:r>
            <a:r>
              <a:rPr lang="fr-FR" dirty="0" err="1" smtClean="0"/>
              <a:t>individual</a:t>
            </a:r>
            <a:r>
              <a:rPr lang="fr-FR" dirty="0" smtClean="0"/>
              <a:t> and </a:t>
            </a:r>
            <a:r>
              <a:rPr lang="fr-FR" dirty="0" err="1" smtClean="0"/>
              <a:t>common</a:t>
            </a:r>
            <a:r>
              <a:rPr lang="fr-FR" dirty="0" smtClean="0"/>
              <a:t>, global </a:t>
            </a:r>
            <a:r>
              <a:rPr lang="fr-FR" dirty="0" err="1" smtClean="0"/>
              <a:t>security</a:t>
            </a:r>
            <a:r>
              <a:rPr lang="fr-FR" dirty="0" smtClean="0"/>
              <a:t>, </a:t>
            </a:r>
            <a:r>
              <a:rPr lang="fr-FR" dirty="0" err="1" smtClean="0"/>
              <a:t>early</a:t>
            </a:r>
            <a:r>
              <a:rPr lang="fr-FR" dirty="0" smtClean="0"/>
              <a:t> warning, </a:t>
            </a:r>
            <a:r>
              <a:rPr lang="fr-FR" dirty="0" err="1" smtClean="0"/>
              <a:t>awareness</a:t>
            </a:r>
            <a:r>
              <a:rPr lang="fr-FR" dirty="0" smtClean="0"/>
              <a:t> and </a:t>
            </a:r>
            <a:r>
              <a:rPr lang="fr-FR" dirty="0" err="1" smtClean="0"/>
              <a:t>prevention</a:t>
            </a:r>
            <a:r>
              <a:rPr lang="fr-FR" dirty="0" smtClean="0"/>
              <a:t> on </a:t>
            </a:r>
            <a:r>
              <a:rPr lang="fr-FR" dirty="0" err="1" smtClean="0"/>
              <a:t>anomalous</a:t>
            </a:r>
            <a:r>
              <a:rPr lang="fr-FR" dirty="0" smtClean="0"/>
              <a:t> situation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danger</a:t>
            </a:r>
            <a:endParaRPr lang="fr-FR" dirty="0"/>
          </a:p>
        </p:txBody>
      </p:sp>
      <p:grpSp>
        <p:nvGrpSpPr>
          <p:cNvPr id="4" name="Groupe 16"/>
          <p:cNvGrpSpPr/>
          <p:nvPr/>
        </p:nvGrpSpPr>
        <p:grpSpPr>
          <a:xfrm>
            <a:off x="555570" y="2808279"/>
            <a:ext cx="7966316" cy="3496445"/>
            <a:chOff x="555570" y="3417131"/>
            <a:chExt cx="7966316" cy="2879387"/>
          </a:xfrm>
        </p:grpSpPr>
        <p:sp>
          <p:nvSpPr>
            <p:cNvPr id="5" name="ZoneTexte 4"/>
            <p:cNvSpPr txBox="1"/>
            <p:nvPr/>
          </p:nvSpPr>
          <p:spPr>
            <a:xfrm>
              <a:off x="3695688" y="3417131"/>
              <a:ext cx="1692188" cy="5322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Early</a:t>
              </a:r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 warning, Emergency and </a:t>
              </a:r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rescue</a:t>
              </a:r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 </a:t>
              </a:r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actors</a:t>
              </a:r>
              <a:endPara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HTF Book"/>
                <a:cs typeface="Gotham HTF Book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55570" y="4524390"/>
              <a:ext cx="2160240" cy="38019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Smartphone</a:t>
              </a:r>
            </a:p>
            <a:p>
              <a:pPr algn="ctr"/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user</a:t>
              </a:r>
              <a:endPara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HTF Book"/>
                <a:cs typeface="Gotham HTF Book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397650" y="4524390"/>
              <a:ext cx="2124236" cy="38019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Gotham HTF Book"/>
                  <a:cs typeface="Gotham HTF Book"/>
                </a:rPr>
                <a:t>Sensible sites and </a:t>
              </a:r>
            </a:p>
            <a:p>
              <a:pPr algn="ctr"/>
              <a:r>
                <a:rPr lang="fr-FR" sz="1200" dirty="0" smtClean="0">
                  <a:latin typeface="Gotham HTF Book"/>
                  <a:cs typeface="Gotham HTF Book"/>
                </a:rPr>
                <a:t>Businesses </a:t>
              </a:r>
              <a:r>
                <a:rPr lang="fr-FR" sz="1200" dirty="0" err="1" smtClean="0">
                  <a:latin typeface="Gotham HTF Book"/>
                  <a:cs typeface="Gotham HTF Book"/>
                </a:rPr>
                <a:t>risk</a:t>
              </a:r>
              <a:r>
                <a:rPr lang="fr-FR" sz="1200" dirty="0" smtClean="0">
                  <a:latin typeface="Gotham HTF Book"/>
                  <a:cs typeface="Gotham HTF Book"/>
                </a:rPr>
                <a:t> managers</a:t>
              </a:r>
              <a:endParaRPr lang="fr-FR" sz="1200" dirty="0">
                <a:latin typeface="Gotham HTF Book"/>
                <a:cs typeface="Gotham HTF Book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294045" y="5612177"/>
              <a:ext cx="2340260" cy="6843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Processing</a:t>
              </a:r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 of </a:t>
              </a:r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ascending</a:t>
              </a:r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 and </a:t>
              </a:r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descending</a:t>
              </a:r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 </a:t>
              </a:r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dataflow</a:t>
              </a:r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 of SIGNALERT </a:t>
              </a:r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users</a:t>
              </a:r>
              <a:endPara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HTF Book"/>
                <a:cs typeface="Gotham HTF Book"/>
              </a:endParaRPr>
            </a:p>
            <a:p>
              <a:pPr algn="ctr"/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Mapping</a:t>
              </a:r>
              <a:r>
                <a:rPr lang="fr-F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, </a:t>
              </a:r>
              <a:r>
                <a:rPr lang="fr-FR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HTF Book"/>
                  <a:cs typeface="Gotham HTF Book"/>
                </a:rPr>
                <a:t>statistics</a:t>
              </a:r>
              <a:endPara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HTF Book"/>
                <a:cs typeface="Gotham HTF Book"/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3513123" y="3611565"/>
              <a:ext cx="3943404" cy="1533546"/>
            </a:xfrm>
            <a:prstGeom prst="arc">
              <a:avLst>
                <a:gd name="adj1" fmla="val 15107443"/>
                <a:gd name="adj2" fmla="val 142522"/>
              </a:avLst>
            </a:prstGeom>
            <a:ln>
              <a:solidFill>
                <a:srgbClr val="F13C33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3221019" y="4232286"/>
              <a:ext cx="4235508" cy="1679598"/>
            </a:xfrm>
            <a:prstGeom prst="arc">
              <a:avLst>
                <a:gd name="adj1" fmla="val 16047115"/>
                <a:gd name="adj2" fmla="val 142522"/>
              </a:avLst>
            </a:prstGeom>
            <a:ln>
              <a:solidFill>
                <a:srgbClr val="F13C33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1760497" y="3611565"/>
              <a:ext cx="3979918" cy="1679598"/>
            </a:xfrm>
            <a:prstGeom prst="arc">
              <a:avLst>
                <a:gd name="adj1" fmla="val 15984206"/>
                <a:gd name="adj2" fmla="val 45236"/>
              </a:avLst>
            </a:prstGeom>
            <a:ln>
              <a:solidFill>
                <a:srgbClr val="F13C33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15"/>
            <p:cNvSpPr/>
            <p:nvPr/>
          </p:nvSpPr>
          <p:spPr>
            <a:xfrm flipH="1" flipV="1">
              <a:off x="1723986" y="4122747"/>
              <a:ext cx="3840212" cy="1746276"/>
            </a:xfrm>
            <a:prstGeom prst="arc">
              <a:avLst>
                <a:gd name="adj1" fmla="val 16172422"/>
                <a:gd name="adj2" fmla="val 45236"/>
              </a:avLst>
            </a:prstGeom>
            <a:ln>
              <a:solidFill>
                <a:srgbClr val="F13C33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993" y="3611565"/>
            <a:ext cx="2921040" cy="15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13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596" y="1895454"/>
            <a:ext cx="3564396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/>
              <a:t>INTEGRATION OF SOCIAL NETWORKS INFORMATION FLOWS AND CORRELATION TO SIGNALERT EVENTS</a:t>
            </a:r>
            <a:endParaRPr lang="fr-FR" sz="20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040052" y="1952836"/>
            <a:ext cx="3821683" cy="39925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Parallel</a:t>
            </a: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analysis</a:t>
            </a: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 of information and data flow on social networks &amp; </a:t>
            </a: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correlation</a:t>
            </a: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 to SIGNALERT </a:t>
            </a: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detected</a:t>
            </a:r>
            <a:r>
              <a:rPr lang="fr-FR" sz="1200" dirty="0" smtClean="0">
                <a:solidFill>
                  <a:srgbClr val="F13C33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rgbClr val="F13C33"/>
                </a:solidFill>
                <a:latin typeface="GothamHTF-Book"/>
                <a:cs typeface="GothamHTF-Book"/>
              </a:rPr>
              <a:t>events</a:t>
            </a:r>
            <a:endParaRPr lang="fr-FR" sz="1200" dirty="0" smtClean="0">
              <a:solidFill>
                <a:srgbClr val="F13C33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>
                <a:solidFill>
                  <a:schemeClr val="tx2"/>
                </a:solidFill>
                <a:latin typeface="GothamHTF-Book"/>
                <a:cs typeface="GothamHTF-Book"/>
              </a:rPr>
              <a:t/>
            </a:r>
            <a:br>
              <a:rPr lang="fr-FR" sz="1200" dirty="0">
                <a:solidFill>
                  <a:schemeClr val="tx2"/>
                </a:solidFill>
                <a:latin typeface="GothamHTF-Book"/>
                <a:cs typeface="GothamHTF-Book"/>
              </a:rPr>
            </a:b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Sophisticated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tool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for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research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key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information on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dangerous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or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catastrophic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situations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transiting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on social networks</a:t>
            </a:r>
          </a:p>
          <a:p>
            <a:pPr>
              <a:lnSpc>
                <a:spcPct val="110000"/>
              </a:lnSpc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A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gauging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tool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to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measure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growth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, size,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extent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, danger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potential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danger of new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events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small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size</a:t>
            </a:r>
          </a:p>
          <a:p>
            <a:pPr>
              <a:lnSpc>
                <a:spcPct val="110000"/>
              </a:lnSpc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110000"/>
              </a:lnSpc>
            </a:pP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Integration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 a single interface of the SIGNALERT reports and social networks contents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providing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evolving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images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ot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field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situations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crisis</a:t>
            </a:r>
            <a:endParaRPr lang="fr-FR" dirty="0"/>
          </a:p>
        </p:txBody>
      </p:sp>
      <p:sp>
        <p:nvSpPr>
          <p:cNvPr id="14340" name="AutoShape 4" descr="data:image/png;base64,iVBORw0KGgoAAAANSUhEUgAAACAAAAAgCAYAAABzenr0AAAC10lEQVR42u2X208TQRTG/Xt8UQGVi8YXH0wwEbVQqgEkIk0FgYKCIErEokQTCQitId4SIygl3Fq8xQtRHxAw0ipCUUCKAto2VaIRI/V4vpWXoUKyOrUvTPJl092z8/32zMyZ6YoNu86nsd6yfP9ZbpYBANMsCpM8APCHEcAPAJ/sjmN1FlqrqaWIHecoYjuLr5GsmGTzwlifdACY4Zpa2ESHTt+ko9V3qfjsbcqtsFG8/grFJltCAxA3b1545hYNvPlAgcBPWtjK6+5zRmpCAwDzyvouWqIhGxgS+QDrEutIa2yg2e9zSwKUVN0BqHyA1Qk1dMHaG2T4aeYbOYamFL0YniZ9WSsmp3wAzPCHT0cEc6//KyXlNVDUzlpan2SmGK2Z4nRKvHwAmDx5NiYAOF1TFKWpxayHMQuzP4QAj/uCAaK1ZsFYOgDGE+lfGV9FXT3iEPQPTtKqbdVYdoiBlGHYKAsAX7avtIWMp+yUdbwdk0wAGJ3wUY6pg/JO2hCjKCHrKiD+HQDm6Gh4zENqmsnygNZwRqQBvMRXq2goyagD0gAGueSqaRiGSJkAPc4Jmvkyq+jHXEAwmwsEcF+Q/lgrVoy8VbAl4xJt5R1uc/pF6u4fFwBecXbwPD7zMmIUbUqpR02QB4AsRLNQih/1jgoAjiEUIlTBOsRAMA93IVoGWAZYBABbptbYqKzTjNIW1UotstLzwUkB4PW4l9JLmmnvETE2kz10BY0ETwEAneRXdvLp1a5aBmxGLrEsj/BmlG3q4A1JjDWyx57i5mCAlMIm3rnsdMBkUy19WRs5/wCwv7ydsk+IsbnskXbYGgyQxhkoYDoEqBUy4BrzCgDvP37+nYEKMRYZSF+QAT8miibnGh6ATrV2H7xB1zsd1O1wc0lm8bXt3gClFDVhaIVYeCTyWRGe8AaAh4UboPo78bs4mqP0zgu/F4uHl7AKDCx3GP6ev2Pl/wIqq/FZFjohW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14342" name="AutoShape 6" descr="data:image/png;base64,iVBORw0KGgoAAAANSUhEUgAAACAAAAAgCAYAAABzenr0AAAC10lEQVR42u2X208TQRTG/Xt8UQGVi8YXH0wwEbVQqgEkIk0FgYKCIErEokQTCQitId4SIygl3Fq8xQtRHxAw0ipCUUCKAto2VaIRI/V4vpWXoUKyOrUvTPJl092z8/32zMyZ6YoNu86nsd6yfP9ZbpYBANMsCpM8APCHEcAPAJ/sjmN1FlqrqaWIHecoYjuLr5GsmGTzwlifdACY4Zpa2ESHTt+ko9V3qfjsbcqtsFG8/grFJltCAxA3b1545hYNvPlAgcBPWtjK6+5zRmpCAwDzyvouWqIhGxgS+QDrEutIa2yg2e9zSwKUVN0BqHyA1Qk1dMHaG2T4aeYbOYamFL0YniZ9WSsmp3wAzPCHT0cEc6//KyXlNVDUzlpan2SmGK2Z4nRKvHwAmDx5NiYAOF1TFKWpxayHMQuzP4QAj/uCAaK1ZsFYOgDGE+lfGV9FXT3iEPQPTtKqbdVYdoiBlGHYKAsAX7avtIWMp+yUdbwdk0wAGJ3wUY6pg/JO2hCjKCHrKiD+HQDm6Gh4zENqmsnygNZwRqQBvMRXq2goyagD0gAGueSqaRiGSJkAPc4Jmvkyq+jHXEAwmwsEcF+Q/lgrVoy8VbAl4xJt5R1uc/pF6u4fFwBecXbwPD7zMmIUbUqpR02QB4AsRLNQih/1jgoAjiEUIlTBOsRAMA93IVoGWAZYBABbptbYqKzTjNIW1UotstLzwUkB4PW4l9JLmmnvETE2kz10BY0ETwEAneRXdvLp1a5aBmxGLrEsj/BmlG3q4A1JjDWyx57i5mCAlMIm3rnsdMBkUy19WRs5/wCwv7ydsk+IsbnskXbYGgyQxhkoYDoEqBUy4BrzCgDvP37+nYEKMRYZSF+QAT8miibnGh6ATrV2H7xB1zsd1O1wc0lm8bXt3gClFDVhaIVYeCTyWRGe8AaAh4UboPo78bs4mqP0zgu/F4uHl7AKDCx3GP6ev2Pl/wIqq/FZFjohW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/>
            </a:endParaRPr>
          </a:p>
        </p:txBody>
      </p:sp>
      <p:sp>
        <p:nvSpPr>
          <p:cNvPr id="14344" name="AutoShape 8" descr="data:image/png;base64,iVBORw0KGgoAAAANSUhEUgAAACAAAAAgCAYAAABzenr0AAAC10lEQVR42u2X208TQRTG/Xt8UQGVi8YXH0wwEbVQqgEkIk0FgYKCIErEokQTCQitId4SIygl3Fq8xQtRHxAw0ipCUUCKAto2VaIRI/V4vpWXoUKyOrUvTPJl092z8/32zMyZ6YoNu86nsd6yfP9ZbpYBANMsCpM8APCHEcAPAJ/sjmN1FlqrqaWIHecoYjuLr5GsmGTzwlifdACY4Zpa2ESHTt+ko9V3qfjsbcqtsFG8/grFJltCAxA3b1545hYNvPlAgcBPWtjK6+5zRmpCAwDzyvouWqIhGxgS+QDrEutIa2yg2e9zSwKUVN0BqHyA1Qk1dMHaG2T4aeYbOYamFL0YniZ9WSsmp3wAzPCHT0cEc6//KyXlNVDUzlpan2SmGK2Z4nRKvHwAmDx5NiYAOF1TFKWpxayHMQuzP4QAj/uCAaK1ZsFYOgDGE+lfGV9FXT3iEPQPTtKqbdVYdoiBlGHYKAsAX7avtIWMp+yUdbwdk0wAGJ3wUY6pg/JO2hCjKCHrKiD+HQDm6Gh4zENqmsnygNZwRqQBvMRXq2goyagD0gAGueSqaRiGSJkAPc4Jmvkyq+jHXEAwmwsEcF+Q/lgrVoy8VbAl4xJt5R1uc/pF6u4fFwBecXbwPD7zMmIUbUqpR02QB4AsRLNQih/1jgoAjiEUIlTBOsRAMA93IVoGWAZYBABbptbYqKzTjNIW1UotstLzwUkB4PW4l9JLmmnvETE2kz10BY0ETwEAneRXdvLp1a5aBmxGLrEsj/BmlG3q4A1JjDWyx57i5mCAlMIm3rnsdMBkUy19WRs5/wCwv7ydsk+IsbnskXbYGgyQxhkoYDoEqBUy4BrzCgDvP37+nYEKMRYZSF+QAT8miibnGh6ATrV2H7xB1zsd1O1wc0lm8bXt3gClFDVhaIVYeCTyWRGe8AaAh4UboPo78bs4mqP0zgu/F4uHl7AKDCx3GP6ev2Pl/wIqq/FZFjohW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/>
            </a:endParaRPr>
          </a:p>
        </p:txBody>
      </p:sp>
      <p:pic>
        <p:nvPicPr>
          <p:cNvPr id="14347" name="Picture 11" descr="http://takedesigns.com/wp-content/uploads/2012/11/desig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6068" y="3969061"/>
            <a:ext cx="830098" cy="82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784" y="3933056"/>
            <a:ext cx="1034218" cy="9294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5676" y="3969060"/>
            <a:ext cx="822046" cy="8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8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471447"/>
            <a:ext cx="4114800" cy="1143000"/>
          </a:xfrm>
        </p:spPr>
        <p:txBody>
          <a:bodyPr/>
          <a:lstStyle/>
          <a:p>
            <a:r>
              <a:rPr lang="fr-FR" sz="2000" dirty="0" smtClean="0">
                <a:latin typeface="GothamHTF-Bold"/>
                <a:cs typeface="GothamHTF-Bold"/>
              </a:rPr>
              <a:t>SIGNALERT, AN OPPORTUNITY FOR COMMUNITIES AND ENTERPRISES</a:t>
            </a:r>
            <a:endParaRPr lang="fr-FR" sz="2000" dirty="0">
              <a:latin typeface="GothamHTF-Bold"/>
              <a:cs typeface="GothamHTF-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2406636"/>
            <a:ext cx="3821683" cy="2895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1200" dirty="0" smtClean="0">
                <a:latin typeface="GothamHTF-Book"/>
                <a:cs typeface="GothamHTF-Book"/>
              </a:rPr>
              <a:t>A new </a:t>
            </a:r>
            <a:r>
              <a:rPr lang="fr-FR" sz="1200" dirty="0" err="1" smtClean="0">
                <a:latin typeface="GothamHTF-Book"/>
                <a:cs typeface="GothamHTF-Book"/>
              </a:rPr>
              <a:t>citizen-security</a:t>
            </a:r>
            <a:r>
              <a:rPr lang="fr-FR" sz="1200" dirty="0" smtClean="0">
                <a:latin typeface="GothamHTF-Book"/>
                <a:cs typeface="GothamHTF-Book"/>
              </a:rPr>
              <a:t> service</a:t>
            </a:r>
          </a:p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dynamic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link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between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individual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vigilance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community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mobilisation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r>
              <a:rPr lang="fr-FR" sz="1200" dirty="0" smtClean="0">
                <a:latin typeface="GothamHTF-Book"/>
                <a:cs typeface="GothamHTF-Book"/>
              </a:rPr>
              <a:t>Real-time information </a:t>
            </a:r>
            <a:r>
              <a:rPr lang="fr-FR" sz="1200" dirty="0" err="1" smtClean="0">
                <a:latin typeface="GothamHTF-Book"/>
                <a:cs typeface="GothamHTF-Book"/>
              </a:rPr>
              <a:t>processing</a:t>
            </a:r>
            <a:endParaRPr lang="fr-FR" sz="1200" dirty="0" smtClean="0"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To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fill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 the gaps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between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institutional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warning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prevention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set-ups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- to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pick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up on the few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events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that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go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undetected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by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these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networks</a:t>
            </a: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rgbClr val="FF0000"/>
              </a:solidFill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r>
              <a:rPr lang="fr-FR" sz="1200" dirty="0" smtClean="0">
                <a:latin typeface="GothamHTF-Book"/>
                <a:cs typeface="GothamHTF-Book"/>
              </a:rPr>
              <a:t>An </a:t>
            </a:r>
            <a:r>
              <a:rPr lang="fr-FR" sz="1200" dirty="0" err="1" smtClean="0">
                <a:latin typeface="GothamHTF-Book"/>
                <a:cs typeface="GothamHTF-Book"/>
              </a:rPr>
              <a:t>ever-expanding</a:t>
            </a:r>
            <a:r>
              <a:rPr lang="fr-FR" sz="1200" dirty="0" smtClean="0">
                <a:latin typeface="GothamHTF-Book"/>
                <a:cs typeface="GothamHTF-Book"/>
              </a:rPr>
              <a:t> information </a:t>
            </a:r>
            <a:r>
              <a:rPr lang="fr-FR" sz="1200" dirty="0" err="1" smtClean="0">
                <a:latin typeface="GothamHTF-Book"/>
                <a:cs typeface="GothamHTF-Book"/>
              </a:rPr>
              <a:t>channel</a:t>
            </a:r>
            <a:endParaRPr lang="fr-FR" sz="1200" dirty="0" smtClean="0"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To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determine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pinpoint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earliest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signs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natural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accidental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disaster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,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together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with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real-time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follow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up of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further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developments</a:t>
            </a:r>
            <a:endParaRPr lang="fr-FR" sz="1200" dirty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endParaRPr lang="fr-FR" sz="1200" dirty="0" smtClean="0">
              <a:solidFill>
                <a:srgbClr val="FF0000"/>
              </a:solidFill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r>
              <a:rPr lang="fr-FR" sz="1200" dirty="0">
                <a:latin typeface="GothamHTF-Book"/>
                <a:cs typeface="GothamHTF-Book"/>
              </a:rPr>
              <a:t>A</a:t>
            </a:r>
            <a:r>
              <a:rPr lang="fr-FR" sz="1200" dirty="0" smtClean="0">
                <a:latin typeface="GothamHTF-Book"/>
                <a:cs typeface="GothamHTF-Book"/>
              </a:rPr>
              <a:t> top-down information </a:t>
            </a:r>
            <a:r>
              <a:rPr lang="fr-FR" sz="1200" dirty="0" err="1" smtClean="0">
                <a:latin typeface="GothamHTF-Book"/>
                <a:cs typeface="GothamHTF-Book"/>
              </a:rPr>
              <a:t>channel</a:t>
            </a:r>
            <a:endParaRPr lang="fr-FR" sz="1200" dirty="0" smtClean="0"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To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provide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information and updates on the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shelters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and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safety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  <a:latin typeface="GothamHTF-Book"/>
                <a:cs typeface="GothamHTF-Book"/>
              </a:rPr>
              <a:t>measures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put in place by </a:t>
            </a:r>
            <a:r>
              <a:rPr lang="fr-FR" sz="1200" dirty="0">
                <a:solidFill>
                  <a:schemeClr val="tx2"/>
                </a:solidFill>
                <a:latin typeface="GothamHTF-Book"/>
                <a:cs typeface="GothamHTF-Book"/>
              </a:rPr>
              <a:t>a</a:t>
            </a:r>
            <a:r>
              <a:rPr lang="fr-FR" sz="1200" dirty="0" smtClean="0">
                <a:solidFill>
                  <a:schemeClr val="tx2"/>
                </a:solidFill>
                <a:latin typeface="GothamHTF-Book"/>
                <a:cs typeface="GothamHTF-Book"/>
              </a:rPr>
              <a:t> local emergency action plan</a:t>
            </a:r>
            <a:endParaRPr lang="fr-FR" sz="1200" dirty="0">
              <a:solidFill>
                <a:schemeClr val="tx2"/>
              </a:solidFill>
              <a:latin typeface="GothamHTF-Book"/>
              <a:cs typeface="GothamHTF-Book"/>
            </a:endParaRPr>
          </a:p>
          <a:p>
            <a:pPr>
              <a:lnSpc>
                <a:spcPct val="90000"/>
              </a:lnSpc>
            </a:pPr>
            <a:endParaRPr lang="fr-FR" sz="1000" dirty="0">
              <a:solidFill>
                <a:schemeClr val="tx2"/>
              </a:solidFill>
              <a:latin typeface="Gotham HTF Thin"/>
              <a:cs typeface="Gotham HTF Thin"/>
            </a:endParaRPr>
          </a:p>
          <a:p>
            <a:endParaRPr lang="fr-FR" sz="1000" dirty="0">
              <a:solidFill>
                <a:schemeClr val="tx2"/>
              </a:solidFill>
              <a:latin typeface="Gotham HTF Thin"/>
              <a:cs typeface="Gotham HTF Thin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2698740"/>
            <a:ext cx="3841740" cy="4159260"/>
            <a:chOff x="0" y="2209800"/>
            <a:chExt cx="4191000" cy="4648200"/>
          </a:xfrm>
        </p:grpSpPr>
        <p:pic>
          <p:nvPicPr>
            <p:cNvPr id="5" name="Image 4" descr="signalert-14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0" y="2209800"/>
              <a:ext cx="4191000" cy="46482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358856" y="3282948"/>
              <a:ext cx="2044728" cy="306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5283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signalert 2012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Gotham HTF Medium"/>
        <a:ea typeface="MS PGothic"/>
        <a:cs typeface="Arial"/>
      </a:majorFont>
      <a:minorFont>
        <a:latin typeface="Gotham HTF Book"/>
        <a:ea typeface="MS PGothic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5433</TotalTime>
  <Words>904</Words>
  <Application>Microsoft Macintosh PowerPoint</Application>
  <PresentationFormat>Affichage à l'écran (4:3)</PresentationFormat>
  <Paragraphs>167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masque signalert 2012</vt:lpstr>
      <vt:lpstr>Diapositive 1</vt:lpstr>
      <vt:lpstr>IMAGINE AN APP….</vt:lpstr>
      <vt:lpstr>WHERE AND HOW WAS BORN SIGNALERT</vt:lpstr>
      <vt:lpstr>SIGNALERT KEEPS WATCH FOR SITUATIONS THAT POSE A THREAT TO EVERYONE  </vt:lpstr>
      <vt:lpstr>HOW DOES SIGNALERT WORK?</vt:lpstr>
      <vt:lpstr>A SMARTPHONE APP FOR EVERYONE</vt:lpstr>
      <vt:lpstr>A CROWD SOURCING PROJECT  STRUCTURING  BIG DATA</vt:lpstr>
      <vt:lpstr>INTEGRATION OF SOCIAL NETWORKS INFORMATION FLOWS AND CORRELATION TO SIGNALERT EVENTS</vt:lpstr>
      <vt:lpstr>SIGNALERT, AN OPPORTUNITY FOR COMMUNITIES AND ENTERPRISES</vt:lpstr>
      <vt:lpstr>SIGNALERT, AN OPPORTUNTIY FOR INDIVIDUALS</vt:lpstr>
      <vt:lpstr>PRODUCTS &amp; SERVICES    </vt:lpstr>
      <vt:lpstr>SIGNALERT, DEVELOPMENT AND PARTNERSHIP PROPOSAL</vt:lpstr>
      <vt:lpstr>Diapositive 13</vt:lpstr>
    </vt:vector>
  </TitlesOfParts>
  <Company>PUBLICIS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</dc:title>
  <dc:creator>Admin</dc:creator>
  <cp:lastModifiedBy>RG</cp:lastModifiedBy>
  <cp:revision>385</cp:revision>
  <cp:lastPrinted>2013-02-20T15:13:05Z</cp:lastPrinted>
  <dcterms:created xsi:type="dcterms:W3CDTF">2013-02-01T11:57:18Z</dcterms:created>
  <dcterms:modified xsi:type="dcterms:W3CDTF">2013-05-21T13:23:51Z</dcterms:modified>
</cp:coreProperties>
</file>