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1" r:id="rId2"/>
    <p:sldId id="322" r:id="rId3"/>
    <p:sldId id="323" r:id="rId4"/>
    <p:sldId id="324" r:id="rId5"/>
    <p:sldId id="325" r:id="rId6"/>
    <p:sldId id="342" r:id="rId7"/>
    <p:sldId id="326" r:id="rId8"/>
    <p:sldId id="343" r:id="rId9"/>
    <p:sldId id="327" r:id="rId10"/>
    <p:sldId id="344" r:id="rId11"/>
    <p:sldId id="328" r:id="rId12"/>
    <p:sldId id="345" r:id="rId13"/>
    <p:sldId id="329" r:id="rId14"/>
    <p:sldId id="330" r:id="rId15"/>
    <p:sldId id="346" r:id="rId16"/>
    <p:sldId id="341" r:id="rId17"/>
    <p:sldId id="331" r:id="rId18"/>
    <p:sldId id="332" r:id="rId19"/>
    <p:sldId id="333" r:id="rId20"/>
    <p:sldId id="335" r:id="rId21"/>
    <p:sldId id="336" r:id="rId22"/>
    <p:sldId id="337" r:id="rId23"/>
    <p:sldId id="338" r:id="rId24"/>
    <p:sldId id="339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0066"/>
    <a:srgbClr val="F6E9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8940" autoAdjust="0"/>
  </p:normalViewPr>
  <p:slideViewPr>
    <p:cSldViewPr>
      <p:cViewPr>
        <p:scale>
          <a:sx n="47" d="100"/>
          <a:sy n="47" d="100"/>
        </p:scale>
        <p:origin x="-1818" y="-1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577D86-A891-4A66-BECA-FB2BA7CC29BD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B2BED6-9EA3-4161-8875-BF70383A52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EE21-A31F-4055-A974-928C1D95D69F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3821-E6E4-4ACD-BC8A-73E2D75307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8E668-0C01-4B15-A872-897D90867548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9DFC-2D2F-4C70-A8E2-463032BB13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375D-B918-408D-BE06-642700DD8E85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34D0-3813-4A61-A061-15025803BC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4302-6404-43E0-8EFD-3D885246DDBB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3B0F-608D-410F-885E-D61CDB864B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0C39-C96C-434A-A533-3ADCD4D586BC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25B6-DA8F-4370-B724-9293A21ACF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491D-6060-4A08-90E3-D857EF470A6A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845D-D10D-407D-8B4F-763E85D01F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1C8C-4E49-4DFF-8FFC-EC081FDD2134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1E82-75A9-4422-BFFB-6C59D8EE06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C652-79F9-4F36-818D-ECEC5D5A4B04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E880C-DBCF-462C-8594-904E8A309D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82C6-3356-4629-A144-5641F51FEF84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6982-3403-4C5B-A04F-FC9C64E6D5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4535-3E44-46EF-8A41-026913950999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E68F-5280-48CA-9542-D8F03C1E6F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7634-C866-4538-9F16-96E98A654660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EBCB-06F4-4438-A939-456450EED7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843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8DA1CF-9A38-4F0E-A1AB-F2E40FAB7C53}" type="datetimeFigureOut">
              <a:rPr lang="fr-FR"/>
              <a:pPr>
                <a:defRPr/>
              </a:pPr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80D11F-9DDA-4595-84E3-87EDA188A2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14338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14339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14340" name="ZoneTexte 7"/>
          <p:cNvSpPr txBox="1">
            <a:spLocks noChangeArrowheads="1"/>
          </p:cNvSpPr>
          <p:nvPr/>
        </p:nvSpPr>
        <p:spPr bwMode="auto">
          <a:xfrm>
            <a:off x="684213" y="1773238"/>
            <a:ext cx="77755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>
                <a:latin typeface="Calibri" pitchFamily="34" charset="0"/>
              </a:rPr>
              <a:t>Jacques FAYE, of environmental ministry		</a:t>
            </a:r>
          </a:p>
          <a:p>
            <a:r>
              <a:rPr lang="fr-FR" sz="2400">
                <a:latin typeface="Calibri" pitchFamily="34" charset="0"/>
              </a:rPr>
              <a:t>jacques.faye@developpement –durable.gouv.fr</a:t>
            </a:r>
          </a:p>
          <a:p>
            <a:endParaRPr lang="fr-FR" sz="3000">
              <a:latin typeface="Calibri" pitchFamily="34" charset="0"/>
            </a:endParaRPr>
          </a:p>
          <a:p>
            <a:r>
              <a:rPr lang="fr-FR" sz="3000">
                <a:latin typeface="Calibri" pitchFamily="34" charset="0"/>
              </a:rPr>
              <a:t>Sylvette PIERRON, of french institute of DRR trainers network</a:t>
            </a:r>
          </a:p>
          <a:p>
            <a:r>
              <a:rPr lang="fr-FR" sz="2400">
                <a:latin typeface="Calibri" pitchFamily="34" charset="0"/>
              </a:rPr>
              <a:t>Sylvette.pierron@free.fr</a:t>
            </a:r>
          </a:p>
          <a:p>
            <a:endParaRPr lang="fr-FR" sz="3000">
              <a:latin typeface="Calibri" pitchFamily="34" charset="0"/>
            </a:endParaRPr>
          </a:p>
          <a:p>
            <a:r>
              <a:rPr lang="fr-FR" sz="3000">
                <a:latin typeface="Calibri" pitchFamily="34" charset="0"/>
              </a:rPr>
              <a:t>Evelyne ALLAIN, of french institute of DRR trainers network</a:t>
            </a:r>
          </a:p>
          <a:p>
            <a:endParaRPr lang="fr-FR" sz="3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24578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24579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24580" name="Text Box 20"/>
          <p:cNvSpPr txBox="1">
            <a:spLocks noChangeArrowheads="1"/>
          </p:cNvSpPr>
          <p:nvPr/>
        </p:nvSpPr>
        <p:spPr bwMode="auto">
          <a:xfrm>
            <a:off x="1116013" y="1989138"/>
            <a:ext cx="7596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777777"/>
                </a:solidFill>
                <a:latin typeface="Calibri" pitchFamily="34" charset="0"/>
                <a:cs typeface="Times New Roman" pitchFamily="18" charset="0"/>
              </a:rPr>
              <a:t>•</a:t>
            </a:r>
            <a:r>
              <a:rPr lang="fr-FR" sz="2400" b="1">
                <a:solidFill>
                  <a:srgbClr val="777777"/>
                </a:solidFill>
                <a:latin typeface="Calibri" pitchFamily="34" charset="0"/>
                <a:ea typeface="EBZZZZ+GillSans-Bold"/>
                <a:cs typeface="EBZZZZ+GillSans-Bold"/>
              </a:rPr>
              <a:t> Aider</a:t>
            </a:r>
            <a:r>
              <a:rPr lang="fr-FR" sz="2400">
                <a:solidFill>
                  <a:srgbClr val="777777"/>
                </a:solidFill>
                <a:latin typeface="Calibri" pitchFamily="34" charset="0"/>
                <a:ea typeface="EBZZZZ+GillSans-Bold"/>
                <a:cs typeface="EBZZZZ+GillSans-Bold"/>
              </a:rPr>
              <a:t> l’Etat les collectivités locales, les industriels à mettre en œuvre l’information des populations  sur les risques majeurs</a:t>
            </a:r>
            <a:endParaRPr lang="fr-FR" sz="2400">
              <a:solidFill>
                <a:srgbClr val="777777"/>
              </a:solidFill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6013" y="3789363"/>
            <a:ext cx="7451725" cy="822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32523"/>
                </a:solidFill>
                <a:latin typeface="Calibri" pitchFamily="34" charset="0"/>
                <a:cs typeface="Times New Roman" pitchFamily="18" charset="0"/>
              </a:rPr>
              <a:t>• 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</a:rPr>
              <a:t>Help the State, local authorities and industrials to implement public information plans about major risks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25602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25603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258888" y="2055813"/>
            <a:ext cx="2698750" cy="1227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2400" b="1" dirty="0"/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Mairie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(city-hall)</a:t>
            </a:r>
            <a:endParaRPr lang="fr-FR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257800" y="2055813"/>
            <a:ext cx="2698750" cy="1227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Établissement </a:t>
            </a: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scolaire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(</a:t>
            </a:r>
            <a:r>
              <a:rPr lang="fr-F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school</a:t>
            </a: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)</a:t>
            </a:r>
            <a:endParaRPr lang="fr-FR" sz="24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258888" y="4367213"/>
            <a:ext cx="2724150" cy="1438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Les parents </a:t>
            </a:r>
            <a:r>
              <a:rPr lang="fr-FR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d’élèves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(parents and </a:t>
            </a:r>
            <a:r>
              <a:rPr lang="fr-F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others</a:t>
            </a: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adults</a:t>
            </a:r>
            <a:r>
              <a:rPr lang="fr-F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)</a:t>
            </a:r>
            <a:endParaRPr lang="fr-FR" sz="24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329238" y="4432300"/>
            <a:ext cx="2698750" cy="1228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2400" b="1" dirty="0"/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Les 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élèves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fr-FR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children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fr-FR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students</a:t>
            </a:r>
            <a:endParaRPr lang="fr-FR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3917950" y="2781300"/>
            <a:ext cx="137160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 type="arrow" w="med" len="med"/>
            <a:tailEnd type="arrow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25609" name="Line 22"/>
          <p:cNvSpPr>
            <a:spLocks noChangeShapeType="1"/>
          </p:cNvSpPr>
          <p:nvPr/>
        </p:nvSpPr>
        <p:spPr bwMode="auto">
          <a:xfrm flipV="1">
            <a:off x="3930650" y="5165725"/>
            <a:ext cx="1371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arrow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0" name="Text Box 20"/>
          <p:cNvSpPr txBox="1">
            <a:spLocks noChangeArrowheads="1"/>
          </p:cNvSpPr>
          <p:nvPr/>
        </p:nvSpPr>
        <p:spPr bwMode="auto">
          <a:xfrm>
            <a:off x="1403350" y="3476625"/>
            <a:ext cx="2362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Calibri" pitchFamily="34" charset="0"/>
              </a:rPr>
              <a:t>Obligation d’information préventive des populations</a:t>
            </a:r>
          </a:p>
        </p:txBody>
      </p:sp>
      <p:sp>
        <p:nvSpPr>
          <p:cNvPr id="25611" name="Text Box 21"/>
          <p:cNvSpPr txBox="1">
            <a:spLocks noChangeArrowheads="1"/>
          </p:cNvSpPr>
          <p:nvPr/>
        </p:nvSpPr>
        <p:spPr bwMode="auto">
          <a:xfrm>
            <a:off x="5580063" y="3567113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>
                <a:latin typeface="Calibri" pitchFamily="34" charset="0"/>
              </a:rPr>
              <a:t>Obligation d’éducation aux risques</a:t>
            </a:r>
          </a:p>
        </p:txBody>
      </p:sp>
      <p:sp>
        <p:nvSpPr>
          <p:cNvPr id="25612" name="Line 23"/>
          <p:cNvSpPr>
            <a:spLocks noChangeShapeType="1"/>
          </p:cNvSpPr>
          <p:nvPr/>
        </p:nvSpPr>
        <p:spPr bwMode="auto">
          <a:xfrm>
            <a:off x="2627313" y="3284538"/>
            <a:ext cx="0" cy="1139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613" name="Line 24"/>
          <p:cNvSpPr>
            <a:spLocks noChangeShapeType="1"/>
          </p:cNvSpPr>
          <p:nvPr/>
        </p:nvSpPr>
        <p:spPr bwMode="auto">
          <a:xfrm>
            <a:off x="6659563" y="3284538"/>
            <a:ext cx="0" cy="1139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26626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26627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pic>
        <p:nvPicPr>
          <p:cNvPr id="26628" name="Imag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188" y="2492375"/>
            <a:ext cx="47958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27650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27651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pic>
        <p:nvPicPr>
          <p:cNvPr id="27652" name="Picture 16" descr="logo iffor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4206875"/>
            <a:ext cx="5143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age 17" descr="HCFDC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816475"/>
            <a:ext cx="5159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18" descr="logo_MEDDT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408613"/>
            <a:ext cx="5334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mage 3" descr="Bouclier_orange_J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844675"/>
            <a:ext cx="2114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ZoneTexte 10"/>
          <p:cNvSpPr txBox="1">
            <a:spLocks noChangeArrowheads="1"/>
          </p:cNvSpPr>
          <p:nvPr/>
        </p:nvSpPr>
        <p:spPr bwMode="auto">
          <a:xfrm>
            <a:off x="4067175" y="4173538"/>
            <a:ext cx="3960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Valorisation of the major risks prevention programs in the educational institutions.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33800" y="2225675"/>
            <a:ext cx="47259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Valorisation des  démarches de prévention des risques majeurs</a:t>
            </a:r>
            <a:r>
              <a:rPr lang="fr-FR" sz="2400" b="1" cap="small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dans</a:t>
            </a:r>
            <a:r>
              <a:rPr lang="fr-FR" sz="2400" b="1" cap="small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les établissements d’enseignement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27658" name="ZoneTexte 22"/>
          <p:cNvSpPr txBox="1">
            <a:spLocks noChangeArrowheads="1"/>
          </p:cNvSpPr>
          <p:nvPr/>
        </p:nvSpPr>
        <p:spPr bwMode="auto">
          <a:xfrm>
            <a:off x="1116013" y="5876925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6600"/>
                </a:solidFill>
                <a:latin typeface="Calibri" pitchFamily="34" charset="0"/>
              </a:rPr>
              <a:t>www.bouclier-orange.org</a:t>
            </a:r>
            <a:endParaRPr lang="fr-FR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28674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28675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28676" name="ZoneTexte 6"/>
          <p:cNvSpPr txBox="1">
            <a:spLocks noChangeArrowheads="1"/>
          </p:cNvSpPr>
          <p:nvPr/>
        </p:nvSpPr>
        <p:spPr bwMode="auto">
          <a:xfrm>
            <a:off x="468313" y="4149725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400" b="1">
                <a:latin typeface="Calibri" pitchFamily="34" charset="0"/>
              </a:rPr>
              <a:t> To recognize rewarding preparedness for natural and technological hazards </a:t>
            </a:r>
          </a:p>
        </p:txBody>
      </p:sp>
      <p:sp>
        <p:nvSpPr>
          <p:cNvPr id="8" name="ZoneTexte 21"/>
          <p:cNvSpPr txBox="1">
            <a:spLocks noChangeArrowheads="1"/>
          </p:cNvSpPr>
          <p:nvPr/>
        </p:nvSpPr>
        <p:spPr bwMode="auto">
          <a:xfrm>
            <a:off x="468313" y="2636838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Distinction valorisant l'état de bonne préparation  face aux risques naturels et technologiques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39939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39940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9" name="ZoneTexte 24"/>
          <p:cNvSpPr txBox="1">
            <a:spLocks noChangeArrowheads="1"/>
          </p:cNvSpPr>
          <p:nvPr/>
        </p:nvSpPr>
        <p:spPr bwMode="auto">
          <a:xfrm>
            <a:off x="611188" y="2924175"/>
            <a:ext cx="353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Une double approche </a:t>
            </a: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4800600" y="3357563"/>
            <a:ext cx="4019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400" b="1">
                <a:latin typeface="Calibri" pitchFamily="34" charset="0"/>
              </a:rPr>
              <a:t>operational </a:t>
            </a:r>
            <a:br>
              <a:rPr lang="fr-FR" sz="2400" b="1">
                <a:latin typeface="Calibri" pitchFamily="34" charset="0"/>
              </a:rPr>
            </a:br>
            <a:r>
              <a:rPr lang="fr-FR" sz="2400" b="1">
                <a:latin typeface="Calibri" pitchFamily="34" charset="0"/>
              </a:rPr>
              <a:t>via planning and the teaching of behaviours</a:t>
            </a:r>
          </a:p>
          <a:p>
            <a:endParaRPr lang="fr-FR" sz="2400" b="1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400" b="1">
                <a:latin typeface="Calibri" pitchFamily="34" charset="0"/>
              </a:rPr>
              <a:t>cultural </a:t>
            </a:r>
            <a:br>
              <a:rPr lang="fr-FR" sz="2400" b="1">
                <a:latin typeface="Calibri" pitchFamily="34" charset="0"/>
              </a:rPr>
            </a:br>
            <a:r>
              <a:rPr lang="fr-FR" sz="2400" b="1">
                <a:latin typeface="Calibri" pitchFamily="34" charset="0"/>
              </a:rPr>
              <a:t>through knowledge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622300" y="3452813"/>
            <a:ext cx="3505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opérationnelle </a:t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planification de crise et  comportements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culturelle 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connaissances</a:t>
            </a:r>
          </a:p>
        </p:txBody>
      </p:sp>
      <p:sp>
        <p:nvSpPr>
          <p:cNvPr id="39946" name="ZoneTexte 11"/>
          <p:cNvSpPr txBox="1">
            <a:spLocks noChangeArrowheads="1"/>
          </p:cNvSpPr>
          <p:nvPr/>
        </p:nvSpPr>
        <p:spPr bwMode="auto">
          <a:xfrm>
            <a:off x="4500563" y="2997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Calibri" pitchFamily="34" charset="0"/>
              </a:rPr>
              <a:t>A two-track approach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29698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29699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8494712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30722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30723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486400" y="2349500"/>
            <a:ext cx="2895600" cy="337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 </a:t>
            </a:r>
            <a:r>
              <a:rPr lang="fr-FR" sz="2400">
                <a:solidFill>
                  <a:srgbClr val="7F7F7F"/>
                </a:solidFill>
                <a:latin typeface="Calibri" pitchFamily="34" charset="0"/>
              </a:rPr>
              <a:t>une auto-évaluation</a:t>
            </a:r>
          </a:p>
          <a:p>
            <a:r>
              <a:rPr lang="fr-FR" sz="2400" b="1">
                <a:latin typeface="Calibri" pitchFamily="34" charset="0"/>
              </a:rPr>
              <a:t>a self-assesment test</a:t>
            </a:r>
            <a:r>
              <a:rPr lang="fr-FR" sz="2400" i="1">
                <a:solidFill>
                  <a:srgbClr val="7F7F7F"/>
                </a:solidFill>
                <a:latin typeface="Calibri" pitchFamily="34" charset="0"/>
              </a:rPr>
              <a:t> </a:t>
            </a:r>
          </a:p>
          <a:p>
            <a:endParaRPr lang="fr-FR" sz="2400" i="1">
              <a:solidFill>
                <a:srgbClr val="7F7F7F"/>
              </a:solidFill>
              <a:latin typeface="Calibri" pitchFamily="34" charset="0"/>
            </a:endParaRPr>
          </a:p>
          <a:p>
            <a:r>
              <a:rPr lang="fr-FR" sz="2400">
                <a:solidFill>
                  <a:srgbClr val="7F7F7F"/>
                </a:solidFill>
                <a:latin typeface="Calibri" pitchFamily="34" charset="0"/>
              </a:rPr>
              <a:t>un questionnaire complété par le chef d’établissement</a:t>
            </a:r>
            <a:r>
              <a:rPr lang="fr-FR" sz="2400">
                <a:latin typeface="Calibri" pitchFamily="34" charset="0"/>
              </a:rPr>
              <a:t/>
            </a:r>
            <a:br>
              <a:rPr lang="fr-FR" sz="2400">
                <a:latin typeface="Calibri" pitchFamily="34" charset="0"/>
              </a:rPr>
            </a:br>
            <a:r>
              <a:rPr lang="fr-FR" sz="2400" b="1">
                <a:latin typeface="Calibri" pitchFamily="34" charset="0"/>
              </a:rPr>
              <a:t>via a questionnaire filled in by the school’s manager.</a:t>
            </a:r>
          </a:p>
        </p:txBody>
      </p:sp>
      <p:pic>
        <p:nvPicPr>
          <p:cNvPr id="30725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5033963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31746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31747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0113" y="1844675"/>
            <a:ext cx="7488237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2400">
                <a:solidFill>
                  <a:srgbClr val="7F7F7F"/>
                </a:solidFill>
                <a:latin typeface="Calibri" pitchFamily="34" charset="0"/>
              </a:rPr>
              <a:t> privilégie l’indispensable en matière de prévention des risques</a:t>
            </a:r>
          </a:p>
          <a:p>
            <a:endParaRPr lang="fr-FR" sz="2400">
              <a:latin typeface="Calibri" pitchFamily="34" charset="0"/>
            </a:endParaRPr>
          </a:p>
          <a:p>
            <a:r>
              <a:rPr lang="fr-FR" sz="2400" b="1">
                <a:latin typeface="Calibri" pitchFamily="34" charset="0"/>
              </a:rPr>
              <a:t>It does not aim at exhaustivity but rather at the essential.</a:t>
            </a:r>
          </a:p>
          <a:p>
            <a:endParaRPr lang="fr-FR" sz="2400">
              <a:latin typeface="Calibri" pitchFamily="34" charset="0"/>
            </a:endParaRPr>
          </a:p>
        </p:txBody>
      </p:sp>
      <p:pic>
        <p:nvPicPr>
          <p:cNvPr id="31749" name="Image 5" descr="remise-premier-boucli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716338"/>
            <a:ext cx="35591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32770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32771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32772" name="ZoneTexte 22"/>
          <p:cNvSpPr txBox="1">
            <a:spLocks noChangeArrowheads="1"/>
          </p:cNvSpPr>
          <p:nvPr/>
        </p:nvSpPr>
        <p:spPr bwMode="auto">
          <a:xfrm>
            <a:off x="2590800" y="5867400"/>
            <a:ext cx="3200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rgbClr val="FF6600"/>
                </a:solidFill>
                <a:latin typeface="Calibri" pitchFamily="34" charset="0"/>
              </a:rPr>
              <a:t>www.bouclier-orange.org</a:t>
            </a:r>
            <a:endParaRPr lang="fr-FR" sz="220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32773" name="ZoneTexte 7"/>
          <p:cNvSpPr txBox="1">
            <a:spLocks noChangeArrowheads="1"/>
          </p:cNvSpPr>
          <p:nvPr/>
        </p:nvSpPr>
        <p:spPr bwMode="auto">
          <a:xfrm>
            <a:off x="611188" y="4038600"/>
            <a:ext cx="78470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To be awarded the Orange Shield  means seeking progress in the search of resilience of these institutions and raising awareness among the educational community, parents, local authorities and other educational partners. </a:t>
            </a:r>
          </a:p>
        </p:txBody>
      </p:sp>
      <p:sp>
        <p:nvSpPr>
          <p:cNvPr id="9" name="ZoneTexte 24"/>
          <p:cNvSpPr txBox="1">
            <a:spLocks noChangeArrowheads="1"/>
          </p:cNvSpPr>
          <p:nvPr/>
        </p:nvSpPr>
        <p:spPr bwMode="auto">
          <a:xfrm>
            <a:off x="539750" y="2133600"/>
            <a:ext cx="78422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Le </a:t>
            </a:r>
            <a:r>
              <a:rPr lang="fr-FR" sz="2400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Bouclier orange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encourage la progression dans la démarche de résilience des établissements et mobilise l’attention de la communauté éducative, des parents d’élèves, des collectivités et des autres partenaires de l’école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15362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15363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15364" name="ZoneTexte 6"/>
          <p:cNvSpPr txBox="1">
            <a:spLocks noChangeArrowheads="1"/>
          </p:cNvSpPr>
          <p:nvPr/>
        </p:nvSpPr>
        <p:spPr bwMode="auto">
          <a:xfrm>
            <a:off x="684213" y="1773238"/>
            <a:ext cx="77755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000">
                <a:latin typeface="Calibri" pitchFamily="34" charset="0"/>
              </a:rPr>
              <a:t>Breakdown of presentation</a:t>
            </a:r>
          </a:p>
          <a:p>
            <a:endParaRPr lang="fr-FR" sz="30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1- Trainers network : mission and goals</a:t>
            </a:r>
          </a:p>
          <a:p>
            <a:endParaRPr lang="fr-FR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2- Examples of actions and network tools</a:t>
            </a:r>
          </a:p>
          <a:p>
            <a:endParaRPr lang="fr-FR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3- Outcomes and results</a:t>
            </a:r>
            <a:endParaRPr lang="fr-FR" sz="3200">
              <a:latin typeface="Calibri" pitchFamily="34" charset="0"/>
            </a:endParaRPr>
          </a:p>
          <a:p>
            <a:endParaRPr lang="fr-FR" sz="3000">
              <a:latin typeface="Calibri" pitchFamily="34" charset="0"/>
            </a:endParaRPr>
          </a:p>
          <a:p>
            <a:endParaRPr lang="fr-FR" sz="3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33794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33795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257300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34818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34819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257300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35842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35843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257300"/>
            <a:ext cx="12192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36866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36867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268605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2063" y="2205038"/>
            <a:ext cx="266382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 descr="logo_MEDDT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488" y="2852738"/>
            <a:ext cx="863600" cy="11398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http://www.ergue-gaberic.fr/images/img_logo_ministere_education_national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4963" y="3429000"/>
            <a:ext cx="863600" cy="1003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http://www.ants.interieur.gouv.fr/IMG/Image/liensutiles/logoMIOMCT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4076700"/>
            <a:ext cx="863600" cy="11128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37890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37891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37892" name="ZoneTexte 6"/>
          <p:cNvSpPr txBox="1">
            <a:spLocks noChangeArrowheads="1"/>
          </p:cNvSpPr>
          <p:nvPr/>
        </p:nvSpPr>
        <p:spPr bwMode="auto">
          <a:xfrm>
            <a:off x="1403350" y="3213100"/>
            <a:ext cx="70564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Calibri" pitchFamily="34" charset="0"/>
              </a:rPr>
              <a:t>Thank you for your attention</a:t>
            </a:r>
            <a:endParaRPr lang="fr-FR" sz="3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16386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16387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pic>
        <p:nvPicPr>
          <p:cNvPr id="16388" name="Picture 16" descr="logo iffor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5038"/>
            <a:ext cx="10350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4114800" y="2205038"/>
            <a:ext cx="26527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chemeClr val="hlink"/>
                </a:solidFill>
                <a:latin typeface="Times New Roman" pitchFamily="18" charset="0"/>
              </a:rPr>
              <a:t>Institut </a:t>
            </a:r>
            <a:br>
              <a:rPr lang="fr-FR" sz="12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fr-FR" sz="1200" b="1">
                <a:solidFill>
                  <a:schemeClr val="hlink"/>
                </a:solidFill>
                <a:latin typeface="Times New Roman" pitchFamily="18" charset="0"/>
              </a:rPr>
              <a:t>Français </a:t>
            </a:r>
            <a:br>
              <a:rPr lang="fr-FR" sz="12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fr-FR" sz="1200" b="1">
                <a:solidFill>
                  <a:schemeClr val="hlink"/>
                </a:solidFill>
                <a:latin typeface="Times New Roman" pitchFamily="18" charset="0"/>
              </a:rPr>
              <a:t>des FOrmateurs </a:t>
            </a:r>
            <a:br>
              <a:rPr lang="fr-FR" sz="1200" b="1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fr-FR" sz="1200" b="1">
                <a:solidFill>
                  <a:srgbClr val="333399"/>
                </a:solidFill>
                <a:latin typeface="Times New Roman" pitchFamily="18" charset="0"/>
              </a:rPr>
              <a:t>Risques Majeurs </a:t>
            </a:r>
            <a:br>
              <a:rPr lang="fr-FR" sz="1200" b="1">
                <a:solidFill>
                  <a:srgbClr val="333399"/>
                </a:solidFill>
                <a:latin typeface="Times New Roman" pitchFamily="18" charset="0"/>
              </a:rPr>
            </a:br>
            <a:r>
              <a:rPr lang="fr-FR" sz="1200" b="1">
                <a:solidFill>
                  <a:srgbClr val="333399"/>
                </a:solidFill>
                <a:latin typeface="Times New Roman" pitchFamily="18" charset="0"/>
              </a:rPr>
              <a:t>et protection de l’Environnement</a:t>
            </a:r>
          </a:p>
        </p:txBody>
      </p:sp>
      <p:pic>
        <p:nvPicPr>
          <p:cNvPr id="16390" name="Picture 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0728">
            <a:off x="1143000" y="4414838"/>
            <a:ext cx="669766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900113" y="3500438"/>
            <a:ext cx="7632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French Institute for the major </a:t>
            </a:r>
            <a:r>
              <a:rPr lang="fr-FR" sz="2400" b="1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risks</a:t>
            </a:r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  <a:r>
              <a:rPr lang="fr-FR" sz="2400" b="1" i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environmental</a:t>
            </a:r>
            <a:r>
              <a:rPr lang="fr-FR" sz="24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protection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" name="Object 19"/>
          <p:cNvGraphicFramePr>
            <a:graphicFrameLocks noChangeAspect="1"/>
          </p:cNvGraphicFramePr>
          <p:nvPr/>
        </p:nvGraphicFramePr>
        <p:xfrm>
          <a:off x="590550" y="2514600"/>
          <a:ext cx="8158163" cy="4343400"/>
        </p:xfrm>
        <a:graphic>
          <a:graphicData uri="http://schemas.openxmlformats.org/presentationml/2006/ole">
            <p:oleObj spid="_x0000_s1029" name="Graphique" r:id="rId3" imgW="4524370" imgH="2409789" progId="Excel.Sheet.8">
              <p:embed/>
            </p:oleObj>
          </a:graphicData>
        </a:graphic>
      </p:graphicFrame>
      <p:sp>
        <p:nvSpPr>
          <p:cNvPr id="13" name="Secteurs 12"/>
          <p:cNvSpPr/>
          <p:nvPr/>
        </p:nvSpPr>
        <p:spPr>
          <a:xfrm flipH="1">
            <a:off x="3278188" y="4114800"/>
            <a:ext cx="3738562" cy="1817688"/>
          </a:xfrm>
          <a:prstGeom prst="pie">
            <a:avLst>
              <a:gd name="adj1" fmla="val 5300519"/>
              <a:gd name="adj2" fmla="val 1620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031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1032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1033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6600" y="1196975"/>
            <a:ext cx="8012113" cy="222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fr-FR" sz="2400" b="1">
              <a:solidFill>
                <a:srgbClr val="632523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fr-FR" sz="2400" b="1">
                <a:solidFill>
                  <a:srgbClr val="632523"/>
                </a:solidFill>
                <a:latin typeface="Arial Narrow" pitchFamily="34" charset="0"/>
              </a:rPr>
              <a:t> Members of the National Education services</a:t>
            </a:r>
          </a:p>
          <a:p>
            <a:pPr>
              <a:buFontTx/>
              <a:buChar char="-"/>
            </a:pPr>
            <a:r>
              <a:rPr lang="fr-FR" sz="2400" b="1">
                <a:solidFill>
                  <a:srgbClr val="632523"/>
                </a:solidFill>
                <a:latin typeface="Arial Narrow" pitchFamily="34" charset="0"/>
              </a:rPr>
              <a:t>Members of risk specialists services</a:t>
            </a:r>
          </a:p>
          <a:p>
            <a:endParaRPr lang="fr-FR" sz="2400" b="1">
              <a:solidFill>
                <a:srgbClr val="632523"/>
              </a:solidFill>
              <a:latin typeface="Arial Narrow" pitchFamily="34" charset="0"/>
            </a:endParaRPr>
          </a:p>
          <a:p>
            <a:r>
              <a:rPr lang="fr-FR" sz="2000" b="1">
                <a:solidFill>
                  <a:srgbClr val="632523"/>
                </a:solidFill>
                <a:latin typeface="Arial Narrow" pitchFamily="34" charset="0"/>
              </a:rPr>
              <a:t>They are trained at national level in major risks and environmental protection.</a:t>
            </a:r>
          </a:p>
          <a:p>
            <a:endParaRPr lang="fr-FR" sz="2400" b="1">
              <a:solidFill>
                <a:srgbClr val="632523"/>
              </a:solidFill>
              <a:latin typeface="Arial Narrow" pitchFamily="34" charset="0"/>
            </a:endParaRPr>
          </a:p>
        </p:txBody>
      </p:sp>
      <p:sp>
        <p:nvSpPr>
          <p:cNvPr id="10" name="Secteurs 9"/>
          <p:cNvSpPr/>
          <p:nvPr/>
        </p:nvSpPr>
        <p:spPr>
          <a:xfrm>
            <a:off x="3201988" y="4114800"/>
            <a:ext cx="3962400" cy="1828800"/>
          </a:xfrm>
          <a:prstGeom prst="pie">
            <a:avLst>
              <a:gd name="adj1" fmla="val 5300519"/>
              <a:gd name="adj2" fmla="val 162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036" name="ZoneTexte 17"/>
          <p:cNvSpPr txBox="1">
            <a:spLocks noChangeArrowheads="1"/>
          </p:cNvSpPr>
          <p:nvPr/>
        </p:nvSpPr>
        <p:spPr bwMode="auto">
          <a:xfrm>
            <a:off x="5257800" y="4724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50%</a:t>
            </a:r>
          </a:p>
        </p:txBody>
      </p:sp>
      <p:sp>
        <p:nvSpPr>
          <p:cNvPr id="1037" name="ZoneTexte 18"/>
          <p:cNvSpPr txBox="1">
            <a:spLocks noChangeArrowheads="1"/>
          </p:cNvSpPr>
          <p:nvPr/>
        </p:nvSpPr>
        <p:spPr bwMode="auto">
          <a:xfrm>
            <a:off x="3429000" y="4724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19458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19459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19460" name="Text Box 20"/>
          <p:cNvSpPr txBox="1">
            <a:spLocks noChangeArrowheads="1"/>
          </p:cNvSpPr>
          <p:nvPr/>
        </p:nvSpPr>
        <p:spPr bwMode="auto">
          <a:xfrm>
            <a:off x="4356100" y="4076700"/>
            <a:ext cx="39322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777777"/>
                </a:solidFill>
                <a:latin typeface="Calibri" pitchFamily="34" charset="0"/>
                <a:cs typeface="Times New Roman" pitchFamily="18" charset="0"/>
              </a:rPr>
              <a:t>•</a:t>
            </a:r>
            <a:r>
              <a:rPr lang="fr-FR" sz="2400" b="1">
                <a:solidFill>
                  <a:srgbClr val="777777"/>
                </a:solidFill>
                <a:latin typeface="Calibri" pitchFamily="34" charset="0"/>
                <a:ea typeface="EBZZZZ+GillSans-Bold"/>
                <a:cs typeface="EBZZZZ+GillSans-Bold"/>
              </a:rPr>
              <a:t> Faciliter </a:t>
            </a:r>
            <a:r>
              <a:rPr lang="fr-FR" sz="2400">
                <a:solidFill>
                  <a:srgbClr val="777777"/>
                </a:solidFill>
                <a:latin typeface="Calibri" pitchFamily="34" charset="0"/>
                <a:ea typeface="BIEGHZ+GillSans"/>
                <a:cs typeface="BIEGHZ+GillSans"/>
              </a:rPr>
              <a:t>une meilleure prise en compte du risque majeur et de la protection de l’environnement dans la culture du citoyen.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56100" y="2349500"/>
            <a:ext cx="4254500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32523"/>
                </a:solidFill>
                <a:latin typeface="Calibri" pitchFamily="34" charset="0"/>
                <a:cs typeface="Times New Roman" pitchFamily="18" charset="0"/>
              </a:rPr>
              <a:t>•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  <a:ea typeface="EBZZZZ+GillSans-Bold"/>
                <a:cs typeface="EBZZZZ+GillSans-Bold"/>
              </a:rPr>
              <a:t> 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</a:rPr>
              <a:t>Facilitate a better consideration of the major risks and the environmental protection in the citizen culture.</a:t>
            </a:r>
          </a:p>
          <a:p>
            <a:endParaRPr lang="fr-FR" sz="2400" b="1">
              <a:latin typeface="Calibri" pitchFamily="34" charset="0"/>
            </a:endParaRPr>
          </a:p>
        </p:txBody>
      </p:sp>
      <p:pic>
        <p:nvPicPr>
          <p:cNvPr id="8" name="Picture 9" descr="Z:\fetedelascience\Palaiseau_11-10-15 (8).JPG"/>
          <p:cNvPicPr>
            <a:picLocks noChangeAspect="1" noChangeArrowheads="1"/>
          </p:cNvPicPr>
          <p:nvPr/>
        </p:nvPicPr>
        <p:blipFill>
          <a:blip r:embed="rId2"/>
          <a:srcRect b="18576"/>
          <a:stretch>
            <a:fillRect/>
          </a:stretch>
        </p:blipFill>
        <p:spPr bwMode="auto">
          <a:xfrm>
            <a:off x="900113" y="2657475"/>
            <a:ext cx="2698750" cy="2932113"/>
          </a:xfrm>
          <a:prstGeom prst="rect">
            <a:avLst/>
          </a:prstGeom>
          <a:ln w="63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20482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20483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20484" name="Text Box 21"/>
          <p:cNvSpPr txBox="1">
            <a:spLocks noChangeArrowheads="1"/>
          </p:cNvSpPr>
          <p:nvPr/>
        </p:nvSpPr>
        <p:spPr bwMode="auto">
          <a:xfrm>
            <a:off x="611188" y="2276475"/>
            <a:ext cx="3581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777777"/>
                </a:solidFill>
                <a:latin typeface="Calibri" pitchFamily="34" charset="0"/>
                <a:cs typeface="Times New Roman" pitchFamily="18" charset="0"/>
              </a:rPr>
              <a:t>•</a:t>
            </a:r>
            <a:r>
              <a:rPr lang="fr-FR" sz="2400" b="1">
                <a:solidFill>
                  <a:srgbClr val="777777"/>
                </a:solidFill>
                <a:latin typeface="Calibri" pitchFamily="34" charset="0"/>
                <a:ea typeface="EBZZZZ+GillSans-Bold"/>
                <a:cs typeface="EBZZZZ+GillSans-Bold"/>
              </a:rPr>
              <a:t> Former au niveau national des formateurs « Risques Majeurs éducation », </a:t>
            </a:r>
            <a:r>
              <a:rPr lang="fr-FR" sz="2400">
                <a:solidFill>
                  <a:srgbClr val="777777"/>
                </a:solidFill>
                <a:latin typeface="Calibri" pitchFamily="34" charset="0"/>
                <a:ea typeface="EBZZZZ+GillSans-Bold"/>
                <a:cs typeface="EBZZZZ+GillSans-Bold"/>
              </a:rPr>
              <a:t>membres de l’Education Nationale et professionnels de la prévention et de la gestion des risques.</a:t>
            </a:r>
            <a:endParaRPr lang="fr-FR" sz="2400">
              <a:solidFill>
                <a:srgbClr val="777777"/>
              </a:solidFill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87900" y="2641600"/>
            <a:ext cx="3962400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32523"/>
                </a:solidFill>
                <a:latin typeface="Calibri" pitchFamily="34" charset="0"/>
                <a:cs typeface="Times New Roman" pitchFamily="18" charset="0"/>
              </a:rPr>
              <a:t>•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  <a:ea typeface="EBZZZZ+GillSans-Bold"/>
                <a:cs typeface="EBZZZZ+GillSans-Bold"/>
              </a:rPr>
              <a:t> 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</a:rPr>
              <a:t>Propose inter-categorical and interdisciplinary trainings supported by the different ministries concerned with major risks.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21506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21507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53000" y="1989138"/>
            <a:ext cx="3962400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32523"/>
                </a:solidFill>
                <a:latin typeface="Calibri" pitchFamily="34" charset="0"/>
                <a:cs typeface="Times New Roman" pitchFamily="18" charset="0"/>
              </a:rPr>
              <a:t>•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  <a:ea typeface="EBZZZZ+GillSans-Bold"/>
                <a:cs typeface="EBZZZZ+GillSans-Bold"/>
              </a:rPr>
              <a:t> 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</a:rPr>
              <a:t>Conceive and distribute educational tools.</a:t>
            </a:r>
          </a:p>
          <a:p>
            <a:endParaRPr lang="fr-FR" sz="2400" b="1">
              <a:solidFill>
                <a:srgbClr val="632523"/>
              </a:solidFill>
              <a:latin typeface="Calibri" pitchFamily="34" charset="0"/>
            </a:endParaRPr>
          </a:p>
        </p:txBody>
      </p:sp>
      <p:sp>
        <p:nvSpPr>
          <p:cNvPr id="21509" name="Text Box 22"/>
          <p:cNvSpPr txBox="1">
            <a:spLocks noChangeArrowheads="1"/>
          </p:cNvSpPr>
          <p:nvPr/>
        </p:nvSpPr>
        <p:spPr bwMode="auto">
          <a:xfrm>
            <a:off x="684213" y="1989138"/>
            <a:ext cx="3505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777777"/>
                </a:solidFill>
                <a:latin typeface="Calibri" pitchFamily="34" charset="0"/>
                <a:cs typeface="Times New Roman" pitchFamily="18" charset="0"/>
              </a:rPr>
              <a:t>• Créer et diffuser des outils pédagogiques </a:t>
            </a:r>
            <a:r>
              <a:rPr lang="fr-FR" sz="2400">
                <a:solidFill>
                  <a:srgbClr val="777777"/>
                </a:solidFill>
                <a:latin typeface="Calibri" pitchFamily="34" charset="0"/>
                <a:cs typeface="Times New Roman" pitchFamily="18" charset="0"/>
              </a:rPr>
              <a:t>et de sensibilisation (outils du formateur, expositions, Gafforisk…)</a:t>
            </a:r>
            <a:endParaRPr lang="fr-FR" sz="2400">
              <a:solidFill>
                <a:srgbClr val="777777"/>
              </a:solidFill>
              <a:latin typeface="Calibri" pitchFamily="34" charset="0"/>
            </a:endParaRPr>
          </a:p>
        </p:txBody>
      </p:sp>
      <p:pic>
        <p:nvPicPr>
          <p:cNvPr id="21510" name="Image 20" descr="04-05-2011 11;30;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69294">
            <a:off x="5732463" y="3792538"/>
            <a:ext cx="17700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mag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4005263"/>
            <a:ext cx="3195638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22530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22531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53000" y="2060575"/>
            <a:ext cx="3657600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32523"/>
                </a:solidFill>
                <a:latin typeface="Calibri" pitchFamily="34" charset="0"/>
                <a:cs typeface="Times New Roman" pitchFamily="18" charset="0"/>
              </a:rPr>
              <a:t>•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  <a:ea typeface="EBZZZZ+GillSans-Bold"/>
                <a:cs typeface="EBZZZZ+GillSans-Bold"/>
              </a:rPr>
              <a:t> 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</a:rPr>
              <a:t>Develop initiatives and international exchanges on this theme.</a:t>
            </a:r>
          </a:p>
          <a:p>
            <a:endParaRPr lang="fr-FR" b="1">
              <a:latin typeface="Calibri" pitchFamily="34" charset="0"/>
            </a:endParaRPr>
          </a:p>
        </p:txBody>
      </p:sp>
      <p:sp>
        <p:nvSpPr>
          <p:cNvPr id="22533" name="Text Box 19"/>
          <p:cNvSpPr txBox="1">
            <a:spLocks noChangeArrowheads="1"/>
          </p:cNvSpPr>
          <p:nvPr/>
        </p:nvSpPr>
        <p:spPr bwMode="auto">
          <a:xfrm>
            <a:off x="685800" y="1989138"/>
            <a:ext cx="358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777777"/>
                </a:solidFill>
                <a:latin typeface="Calibri" pitchFamily="34" charset="0"/>
                <a:cs typeface="Times New Roman" pitchFamily="18" charset="0"/>
              </a:rPr>
              <a:t>•</a:t>
            </a:r>
            <a:r>
              <a:rPr lang="fr-FR" sz="2400" b="1">
                <a:solidFill>
                  <a:srgbClr val="777777"/>
                </a:solidFill>
                <a:latin typeface="Calibri" pitchFamily="34" charset="0"/>
                <a:ea typeface="EBZZZZ+GillSans-Bold"/>
                <a:cs typeface="EBZZZZ+GillSans-Bold"/>
              </a:rPr>
              <a:t> Développer </a:t>
            </a:r>
            <a:r>
              <a:rPr lang="fr-FR" sz="2400">
                <a:solidFill>
                  <a:srgbClr val="777777"/>
                </a:solidFill>
                <a:latin typeface="Calibri" pitchFamily="34" charset="0"/>
                <a:ea typeface="BIEGHZ+GillSans"/>
                <a:cs typeface="BIEGHZ+GillSans"/>
              </a:rPr>
              <a:t>des actions et des échanges internationaux sur ce thème.</a:t>
            </a:r>
            <a:endParaRPr lang="fr-FR" sz="2400">
              <a:solidFill>
                <a:srgbClr val="777777"/>
              </a:solidFill>
              <a:latin typeface="Calibri" pitchFamily="34" charset="0"/>
            </a:endParaRPr>
          </a:p>
        </p:txBody>
      </p:sp>
      <p:pic>
        <p:nvPicPr>
          <p:cNvPr id="7" name="Picture 2" descr="http://www.iffo-rme.fr/files/u4/Benin_groupe_R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3789363"/>
            <a:ext cx="3259138" cy="24447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oneTexte 2"/>
          <p:cNvSpPr txBox="1">
            <a:spLocks noChangeArrowheads="1"/>
          </p:cNvSpPr>
          <p:nvPr/>
        </p:nvSpPr>
        <p:spPr bwMode="auto">
          <a:xfrm>
            <a:off x="1187450" y="406400"/>
            <a:ext cx="612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 NETWORK  OF  DRR  TRAINERS</a:t>
            </a:r>
          </a:p>
        </p:txBody>
      </p:sp>
      <p:sp>
        <p:nvSpPr>
          <p:cNvPr id="23554" name="ZoneTexte 5"/>
          <p:cNvSpPr txBox="1">
            <a:spLocks noChangeArrowheads="1"/>
          </p:cNvSpPr>
          <p:nvPr/>
        </p:nvSpPr>
        <p:spPr bwMode="auto">
          <a:xfrm>
            <a:off x="4356100" y="90805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local authorities</a:t>
            </a:r>
          </a:p>
        </p:txBody>
      </p:sp>
      <p:sp>
        <p:nvSpPr>
          <p:cNvPr id="23555" name="ZoneTexte 4"/>
          <p:cNvSpPr txBox="1">
            <a:spLocks noChangeArrowheads="1"/>
          </p:cNvSpPr>
          <p:nvPr/>
        </p:nvSpPr>
        <p:spPr bwMode="auto">
          <a:xfrm>
            <a:off x="395288" y="6308725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>
                <a:latin typeface="Calibri" pitchFamily="34" charset="0"/>
              </a:rPr>
              <a:t>Global Plateform for DRR – Genève, 21/06/2013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/>
        </p:nvSpPr>
        <p:spPr bwMode="auto">
          <a:xfrm>
            <a:off x="685800" y="2133600"/>
            <a:ext cx="4114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rgbClr val="777777"/>
                </a:solidFill>
                <a:latin typeface="Calibri" pitchFamily="34" charset="0"/>
                <a:cs typeface="Times New Roman" pitchFamily="18" charset="0"/>
              </a:rPr>
              <a:t>•</a:t>
            </a:r>
            <a:r>
              <a:rPr lang="fr-FR" sz="2400" b="1">
                <a:solidFill>
                  <a:srgbClr val="777777"/>
                </a:solidFill>
                <a:latin typeface="Calibri" pitchFamily="34" charset="0"/>
                <a:ea typeface="EBZZZZ+GillSans-Bold"/>
                <a:cs typeface="EBZZZZ+GillSans-Bold"/>
              </a:rPr>
              <a:t> Aider </a:t>
            </a:r>
            <a:r>
              <a:rPr lang="fr-FR" sz="2400">
                <a:solidFill>
                  <a:srgbClr val="777777"/>
                </a:solidFill>
                <a:latin typeface="Calibri" pitchFamily="34" charset="0"/>
                <a:ea typeface="BIEGHZ+GillSans"/>
                <a:cs typeface="BIEGHZ+GillSans"/>
              </a:rPr>
              <a:t>les établissements scolaires, l’État, les collectivités locales, les industriels à mettre en oeuvre l’information des populations sur le risque majeur et les mesures de sauvegarde pour s’en protéger.</a:t>
            </a:r>
            <a:r>
              <a:rPr lang="fr-FR" sz="2400" b="1">
                <a:solidFill>
                  <a:srgbClr val="777777"/>
                </a:solidFill>
                <a:latin typeface="Calibri" pitchFamily="34" charset="0"/>
                <a:ea typeface="EBZZZZ+GillSans-Bold"/>
                <a:cs typeface="EBZZZZ+GillSans-Bold"/>
              </a:rPr>
              <a:t> </a:t>
            </a:r>
            <a:endParaRPr lang="fr-FR" sz="2400">
              <a:solidFill>
                <a:srgbClr val="777777"/>
              </a:solidFill>
              <a:latin typeface="Calibri" pitchFamily="34" charset="0"/>
            </a:endParaRPr>
          </a:p>
        </p:txBody>
      </p:sp>
      <p:pic>
        <p:nvPicPr>
          <p:cNvPr id="23557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292600"/>
            <a:ext cx="2852737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029200" y="2133600"/>
            <a:ext cx="3657600" cy="228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632523"/>
                </a:solidFill>
                <a:latin typeface="Calibri" pitchFamily="34" charset="0"/>
                <a:cs typeface="Times New Roman" pitchFamily="18" charset="0"/>
              </a:rPr>
              <a:t>•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  <a:ea typeface="EBZZZZ+GillSans-Bold"/>
                <a:cs typeface="EBZZZZ+GillSans-Bold"/>
              </a:rPr>
              <a:t> </a:t>
            </a:r>
            <a:r>
              <a:rPr lang="fr-FR" sz="2400" b="1">
                <a:solidFill>
                  <a:srgbClr val="632523"/>
                </a:solidFill>
                <a:latin typeface="Calibri" pitchFamily="34" charset="0"/>
              </a:rPr>
              <a:t>Help schools to ensure their safety in case of a major emergency with the PPMS (Specific School Safety Plan).</a:t>
            </a:r>
          </a:p>
          <a:p>
            <a:endParaRPr lang="fr-FR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824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Arial</vt:lpstr>
      <vt:lpstr>Arial Unicode MS</vt:lpstr>
      <vt:lpstr>Times New Roman</vt:lpstr>
      <vt:lpstr>Arial Narrow</vt:lpstr>
      <vt:lpstr>EBZZZZ+GillSans-Bold</vt:lpstr>
      <vt:lpstr>BIEGHZ+GillSans</vt:lpstr>
      <vt:lpstr>Wingdings</vt:lpstr>
      <vt:lpstr>Thème Office</vt:lpstr>
      <vt:lpstr>Graphique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admin</cp:lastModifiedBy>
  <cp:revision>258</cp:revision>
  <dcterms:created xsi:type="dcterms:W3CDTF">2012-05-25T09:20:43Z</dcterms:created>
  <dcterms:modified xsi:type="dcterms:W3CDTF">2013-05-21T11:35:06Z</dcterms:modified>
</cp:coreProperties>
</file>