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269" r:id="rId14"/>
    <p:sldId id="300" r:id="rId15"/>
    <p:sldId id="273" r:id="rId16"/>
    <p:sldId id="271" r:id="rId17"/>
    <p:sldId id="303" r:id="rId18"/>
    <p:sldId id="275" r:id="rId19"/>
    <p:sldId id="266" r:id="rId20"/>
    <p:sldId id="258" r:id="rId21"/>
    <p:sldId id="276" r:id="rId22"/>
    <p:sldId id="277" r:id="rId23"/>
    <p:sldId id="264" r:id="rId24"/>
    <p:sldId id="278" r:id="rId25"/>
    <p:sldId id="265" r:id="rId26"/>
    <p:sldId id="288" r:id="rId27"/>
    <p:sldId id="279" r:id="rId28"/>
    <p:sldId id="281" r:id="rId29"/>
    <p:sldId id="283" r:id="rId30"/>
    <p:sldId id="284" r:id="rId31"/>
    <p:sldId id="285" r:id="rId32"/>
    <p:sldId id="280" r:id="rId33"/>
    <p:sldId id="289" r:id="rId34"/>
    <p:sldId id="286" r:id="rId35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56" y="-96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nden\Dropbox\Solidarity_mechanism_performance_11j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367755856999513"/>
          <c:y val="5.7465737249945574E-2"/>
          <c:w val="0.50853689384786638"/>
          <c:h val="0.81581358635223622"/>
        </c:manualLayout>
      </c:layout>
      <c:lineChart>
        <c:grouping val="standard"/>
        <c:ser>
          <c:idx val="1"/>
          <c:order val="0"/>
          <c:tx>
            <c:strRef>
              <c:f>figure!$B$3</c:f>
              <c:strCache>
                <c:ptCount val="1"/>
                <c:pt idx="0">
                  <c:v>Solidarity Fund payments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figure!$C$2:$AE$2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figure!$C$3:$AE$3</c:f>
              <c:numCache>
                <c:formatCode>General</c:formatCode>
                <c:ptCount val="29"/>
                <c:pt idx="0">
                  <c:v>641.6</c:v>
                </c:pt>
                <c:pt idx="1">
                  <c:v>212.96</c:v>
                </c:pt>
                <c:pt idx="2">
                  <c:v>57</c:v>
                </c:pt>
                <c:pt idx="3">
                  <c:v>164.10000000000002</c:v>
                </c:pt>
                <c:pt idx="4">
                  <c:v>59.5</c:v>
                </c:pt>
                <c:pt idx="5">
                  <c:v>445.4</c:v>
                </c:pt>
                <c:pt idx="6">
                  <c:v>186.3</c:v>
                </c:pt>
                <c:pt idx="7">
                  <c:v>616.20000000000005</c:v>
                </c:pt>
                <c:pt idx="8">
                  <c:v>285.8</c:v>
                </c:pt>
                <c:pt idx="9">
                  <c:v>39.200000000000003</c:v>
                </c:pt>
                <c:pt idx="10">
                  <c:v>670.2</c:v>
                </c:pt>
              </c:numCache>
            </c:numRef>
          </c:val>
        </c:ser>
        <c:ser>
          <c:idx val="2"/>
          <c:order val="1"/>
          <c:tx>
            <c:strRef>
              <c:f>figure!$B$4</c:f>
              <c:strCache>
                <c:ptCount val="1"/>
                <c:pt idx="0">
                  <c:v>Flood risk - upper 90%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figure!$C$2:$AE$2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figure!$C$4:$AE$4</c:f>
              <c:numCache>
                <c:formatCode>General</c:formatCode>
                <c:ptCount val="29"/>
                <c:pt idx="0">
                  <c:v>540</c:v>
                </c:pt>
                <c:pt idx="1">
                  <c:v>556.20000000000005</c:v>
                </c:pt>
                <c:pt idx="2">
                  <c:v>572.88599999999997</c:v>
                </c:pt>
                <c:pt idx="3">
                  <c:v>590.07258000000002</c:v>
                </c:pt>
                <c:pt idx="4">
                  <c:v>607.77475740000284</c:v>
                </c:pt>
                <c:pt idx="5">
                  <c:v>626.008000122</c:v>
                </c:pt>
                <c:pt idx="6">
                  <c:v>644.78824012566054</c:v>
                </c:pt>
                <c:pt idx="7">
                  <c:v>664.13188732942979</c:v>
                </c:pt>
                <c:pt idx="8">
                  <c:v>684.05584394931304</c:v>
                </c:pt>
                <c:pt idx="9">
                  <c:v>704.57751926779304</c:v>
                </c:pt>
                <c:pt idx="10">
                  <c:v>725.71484484582595</c:v>
                </c:pt>
                <c:pt idx="11">
                  <c:v>747.48629019119949</c:v>
                </c:pt>
                <c:pt idx="12">
                  <c:v>769.91087889693677</c:v>
                </c:pt>
                <c:pt idx="13">
                  <c:v>793.00820526384553</c:v>
                </c:pt>
                <c:pt idx="14">
                  <c:v>816.79845142176055</c:v>
                </c:pt>
                <c:pt idx="15">
                  <c:v>841.30240496441297</c:v>
                </c:pt>
                <c:pt idx="16">
                  <c:v>866.54147711334542</c:v>
                </c:pt>
                <c:pt idx="17">
                  <c:v>892.53772142674586</c:v>
                </c:pt>
                <c:pt idx="18">
                  <c:v>919.3138530695486</c:v>
                </c:pt>
                <c:pt idx="19">
                  <c:v>946.89326866163458</c:v>
                </c:pt>
                <c:pt idx="20">
                  <c:v>975.30006672148249</c:v>
                </c:pt>
                <c:pt idx="21">
                  <c:v>1004.5590687231279</c:v>
                </c:pt>
                <c:pt idx="22">
                  <c:v>1034.6958407848222</c:v>
                </c:pt>
                <c:pt idx="23">
                  <c:v>1065.7367160083668</c:v>
                </c:pt>
                <c:pt idx="24">
                  <c:v>1097.7088174886239</c:v>
                </c:pt>
                <c:pt idx="25">
                  <c:v>1130.6400820132758</c:v>
                </c:pt>
                <c:pt idx="26">
                  <c:v>1164.559284473675</c:v>
                </c:pt>
                <c:pt idx="27">
                  <c:v>1199.4960630078851</c:v>
                </c:pt>
                <c:pt idx="28">
                  <c:v>1235.4809448981198</c:v>
                </c:pt>
              </c:numCache>
            </c:numRef>
          </c:val>
        </c:ser>
        <c:ser>
          <c:idx val="3"/>
          <c:order val="2"/>
          <c:tx>
            <c:strRef>
              <c:f>figure!$B$5</c:f>
              <c:strCache>
                <c:ptCount val="1"/>
                <c:pt idx="0">
                  <c:v>Flood risk -  EAD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figure!$C$2:$AE$2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figure!$C$5:$AE$5</c:f>
              <c:numCache>
                <c:formatCode>General</c:formatCode>
                <c:ptCount val="29"/>
                <c:pt idx="0">
                  <c:v>300</c:v>
                </c:pt>
                <c:pt idx="1">
                  <c:v>309</c:v>
                </c:pt>
                <c:pt idx="2">
                  <c:v>318.27</c:v>
                </c:pt>
                <c:pt idx="3">
                  <c:v>327.81809999999899</c:v>
                </c:pt>
                <c:pt idx="4">
                  <c:v>337.65264300000177</c:v>
                </c:pt>
                <c:pt idx="5">
                  <c:v>347.78222228999999</c:v>
                </c:pt>
                <c:pt idx="6">
                  <c:v>358.21568895869797</c:v>
                </c:pt>
                <c:pt idx="7">
                  <c:v>368.96215962746101</c:v>
                </c:pt>
                <c:pt idx="8">
                  <c:v>380.03102441628232</c:v>
                </c:pt>
                <c:pt idx="9">
                  <c:v>391.43195514877095</c:v>
                </c:pt>
                <c:pt idx="10">
                  <c:v>403.17491380323702</c:v>
                </c:pt>
                <c:pt idx="11">
                  <c:v>415.27016121733374</c:v>
                </c:pt>
                <c:pt idx="12">
                  <c:v>427.72826605385376</c:v>
                </c:pt>
                <c:pt idx="13">
                  <c:v>440.56011403546933</c:v>
                </c:pt>
                <c:pt idx="14">
                  <c:v>453.77691745653107</c:v>
                </c:pt>
                <c:pt idx="15">
                  <c:v>467.39022498022899</c:v>
                </c:pt>
                <c:pt idx="16">
                  <c:v>481.41193172963625</c:v>
                </c:pt>
                <c:pt idx="17">
                  <c:v>495.8542896815274</c:v>
                </c:pt>
                <c:pt idx="18">
                  <c:v>510.72991837196975</c:v>
                </c:pt>
                <c:pt idx="19">
                  <c:v>526.05181592313033</c:v>
                </c:pt>
                <c:pt idx="20">
                  <c:v>541.83337040082461</c:v>
                </c:pt>
                <c:pt idx="21">
                  <c:v>558.08837151285434</c:v>
                </c:pt>
                <c:pt idx="22">
                  <c:v>574.83102265823447</c:v>
                </c:pt>
                <c:pt idx="23">
                  <c:v>592.07595333798304</c:v>
                </c:pt>
                <c:pt idx="24">
                  <c:v>609.83823193812304</c:v>
                </c:pt>
                <c:pt idx="25">
                  <c:v>628.13337889626462</c:v>
                </c:pt>
                <c:pt idx="26">
                  <c:v>646.97738026315585</c:v>
                </c:pt>
                <c:pt idx="27">
                  <c:v>666.38670167104851</c:v>
                </c:pt>
                <c:pt idx="28">
                  <c:v>686.37830272118163</c:v>
                </c:pt>
              </c:numCache>
            </c:numRef>
          </c:val>
        </c:ser>
        <c:ser>
          <c:idx val="4"/>
          <c:order val="3"/>
          <c:tx>
            <c:strRef>
              <c:f>figure!$B$6</c:f>
              <c:strCache>
                <c:ptCount val="1"/>
                <c:pt idx="0">
                  <c:v>Flood risk - upper 10%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figure!$C$2:$AE$2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figure!$C$6:$AE$6</c:f>
              <c:numCache>
                <c:formatCode>General</c:formatCode>
                <c:ptCount val="29"/>
                <c:pt idx="0">
                  <c:v>60</c:v>
                </c:pt>
                <c:pt idx="1">
                  <c:v>61.800000000000004</c:v>
                </c:pt>
                <c:pt idx="2">
                  <c:v>63.653999999999996</c:v>
                </c:pt>
                <c:pt idx="3">
                  <c:v>65.563620000000313</c:v>
                </c:pt>
                <c:pt idx="4">
                  <c:v>67.530528600000025</c:v>
                </c:pt>
                <c:pt idx="5">
                  <c:v>69.556444458000001</c:v>
                </c:pt>
                <c:pt idx="6">
                  <c:v>71.643137791740003</c:v>
                </c:pt>
                <c:pt idx="7">
                  <c:v>73.79243192549221</c:v>
                </c:pt>
                <c:pt idx="8">
                  <c:v>76.00620488325697</c:v>
                </c:pt>
                <c:pt idx="9">
                  <c:v>78.286391029754299</c:v>
                </c:pt>
                <c:pt idx="10">
                  <c:v>80.634982760647333</c:v>
                </c:pt>
                <c:pt idx="11">
                  <c:v>83.054032243466224</c:v>
                </c:pt>
                <c:pt idx="12">
                  <c:v>85.545653210770766</c:v>
                </c:pt>
                <c:pt idx="13">
                  <c:v>88.112022807093354</c:v>
                </c:pt>
                <c:pt idx="14">
                  <c:v>90.755383491306702</c:v>
                </c:pt>
                <c:pt idx="15">
                  <c:v>93.478044996045881</c:v>
                </c:pt>
                <c:pt idx="16">
                  <c:v>96.282386345927279</c:v>
                </c:pt>
                <c:pt idx="17">
                  <c:v>99.1708579363045</c:v>
                </c:pt>
                <c:pt idx="18">
                  <c:v>102.14598367439424</c:v>
                </c:pt>
                <c:pt idx="19">
                  <c:v>105.21036318462609</c:v>
                </c:pt>
                <c:pt idx="20">
                  <c:v>108.36667408016486</c:v>
                </c:pt>
                <c:pt idx="21">
                  <c:v>111.61767430256948</c:v>
                </c:pt>
                <c:pt idx="22">
                  <c:v>114.96620453164689</c:v>
                </c:pt>
                <c:pt idx="23">
                  <c:v>118.41519066759632</c:v>
                </c:pt>
                <c:pt idx="24">
                  <c:v>121.9676463876242</c:v>
                </c:pt>
                <c:pt idx="25">
                  <c:v>125.62667577925291</c:v>
                </c:pt>
                <c:pt idx="26">
                  <c:v>129.39547605263201</c:v>
                </c:pt>
                <c:pt idx="27">
                  <c:v>133.27734033420944</c:v>
                </c:pt>
                <c:pt idx="28">
                  <c:v>137.27566054423508</c:v>
                </c:pt>
              </c:numCache>
            </c:numRef>
          </c:val>
        </c:ser>
        <c:ser>
          <c:idx val="0"/>
          <c:order val="4"/>
          <c:tx>
            <c:strRef>
              <c:f>figure!$B$7</c:f>
              <c:strCache>
                <c:ptCount val="1"/>
                <c:pt idx="0">
                  <c:v>EUSF limit</c:v>
                </c:pt>
              </c:strCache>
            </c:strRef>
          </c:tx>
          <c:spPr>
            <a:ln w="38100" cmpd="dbl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figure!$C$2:$AE$2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figure!$C$7:$AE$7</c:f>
              <c:numCache>
                <c:formatCode>General</c:formatCode>
                <c:ptCount val="29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18">
                  <c:v>1000</c:v>
                </c:pt>
                <c:pt idx="19">
                  <c:v>1000</c:v>
                </c:pt>
                <c:pt idx="20">
                  <c:v>1000</c:v>
                </c:pt>
                <c:pt idx="21">
                  <c:v>1000</c:v>
                </c:pt>
                <c:pt idx="22">
                  <c:v>1000</c:v>
                </c:pt>
                <c:pt idx="23">
                  <c:v>1000</c:v>
                </c:pt>
                <c:pt idx="24">
                  <c:v>1000</c:v>
                </c:pt>
                <c:pt idx="25">
                  <c:v>1000</c:v>
                </c:pt>
                <c:pt idx="26">
                  <c:v>1000</c:v>
                </c:pt>
                <c:pt idx="27">
                  <c:v>1000</c:v>
                </c:pt>
                <c:pt idx="28">
                  <c:v>1000</c:v>
                </c:pt>
              </c:numCache>
            </c:numRef>
          </c:val>
        </c:ser>
        <c:marker val="1"/>
        <c:axId val="50148096"/>
        <c:axId val="50149632"/>
      </c:lineChart>
      <c:catAx>
        <c:axId val="50148096"/>
        <c:scaling>
          <c:orientation val="minMax"/>
        </c:scaling>
        <c:axPos val="b"/>
        <c:numFmt formatCode="General" sourceLinked="1"/>
        <c:tickLblPos val="nextTo"/>
        <c:crossAx val="50149632"/>
        <c:crosses val="autoZero"/>
        <c:auto val="1"/>
        <c:lblAlgn val="ctr"/>
        <c:lblOffset val="100"/>
        <c:tickLblSkip val="5"/>
        <c:tickMarkSkip val="5"/>
      </c:catAx>
      <c:valAx>
        <c:axId val="501496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Euros</a:t>
                </a:r>
              </a:p>
            </c:rich>
          </c:tx>
          <c:layout/>
        </c:title>
        <c:numFmt formatCode="General" sourceLinked="1"/>
        <c:tickLblPos val="nextTo"/>
        <c:crossAx val="5014809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txPr>
    <a:bodyPr/>
    <a:lstStyle/>
    <a:p>
      <a:pPr>
        <a:defRPr sz="20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31DA7-4777-8F48-969A-9692971BE90F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022DD-82DE-D447-982F-BFEECB187EF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9165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C39B7311-1559-49B3-A0D9-AD05BBE74B3D}" type="slidenum">
              <a:rPr lang="en-US" sz="1200">
                <a:latin typeface="Arial" pitchFamily="34" charset="0"/>
              </a:rPr>
              <a:pPr algn="r" defTabSz="914423"/>
              <a:t>5</a:t>
            </a:fld>
            <a:endParaRPr lang="en-US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6475" y="685800"/>
            <a:ext cx="4845050" cy="34290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E74CB5A1-6950-4AC9-94B9-BB203FFF3FE1}" type="slidenum">
              <a:rPr lang="nl-NL" sz="1200">
                <a:latin typeface="Arial" pitchFamily="34" charset="0"/>
              </a:rPr>
              <a:pPr algn="r" defTabSz="914423"/>
              <a:t>6</a:t>
            </a:fld>
            <a:endParaRPr lang="nl-NL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6475" y="685800"/>
            <a:ext cx="484505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8E26490C-2420-42F7-9A3B-044F999CE66D}" type="slidenum">
              <a:rPr lang="nl-NL" sz="1200">
                <a:latin typeface="Arial" pitchFamily="34" charset="0"/>
              </a:rPr>
              <a:pPr algn="r" defTabSz="914423"/>
              <a:t>9</a:t>
            </a:fld>
            <a:endParaRPr lang="nl-NL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Botllek – Chemical plants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7DED1C-C000-4E74-AF19-F403F5C057DE}" type="slidenum">
              <a:rPr lang="nl-NL" smtClean="0"/>
              <a:pPr/>
              <a:t>23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Botllek – Chemical plants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7DED1C-C000-4E74-AF19-F403F5C057DE}" type="slidenum">
              <a:rPr lang="nl-NL" smtClean="0"/>
              <a:pPr/>
              <a:t>24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Botllek – Chemical plants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7DED1C-C000-4E74-AF19-F403F5C057DE}" type="slidenum">
              <a:rPr lang="nl-NL" smtClean="0"/>
              <a:pPr/>
              <a:t>25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960C-7288-7043-ACDD-12C424B0A38E}" type="datetimeFigureOut">
              <a:rPr lang="fr-FR" smtClean="0"/>
              <a:pPr/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61BC-28AB-8A41-B473-6CC3A9F4D1E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jeroena\Desktop\enhance\CS\ARPA%20Po\2000-08_3.avi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v.nl/sites/default/files/Munich-Re-.jpg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12" Type="http://schemas.openxmlformats.org/officeDocument/2006/relationships/hyperlink" Target="http://www.google.nl/imgres?imgurl=http://www.trebuchetgroup.com/storage/ClimateWise%2520logo.jpg%3F__SQUARESPACE_CACHEVERSION%3D1336762649209&amp;imgrefurl=http://www.trebuchetgroup.com/organizations-we-support/&amp;usg=__tuDOJ06NEkolghQ6doxmLRlEqGs=&amp;h=241&amp;w=523&amp;sz=19&amp;hl=nl&amp;start=3&amp;zoom=1&amp;tbnid=2K1wKntxBCPW1M:&amp;tbnh=60&amp;tbnw=131&amp;ei=mxKbUcFDp9fRBYjegegO&amp;prev=/search%3Fq%3Dclimate%2Bwise%26um%3D1%26sa%3DN%26hl%3Dnl%26gbv%3D2%26tbm%3Disch&amp;um=1&amp;itbs=1&amp;sa=X&amp;ved=0CDAQrQMwA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mmercialriskeurope.com/uploads/images/news/latest-news/Willis-Re-logo.jpg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openxmlformats.org/officeDocument/2006/relationships/hyperlink" Target="http://www.google.nl/imgres?imgurl=http://www.devcarib.com/wp-content/uploads/2013/01/EU.jpg&amp;imgrefurl=http://www.devcarib.com/eu-providing-funds-for-two-new-st-lucia-projects/&amp;usg=__rFtqvEKZ9L38AyB2boOXcxCd-9s=&amp;h=1067&amp;w=1600&amp;sz=154&amp;hl=nl&amp;start=2&amp;zoom=1&amp;tbnid=ctjUlOD4DB5LqM:&amp;tbnh=100&amp;tbnw=150&amp;ei=eXeaUfryAuy10QXC6IDoBQ&amp;prev=/search?q=eu&amp;um=1&amp;hl=nl&amp;gbv=2&amp;tbm=isch&amp;um=1&amp;itbs=1&amp;sa=X&amp;ved=0CC4QrQMwAQ" TargetMode="External"/><Relationship Id="rId4" Type="http://schemas.openxmlformats.org/officeDocument/2006/relationships/hyperlink" Target="http://noticiasdecuyo.files.wordpress.com/2013/02/unisdr-1.jpg" TargetMode="External"/><Relationship Id="rId9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4523" y="4358183"/>
            <a:ext cx="8447145" cy="193272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Improving the resilience of society</a:t>
            </a:r>
          </a:p>
          <a:p>
            <a:r>
              <a:rPr lang="en-US" sz="2800" b="1" dirty="0" smtClean="0"/>
              <a:t> to catastrophic natural hazards through 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Multi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Sectoral</a:t>
            </a:r>
            <a:r>
              <a:rPr lang="en-US" sz="2800" b="1" i="1" dirty="0" smtClean="0">
                <a:solidFill>
                  <a:srgbClr val="FF0000"/>
                </a:solidFill>
              </a:rPr>
              <a:t> Partnerships (MSPs)</a:t>
            </a:r>
            <a:endParaRPr lang="fr-FR" sz="2800" i="1" baseline="30000" dirty="0" smtClean="0">
              <a:solidFill>
                <a:srgbClr val="FF0000"/>
              </a:solidFill>
              <a:latin typeface="Univers LT Std 47 Cn Lt"/>
              <a:cs typeface="Univers LT Std 47 Cn 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196" y="1964987"/>
            <a:ext cx="5875506" cy="1945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2" y="1964987"/>
            <a:ext cx="5852161" cy="19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0020" y="6083162"/>
            <a:ext cx="15556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Jeroen</a:t>
            </a:r>
            <a:r>
              <a:rPr lang="en-US" dirty="0" smtClean="0"/>
              <a:t> </a:t>
            </a:r>
            <a:r>
              <a:rPr lang="en-US" dirty="0" err="1" smtClean="0"/>
              <a:t>Aerts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80" y="267852"/>
            <a:ext cx="10243278" cy="702714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601014" y="6775053"/>
            <a:ext cx="1002060" cy="315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en-US"/>
          </a:p>
        </p:txBody>
      </p:sp>
      <p:pic>
        <p:nvPicPr>
          <p:cNvPr id="16388" name="Picture 4" descr="manhattan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7927" y="4019515"/>
            <a:ext cx="4670712" cy="33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017926" y="446419"/>
            <a:ext cx="4274416" cy="4284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FEMA </a:t>
            </a:r>
            <a:r>
              <a:rPr lang="en-US" b="1" dirty="0" err="1">
                <a:solidFill>
                  <a:srgbClr val="080808"/>
                </a:solidFill>
              </a:rPr>
              <a:t>Floodzones</a:t>
            </a:r>
            <a:r>
              <a:rPr lang="en-US" b="1" dirty="0">
                <a:solidFill>
                  <a:srgbClr val="080808"/>
                </a:solidFill>
              </a:rPr>
              <a:t> (1/100 and 1/500)</a:t>
            </a:r>
            <a:endParaRPr lang="nl-NL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1293455" y="2682484"/>
            <a:ext cx="1642250" cy="2065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Risk from hazard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Multi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Sectoral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Partnerships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,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MSPs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02288" y="2078836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02428" y="3585410"/>
            <a:ext cx="782053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72834" y="366641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€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>
            <a:off x="2422353" y="3877797"/>
            <a:ext cx="1374042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36343" y="4002915"/>
            <a:ext cx="136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Vulnerability /</a:t>
            </a:r>
          </a:p>
          <a:p>
            <a:r>
              <a:rPr lang="en-US" sz="1600" dirty="0" smtClean="0"/>
              <a:t> exposure</a:t>
            </a:r>
            <a:endParaRPr lang="en-US" sz="1600" dirty="0"/>
          </a:p>
        </p:txBody>
      </p:sp>
      <p:sp>
        <p:nvSpPr>
          <p:cNvPr id="35" name="Oval 34"/>
          <p:cNvSpPr/>
          <p:nvPr/>
        </p:nvSpPr>
        <p:spPr>
          <a:xfrm>
            <a:off x="2422353" y="2402258"/>
            <a:ext cx="1252625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08535" y="2611600"/>
            <a:ext cx="1082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Probability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312152" y="1699088"/>
            <a:ext cx="20002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Governance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602579" y="2205163"/>
            <a:ext cx="1419727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88878" y="3539920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1293455" y="2682484"/>
            <a:ext cx="1642250" cy="2065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Risk from hazard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Multi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Sectoral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Partnerships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,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MSPs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02288" y="2078836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02428" y="3585410"/>
            <a:ext cx="782053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72834" y="366641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€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>
            <a:off x="2422353" y="3877797"/>
            <a:ext cx="1374042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36343" y="4002915"/>
            <a:ext cx="136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Vulnerability /</a:t>
            </a:r>
          </a:p>
          <a:p>
            <a:r>
              <a:rPr lang="en-US" sz="1600" dirty="0" smtClean="0"/>
              <a:t> exposure</a:t>
            </a:r>
            <a:endParaRPr lang="en-US" sz="1600" dirty="0"/>
          </a:p>
        </p:txBody>
      </p:sp>
      <p:sp>
        <p:nvSpPr>
          <p:cNvPr id="35" name="Oval 34"/>
          <p:cNvSpPr/>
          <p:nvPr/>
        </p:nvSpPr>
        <p:spPr>
          <a:xfrm>
            <a:off x="2422353" y="2402258"/>
            <a:ext cx="1252625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08535" y="2611600"/>
            <a:ext cx="1082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Probability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312152" y="1699088"/>
            <a:ext cx="20002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Governance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602579" y="2205163"/>
            <a:ext cx="1419727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88878" y="3539920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2834" y="5727032"/>
            <a:ext cx="4565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NYC : 6 billion Euro -&gt; Sandy: 50 </a:t>
            </a:r>
            <a:r>
              <a:rPr lang="en-US" dirty="0" err="1" smtClean="0"/>
              <a:t>bn</a:t>
            </a:r>
            <a:r>
              <a:rPr lang="en-US" dirty="0" smtClean="0"/>
              <a:t> Euro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Multi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Sectoral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Partnerships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,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MSPs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02288" y="2078836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12152" y="1699088"/>
            <a:ext cx="20002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Governance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602579" y="2205163"/>
            <a:ext cx="1419727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88878" y="3539920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028785" y="3102554"/>
            <a:ext cx="1252625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61137" y="3199404"/>
            <a:ext cx="109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Capacity /</a:t>
            </a:r>
          </a:p>
          <a:p>
            <a:r>
              <a:rPr lang="en-US" sz="1600" dirty="0" err="1" smtClean="0"/>
              <a:t>knowlegde</a:t>
            </a:r>
            <a:endParaRPr lang="en-US" sz="1600" dirty="0"/>
          </a:p>
        </p:txBody>
      </p:sp>
      <p:sp>
        <p:nvSpPr>
          <p:cNvPr id="42" name="Oval 41"/>
          <p:cNvSpPr/>
          <p:nvPr/>
        </p:nvSpPr>
        <p:spPr>
          <a:xfrm>
            <a:off x="6685839" y="3666247"/>
            <a:ext cx="1252625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772021" y="3875589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Perception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5671796" y="2017247"/>
            <a:ext cx="1252625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757978" y="2154397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Insitutions</a:t>
            </a:r>
            <a:r>
              <a:rPr lang="en-US" sz="1600" dirty="0" smtClean="0"/>
              <a:t> /</a:t>
            </a:r>
          </a:p>
          <a:p>
            <a:r>
              <a:rPr lang="en-US" sz="1600" dirty="0" smtClean="0"/>
              <a:t>legislation</a:t>
            </a:r>
            <a:endParaRPr lang="en-US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1293455" y="2682484"/>
            <a:ext cx="1642250" cy="2065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Risk from hazard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02428" y="3585410"/>
            <a:ext cx="782053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72834" y="366641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€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2422353" y="3877797"/>
            <a:ext cx="1374042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436343" y="4002915"/>
            <a:ext cx="136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Vulnerability /</a:t>
            </a:r>
          </a:p>
          <a:p>
            <a:r>
              <a:rPr lang="en-US" sz="1600" dirty="0" smtClean="0"/>
              <a:t> exposure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2422353" y="2402258"/>
            <a:ext cx="1252625" cy="770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508535" y="2611600"/>
            <a:ext cx="1082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Probability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360" y="714269"/>
            <a:ext cx="8717920" cy="61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Multi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Sectoral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Partnerships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,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MSPs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02288" y="2078836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Public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2152" y="1699088"/>
            <a:ext cx="20002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Risk Governance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02579" y="2205163"/>
            <a:ext cx="1419727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Private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88878" y="3539920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People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879" y="2266986"/>
            <a:ext cx="19727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Risk Assessment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3455" y="2682484"/>
            <a:ext cx="1642250" cy="2065299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Risk from hazard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0800000">
            <a:off x="3729790" y="3539920"/>
            <a:ext cx="2033336" cy="8937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84599" y="2801256"/>
            <a:ext cx="3582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How to organize institutions, such they lower risk?</a:t>
            </a:r>
            <a:endParaRPr lang="en-US" i="1" dirty="0"/>
          </a:p>
        </p:txBody>
      </p:sp>
      <p:sp>
        <p:nvSpPr>
          <p:cNvPr id="34" name="Rounded Rectangle 33"/>
          <p:cNvSpPr/>
          <p:nvPr/>
        </p:nvSpPr>
        <p:spPr>
          <a:xfrm>
            <a:off x="1293455" y="3284621"/>
            <a:ext cx="1642250" cy="14631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Risk from hazard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Multi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Sectoral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Partnerships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,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MSPs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2989" y="2205163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293455" y="2935705"/>
            <a:ext cx="1642250" cy="1034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Risk from hazard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2152" y="1699088"/>
            <a:ext cx="20002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Governance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602579" y="2205163"/>
            <a:ext cx="1419727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88878" y="3539920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 rot="2748821">
            <a:off x="6335019" y="5001003"/>
            <a:ext cx="534538" cy="7380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8023414">
            <a:off x="2668436" y="4840206"/>
            <a:ext cx="534538" cy="7380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030579" y="5001004"/>
            <a:ext cx="149191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DRR measures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Multi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Sectoral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Partnerships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,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MSPs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79014" y="2509337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293455" y="2935705"/>
            <a:ext cx="1642250" cy="1034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Risk from hazard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4923" y="1906837"/>
            <a:ext cx="54155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MSPs are most effective in lowering risk?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093313" y="2664999"/>
            <a:ext cx="1419727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82852" y="3539920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 rot="2748821">
            <a:off x="6335019" y="5001003"/>
            <a:ext cx="534538" cy="7380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8023414">
            <a:off x="2668436" y="4840206"/>
            <a:ext cx="534538" cy="7380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030579" y="5001004"/>
            <a:ext cx="1491916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DRR measures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err="1" smtClean="0">
                <a:latin typeface="Univers LT Std 47 Cn Lt"/>
                <a:cs typeface="Univers LT Std 47 Cn Lt"/>
              </a:rPr>
              <a:t>Core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: 10 Case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studies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1" name="Immag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525" y="1602581"/>
            <a:ext cx="5118100" cy="5170487"/>
          </a:xfrm>
          <a:prstGeom prst="rect">
            <a:avLst/>
          </a:prstGeom>
          <a:solidFill>
            <a:schemeClr val="bg2"/>
          </a:solidFill>
          <a:ln w="9525">
            <a:solidFill>
              <a:srgbClr val="969696"/>
            </a:solidFill>
            <a:round/>
            <a:headEnd/>
            <a:tailEnd/>
          </a:ln>
        </p:spPr>
      </p:pic>
      <p:sp>
        <p:nvSpPr>
          <p:cNvPr id="12" name="Forma 2"/>
          <p:cNvSpPr>
            <a:spLocks noChangeArrowheads="1"/>
          </p:cNvSpPr>
          <p:nvPr/>
        </p:nvSpPr>
        <p:spPr bwMode="auto">
          <a:xfrm>
            <a:off x="1514475" y="4075906"/>
            <a:ext cx="1343025" cy="223837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72000" tIns="36000" rIns="72000" bIns="36000"/>
          <a:lstStyle/>
          <a:p>
            <a:pPr>
              <a:lnSpc>
                <a:spcPct val="115000"/>
              </a:lnSpc>
            </a:pPr>
            <a:r>
              <a:rPr lang="en-GB" sz="800" i="1">
                <a:solidFill>
                  <a:srgbClr val="595959"/>
                </a:solidFill>
                <a:latin typeface="Cambria" pitchFamily="18" charset="0"/>
                <a:cs typeface="Times New Roman" pitchFamily="18" charset="0"/>
              </a:rPr>
              <a:t>UK: Greater London</a:t>
            </a:r>
            <a:endParaRPr lang="en-GB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Forma 2"/>
          <p:cNvSpPr>
            <a:spLocks noChangeArrowheads="1"/>
          </p:cNvSpPr>
          <p:nvPr/>
        </p:nvSpPr>
        <p:spPr bwMode="auto">
          <a:xfrm>
            <a:off x="1319213" y="5350668"/>
            <a:ext cx="942975" cy="22225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72000" tIns="36000" rIns="72000" bIns="36000"/>
          <a:lstStyle/>
          <a:p>
            <a:pPr>
              <a:lnSpc>
                <a:spcPct val="115000"/>
              </a:lnSpc>
            </a:pPr>
            <a:r>
              <a:rPr lang="en-GB" sz="800" i="1">
                <a:solidFill>
                  <a:srgbClr val="595959"/>
                </a:solidFill>
                <a:latin typeface="Cambria" pitchFamily="18" charset="0"/>
                <a:cs typeface="Times New Roman" pitchFamily="18" charset="0"/>
              </a:rPr>
              <a:t>PT: Chamusca</a:t>
            </a:r>
            <a:endParaRPr lang="en-GB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Forma 2"/>
          <p:cNvSpPr>
            <a:spLocks noChangeArrowheads="1"/>
          </p:cNvSpPr>
          <p:nvPr/>
        </p:nvSpPr>
        <p:spPr bwMode="auto">
          <a:xfrm>
            <a:off x="2366963" y="6050756"/>
            <a:ext cx="982662" cy="239712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72000" tIns="36000" rIns="72000" bIns="36000"/>
          <a:lstStyle/>
          <a:p>
            <a:pPr>
              <a:lnSpc>
                <a:spcPct val="115000"/>
              </a:lnSpc>
            </a:pPr>
            <a:r>
              <a:rPr lang="en-GB" sz="800" i="1">
                <a:solidFill>
                  <a:srgbClr val="595959"/>
                </a:solidFill>
                <a:latin typeface="Cambria" pitchFamily="18" charset="0"/>
                <a:cs typeface="Times New Roman" pitchFamily="18" charset="0"/>
              </a:rPr>
              <a:t>ES: Jucar RBD</a:t>
            </a:r>
            <a:endParaRPr lang="en-GB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Forma 2"/>
          <p:cNvSpPr>
            <a:spLocks noChangeArrowheads="1"/>
          </p:cNvSpPr>
          <p:nvPr/>
        </p:nvSpPr>
        <p:spPr bwMode="auto">
          <a:xfrm>
            <a:off x="3535363" y="5558631"/>
            <a:ext cx="790575" cy="249237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72000" tIns="36000" rIns="72000" bIns="36000"/>
          <a:lstStyle/>
          <a:p>
            <a:pPr>
              <a:lnSpc>
                <a:spcPct val="115000"/>
              </a:lnSpc>
            </a:pPr>
            <a:r>
              <a:rPr lang="en-GB" sz="800" i="1">
                <a:solidFill>
                  <a:srgbClr val="595959"/>
                </a:solidFill>
                <a:latin typeface="Cambria" pitchFamily="18" charset="0"/>
                <a:cs typeface="Times New Roman" pitchFamily="18" charset="0"/>
              </a:rPr>
              <a:t>IT: PO RBD</a:t>
            </a:r>
            <a:endParaRPr lang="en-GB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Forma 2"/>
          <p:cNvSpPr>
            <a:spLocks noChangeArrowheads="1"/>
          </p:cNvSpPr>
          <p:nvPr/>
        </p:nvSpPr>
        <p:spPr bwMode="auto">
          <a:xfrm>
            <a:off x="3429000" y="3836193"/>
            <a:ext cx="1150938" cy="239713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72000" tIns="36000" rIns="72000" bIns="36000"/>
          <a:lstStyle/>
          <a:p>
            <a:pPr>
              <a:lnSpc>
                <a:spcPct val="115000"/>
              </a:lnSpc>
            </a:pPr>
            <a:r>
              <a:rPr lang="en-GB" sz="800" i="1">
                <a:solidFill>
                  <a:srgbClr val="595959"/>
                </a:solidFill>
                <a:latin typeface="Cambria" pitchFamily="18" charset="0"/>
                <a:cs typeface="Times New Roman" pitchFamily="18" charset="0"/>
              </a:rPr>
              <a:t>DE+: Wadden Sea</a:t>
            </a:r>
            <a:endParaRPr lang="en-GB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Forma 2"/>
          <p:cNvSpPr>
            <a:spLocks noChangeArrowheads="1"/>
          </p:cNvSpPr>
          <p:nvPr/>
        </p:nvSpPr>
        <p:spPr bwMode="auto">
          <a:xfrm>
            <a:off x="3676650" y="4531518"/>
            <a:ext cx="1487488" cy="2667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72000" tIns="36000" rIns="72000" bIns="36000"/>
          <a:lstStyle/>
          <a:p>
            <a:pPr>
              <a:lnSpc>
                <a:spcPct val="115000"/>
              </a:lnSpc>
            </a:pPr>
            <a:r>
              <a:rPr lang="en-GB" sz="800" i="1">
                <a:solidFill>
                  <a:srgbClr val="595959"/>
                </a:solidFill>
                <a:latin typeface="Cambria" pitchFamily="18" charset="0"/>
                <a:cs typeface="Times New Roman" pitchFamily="18" charset="0"/>
              </a:rPr>
              <a:t>AT+: Austrian railways</a:t>
            </a:r>
            <a:endParaRPr lang="en-GB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Forma 2"/>
          <p:cNvSpPr>
            <a:spLocks noChangeArrowheads="1"/>
          </p:cNvSpPr>
          <p:nvPr/>
        </p:nvSpPr>
        <p:spPr bwMode="auto">
          <a:xfrm>
            <a:off x="1562100" y="4591843"/>
            <a:ext cx="1247775" cy="22225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72000" tIns="36000" rIns="72000" bIns="36000"/>
          <a:lstStyle/>
          <a:p>
            <a:pPr>
              <a:lnSpc>
                <a:spcPct val="115000"/>
              </a:lnSpc>
            </a:pPr>
            <a:r>
              <a:rPr lang="en-GB" sz="800" i="1">
                <a:solidFill>
                  <a:srgbClr val="595959"/>
                </a:solidFill>
                <a:latin typeface="Cambria" pitchFamily="18" charset="0"/>
                <a:cs typeface="Times New Roman" pitchFamily="18" charset="0"/>
              </a:rPr>
              <a:t>NL: Rotterdam Port</a:t>
            </a:r>
            <a:endParaRPr lang="en-GB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3621" y="2622884"/>
            <a:ext cx="340881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regional case studies</a:t>
            </a:r>
          </a:p>
          <a:p>
            <a:endParaRPr lang="en-US" dirty="0" smtClean="0"/>
          </a:p>
          <a:p>
            <a:r>
              <a:rPr lang="en-US" dirty="0" smtClean="0"/>
              <a:t>3 pan European case studies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Hurricane Sandy,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October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 2012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2578" y="242088"/>
            <a:ext cx="2078043" cy="7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apple.copydesk.org/uploads/2012/10/121027SandyWilkesBarre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4742" y="1081908"/>
            <a:ext cx="5789679" cy="61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ATRIX_trabalho de campo\VILA DE REI\incendios\Fotos Gazeta do Interior\Vila de Rei_Camar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60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2421" y="843594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Forest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Fires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873" y="843594"/>
            <a:ext cx="374281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Chamusca</a:t>
            </a:r>
            <a:r>
              <a:rPr lang="en-US" dirty="0" smtClean="0"/>
              <a:t>, </a:t>
            </a:r>
            <a:r>
              <a:rPr lang="en-US" dirty="0" err="1" smtClean="0"/>
              <a:t>Postugal</a:t>
            </a:r>
            <a:r>
              <a:rPr lang="en-US" dirty="0" smtClean="0"/>
              <a:t>: Forest Fires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ATRIX_trabalho de campo\VILA DE REI\incendios\Fotos Gazeta do Interior\Vila de Rei_Camar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60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2421" y="843594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Forest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Fires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873" y="843594"/>
            <a:ext cx="374281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Chamusca</a:t>
            </a:r>
            <a:r>
              <a:rPr lang="en-US" dirty="0" smtClean="0"/>
              <a:t>, Portugal: Forest Fires</a:t>
            </a:r>
            <a:endParaRPr lang="en-US" dirty="0"/>
          </a:p>
        </p:txBody>
      </p:sp>
      <p:pic>
        <p:nvPicPr>
          <p:cNvPr id="6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940" y="2947351"/>
            <a:ext cx="2979613" cy="42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3474" y="3416968"/>
            <a:ext cx="6206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98737" y="2809378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02575" y="3839961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5245767" y="4259179"/>
            <a:ext cx="842210" cy="11309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21125" y="3128211"/>
            <a:ext cx="1767645" cy="12031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Building code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Restriction urbanization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ATRIX_trabalho de campo\VILA DE REI\incendios\Fotos Gazeta do Interior\Vila de Rei_Camar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60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2421" y="843594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Forest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Fires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873" y="843594"/>
            <a:ext cx="374281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Chamusca</a:t>
            </a:r>
            <a:r>
              <a:rPr lang="en-US" dirty="0" smtClean="0"/>
              <a:t>, Portugal: Forest Fires</a:t>
            </a:r>
            <a:endParaRPr lang="en-US" dirty="0"/>
          </a:p>
        </p:txBody>
      </p:sp>
      <p:pic>
        <p:nvPicPr>
          <p:cNvPr id="6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940" y="2947351"/>
            <a:ext cx="2979613" cy="42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3474" y="3416968"/>
            <a:ext cx="6206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98737" y="2809378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02575" y="3839961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5245767" y="4259179"/>
            <a:ext cx="842210" cy="11309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21125" y="3128211"/>
            <a:ext cx="1767645" cy="12031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Building code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Restriction urbanization</a:t>
            </a:r>
          </a:p>
        </p:txBody>
      </p:sp>
      <p:sp>
        <p:nvSpPr>
          <p:cNvPr id="12" name="Oval 11"/>
          <p:cNvSpPr/>
          <p:nvPr/>
        </p:nvSpPr>
        <p:spPr>
          <a:xfrm>
            <a:off x="8261755" y="3128211"/>
            <a:ext cx="1568045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Insurers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nl-NL" dirty="0" smtClean="0"/>
          </a:p>
          <a:p>
            <a:endParaRPr lang="nl-NL" sz="1000" b="1" dirty="0" smtClean="0"/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nl-NL" smtClean="0"/>
          </a:p>
          <a:p>
            <a:endParaRPr lang="nl-NL" smtClean="0"/>
          </a:p>
        </p:txBody>
      </p:sp>
      <p:pic>
        <p:nvPicPr>
          <p:cNvPr id="512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651952" y="272260"/>
            <a:ext cx="315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Port Cities &amp; Flood risk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nl-NL" dirty="0" smtClean="0"/>
          </a:p>
          <a:p>
            <a:endParaRPr lang="nl-NL" sz="1000" b="1" dirty="0" smtClean="0"/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nl-NL" smtClean="0"/>
          </a:p>
          <a:p>
            <a:endParaRPr lang="nl-NL" smtClean="0"/>
          </a:p>
        </p:txBody>
      </p:sp>
      <p:pic>
        <p:nvPicPr>
          <p:cNvPr id="512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606" y="1602581"/>
            <a:ext cx="5118100" cy="5170487"/>
          </a:xfrm>
          <a:prstGeom prst="rect">
            <a:avLst/>
          </a:prstGeom>
          <a:solidFill>
            <a:schemeClr val="bg2"/>
          </a:solidFill>
          <a:ln w="9525">
            <a:solidFill>
              <a:srgbClr val="969696"/>
            </a:solidFill>
            <a:round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159540" y="4357991"/>
            <a:ext cx="97277" cy="778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954" y="4396902"/>
            <a:ext cx="97277" cy="778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2231" y="4644001"/>
            <a:ext cx="224741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Rotterdam: no Insurance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651952" y="272260"/>
            <a:ext cx="315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Port Cities &amp; Flood risk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1038" y="3966893"/>
            <a:ext cx="173391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London: Insurance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nl-NL" dirty="0" smtClean="0"/>
          </a:p>
          <a:p>
            <a:endParaRPr lang="nl-NL" sz="1000" b="1" dirty="0" smtClean="0"/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nl-NL" smtClean="0"/>
          </a:p>
          <a:p>
            <a:endParaRPr lang="nl-NL" smtClean="0"/>
          </a:p>
        </p:txBody>
      </p:sp>
      <p:pic>
        <p:nvPicPr>
          <p:cNvPr id="512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159540" y="4357991"/>
            <a:ext cx="97277" cy="778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954" y="4396902"/>
            <a:ext cx="97277" cy="778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0096" y="2586789"/>
            <a:ext cx="224741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Rotterdam: no Insurance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651952" y="272260"/>
            <a:ext cx="315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Port Cities &amp; Flood risk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1038" y="2586789"/>
            <a:ext cx="224741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London: Flood Insurance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781038" y="3386893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490901" y="4357991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83907" y="3386893"/>
            <a:ext cx="1568045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Insurers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02575" y="3336439"/>
            <a:ext cx="2254931" cy="21987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1928" y="209435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986589" y="488631"/>
            <a:ext cx="7686043" cy="65310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5000" baseline="30000" dirty="0" err="1" smtClean="0">
                <a:solidFill>
                  <a:schemeClr val="tx1">
                    <a:tint val="75000"/>
                  </a:schemeClr>
                </a:solidFill>
                <a:latin typeface="Univers LT Std 47 Cn Lt"/>
                <a:cs typeface="Univers LT Std 47 Cn Lt"/>
              </a:rPr>
              <a:t>Risk</a:t>
            </a:r>
            <a:r>
              <a:rPr lang="fr-FR" sz="5000" baseline="30000" dirty="0" smtClean="0">
                <a:solidFill>
                  <a:schemeClr val="tx1">
                    <a:tint val="75000"/>
                  </a:schemeClr>
                </a:solidFill>
                <a:latin typeface="Univers LT Std 47 Cn Lt"/>
                <a:cs typeface="Univers LT Std 47 Cn Lt"/>
              </a:rPr>
              <a:t> Cascades : Po River Basin, </a:t>
            </a:r>
            <a:r>
              <a:rPr lang="fr-FR" sz="5000" baseline="30000" dirty="0" err="1" smtClean="0">
                <a:solidFill>
                  <a:schemeClr val="tx1">
                    <a:tint val="75000"/>
                  </a:schemeClr>
                </a:solidFill>
                <a:latin typeface="Univers LT Std 47 Cn Lt"/>
                <a:cs typeface="Univers LT Std 47 Cn Lt"/>
              </a:rPr>
              <a:t>Italy</a:t>
            </a:r>
            <a:endParaRPr kumimoji="0" lang="fr-FR" sz="3200" b="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Univers LT Std 47 Cn Lt"/>
              <a:ea typeface="+mn-ea"/>
              <a:cs typeface="Univers LT Std 47 Cn Lt"/>
            </a:endParaRPr>
          </a:p>
        </p:txBody>
      </p:sp>
      <p:sp>
        <p:nvSpPr>
          <p:cNvPr id="16" name="ZoneTexte 3"/>
          <p:cNvSpPr txBox="1"/>
          <p:nvPr/>
        </p:nvSpPr>
        <p:spPr>
          <a:xfrm>
            <a:off x="934377" y="2574758"/>
            <a:ext cx="89536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7" name="Immagin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9850" y="1924050"/>
            <a:ext cx="431958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2000-08_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92" y="1924050"/>
            <a:ext cx="4215473" cy="271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439455" y="5287470"/>
            <a:ext cx="79487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Flows </a:t>
            </a:r>
            <a:r>
              <a:rPr lang="en-US" dirty="0" smtClean="0">
                <a:sym typeface="Wingdings" pitchFamily="2" charset="2"/>
              </a:rPr>
              <a:t> Droughts  Salt intrusion from the sea  drinking water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39455" y="6045460"/>
            <a:ext cx="54502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quake </a:t>
            </a:r>
            <a:r>
              <a:rPr lang="en-US" dirty="0" smtClean="0">
                <a:sym typeface="Wingdings" pitchFamily="2" charset="2"/>
              </a:rPr>
              <a:t>  Dike breach  Flood -&gt; Damage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17692" y="5175932"/>
            <a:ext cx="1932513" cy="1739056"/>
            <a:chOff x="168161" y="4731870"/>
            <a:chExt cx="2870914" cy="2432182"/>
          </a:xfrm>
        </p:grpSpPr>
        <p:sp>
          <p:nvSpPr>
            <p:cNvPr id="19" name="Oval 18"/>
            <p:cNvSpPr/>
            <p:nvPr/>
          </p:nvSpPr>
          <p:spPr>
            <a:xfrm>
              <a:off x="1546663" y="5702968"/>
              <a:ext cx="97277" cy="7782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" name="Oval 30"/>
            <p:cNvSpPr/>
            <p:nvPr/>
          </p:nvSpPr>
          <p:spPr>
            <a:xfrm>
              <a:off x="1902077" y="5741879"/>
              <a:ext cx="97277" cy="7782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2" name="Oval 31"/>
            <p:cNvSpPr/>
            <p:nvPr/>
          </p:nvSpPr>
          <p:spPr>
            <a:xfrm>
              <a:off x="168161" y="4731870"/>
              <a:ext cx="1419727" cy="14610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Public</a:t>
              </a:r>
              <a:endParaRPr lang="en-US" sz="10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878024" y="5702968"/>
              <a:ext cx="1419727" cy="146108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People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471030" y="4731870"/>
              <a:ext cx="1568045" cy="14610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Insurers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79" y="1602581"/>
            <a:ext cx="5118100" cy="5170487"/>
          </a:xfrm>
          <a:prstGeom prst="rect">
            <a:avLst/>
          </a:prstGeom>
          <a:solidFill>
            <a:schemeClr val="bg2"/>
          </a:solidFill>
          <a:ln w="9525">
            <a:solidFill>
              <a:srgbClr val="969696"/>
            </a:solidFill>
            <a:round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6693" y="3061119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="1" baseline="30000" dirty="0" smtClean="0">
                <a:solidFill>
                  <a:schemeClr val="tx1"/>
                </a:solidFill>
                <a:latin typeface="Univers LT Std 47 Cn Lt"/>
                <a:cs typeface="Univers LT Std 47 Cn Lt"/>
              </a:rPr>
              <a:t>Pan </a:t>
            </a:r>
            <a:r>
              <a:rPr lang="fr-FR" sz="5000" b="1" baseline="30000" dirty="0" err="1" smtClean="0">
                <a:solidFill>
                  <a:schemeClr val="tx1"/>
                </a:solidFill>
                <a:latin typeface="Univers LT Std 47 Cn Lt"/>
                <a:cs typeface="Univers LT Std 47 Cn Lt"/>
              </a:rPr>
              <a:t>European</a:t>
            </a:r>
            <a:r>
              <a:rPr lang="fr-FR" sz="5000" b="1" baseline="30000" dirty="0" smtClean="0">
                <a:solidFill>
                  <a:schemeClr val="tx1"/>
                </a:solidFill>
                <a:latin typeface="Univers LT Std 47 Cn Lt"/>
                <a:cs typeface="Univers LT Std 47 Cn Lt"/>
              </a:rPr>
              <a:t> Cases</a:t>
            </a:r>
          </a:p>
          <a:p>
            <a:pPr algn="l"/>
            <a:endParaRPr lang="fr-FR" sz="3200" b="1" baseline="30000" dirty="0">
              <a:solidFill>
                <a:schemeClr val="tx1"/>
              </a:solidFill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46358" y="2860143"/>
            <a:ext cx="399596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Heath Waves </a:t>
            </a:r>
            <a:r>
              <a:rPr lang="en-US" i="1" dirty="0" smtClean="0"/>
              <a:t>&amp; Health</a:t>
            </a:r>
          </a:p>
          <a:p>
            <a:endParaRPr lang="en-US" dirty="0" smtClean="0"/>
          </a:p>
          <a:p>
            <a:r>
              <a:rPr lang="en-US" dirty="0" smtClean="0"/>
              <a:t>Flood damage </a:t>
            </a:r>
            <a:r>
              <a:rPr lang="en-US" i="1" dirty="0" smtClean="0"/>
              <a:t>&amp; EU Solidarity fund</a:t>
            </a:r>
          </a:p>
          <a:p>
            <a:endParaRPr lang="en-US" dirty="0" smtClean="0"/>
          </a:p>
          <a:p>
            <a:r>
              <a:rPr lang="en-US" dirty="0" smtClean="0"/>
              <a:t>Volcanic  ash </a:t>
            </a:r>
            <a:r>
              <a:rPr lang="en-US" i="1" dirty="0" smtClean="0"/>
              <a:t>&amp; air traffic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1928" y="209435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Grafiek 6"/>
          <p:cNvGraphicFramePr>
            <a:graphicFrameLocks/>
          </p:cNvGraphicFramePr>
          <p:nvPr/>
        </p:nvGraphicFramePr>
        <p:xfrm>
          <a:off x="168161" y="1419726"/>
          <a:ext cx="9396919" cy="490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ous-titre 2"/>
          <p:cNvSpPr txBox="1">
            <a:spLocks/>
          </p:cNvSpPr>
          <p:nvPr/>
        </p:nvSpPr>
        <p:spPr>
          <a:xfrm>
            <a:off x="986589" y="488631"/>
            <a:ext cx="7686043" cy="65310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5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Stress test : EU </a:t>
            </a:r>
            <a:r>
              <a:rPr kumimoji="0" lang="fr-FR" sz="5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Solidarity</a:t>
            </a:r>
            <a:r>
              <a:rPr kumimoji="0" lang="fr-FR" sz="5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 </a:t>
            </a:r>
            <a:r>
              <a:rPr kumimoji="0" lang="fr-FR" sz="5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Fund</a:t>
            </a:r>
            <a:endParaRPr kumimoji="0" lang="fr-FR" sz="5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Univers LT Std 47 Cn Lt"/>
              <a:ea typeface="+mn-ea"/>
              <a:cs typeface="Univers LT Std 47 Cn Lt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Univers LT Std 47 Cn Lt"/>
              <a:ea typeface="+mn-ea"/>
              <a:cs typeface="Univers LT Std 47 Cn 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52674" y="4824664"/>
            <a:ext cx="1696452" cy="15029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 SF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26147" y="5289884"/>
            <a:ext cx="1760596" cy="13515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Member state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148138" y="5910889"/>
            <a:ext cx="1772582" cy="10914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RE-Insurers?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639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75307" y="544791"/>
            <a:ext cx="7686043" cy="653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5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Volcanic</a:t>
            </a:r>
            <a:r>
              <a:rPr kumimoji="0" lang="fr-FR" sz="5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 Eruption &amp; Aviation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 LT Std 47 Cn Lt"/>
              <a:ea typeface="+mn-ea"/>
              <a:cs typeface="Univers LT Std 47 Cn 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Hurricane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Irene</a:t>
            </a:r>
            <a:r>
              <a:rPr lang="fr-FR" sz="5000" baseline="30000" dirty="0" smtClean="0">
                <a:latin typeface="Univers LT Std 47 Cn Lt"/>
                <a:cs typeface="Univers LT Std 47 Cn Lt"/>
              </a:rPr>
              <a:t>, August 2011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2578" y="242088"/>
            <a:ext cx="2078043" cy="7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http://www.irenesinternet.com/wp-content/uploads/2011/08/monster_ire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3790" y="1197895"/>
            <a:ext cx="5940425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639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75307" y="544791"/>
            <a:ext cx="7686043" cy="653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5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Volcanic</a:t>
            </a:r>
            <a:r>
              <a:rPr kumimoji="0" lang="fr-FR" sz="5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 Eruption &amp; Aviation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 LT Std 47 Cn Lt"/>
              <a:ea typeface="+mn-ea"/>
              <a:cs typeface="Univers LT Std 47 Cn Lt"/>
            </a:endParaRPr>
          </a:p>
        </p:txBody>
      </p:sp>
      <p:pic>
        <p:nvPicPr>
          <p:cNvPr id="5" name="Picture 2" descr="http://www.riskmanagementmonitor.com/wp-content/uploads/2010/04/Eyjafjallaj%C3%B6kull-volcano-air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05" y="2562726"/>
            <a:ext cx="4704348" cy="3662671"/>
          </a:xfrm>
          <a:prstGeom prst="rect">
            <a:avLst/>
          </a:prstGeom>
          <a:noFill/>
        </p:spPr>
      </p:pic>
      <p:pic>
        <p:nvPicPr>
          <p:cNvPr id="6" name="Picture 2" descr="VAG_140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926" y="2562726"/>
            <a:ext cx="5154112" cy="36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8639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75307" y="544791"/>
            <a:ext cx="7686043" cy="653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5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Volcanic</a:t>
            </a:r>
            <a:r>
              <a:rPr kumimoji="0" lang="fr-FR" sz="5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47 Cn Lt"/>
                <a:ea typeface="+mn-ea"/>
                <a:cs typeface="Univers LT Std 47 Cn Lt"/>
              </a:rPr>
              <a:t> Eruption &amp; Aviation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 LT Std 47 Cn Lt"/>
              <a:ea typeface="+mn-ea"/>
              <a:cs typeface="Univers LT Std 47 Cn 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36102" y="4117435"/>
            <a:ext cx="97277" cy="778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1516" y="4156346"/>
            <a:ext cx="97277" cy="778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57600" y="3146337"/>
            <a:ext cx="1419727" cy="1461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67463" y="4117435"/>
            <a:ext cx="1419727" cy="14610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60469" y="3146337"/>
            <a:ext cx="1568045" cy="14610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Insurers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3941" y="2511291"/>
            <a:ext cx="1760551" cy="7940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Eurocontrol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77324" y="4117435"/>
            <a:ext cx="1760551" cy="7940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Meteo</a:t>
            </a:r>
            <a:r>
              <a:rPr lang="en-US" dirty="0" smtClean="0"/>
              <a:t> -services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948238" y="4117435"/>
            <a:ext cx="1760551" cy="7940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Airlines</a:t>
            </a:r>
            <a:endParaRPr lang="en-US" dirty="0"/>
          </a:p>
        </p:txBody>
      </p:sp>
      <p:pic>
        <p:nvPicPr>
          <p:cNvPr id="13" name="Picture 2" descr="http://www.riskmanagementmonitor.com/wp-content/uploads/2010/04/Eyjafjallaj%C3%B6kull-volcano-air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048" y="492588"/>
            <a:ext cx="1937084" cy="1508158"/>
          </a:xfrm>
          <a:prstGeom prst="rect">
            <a:avLst/>
          </a:prstGeom>
          <a:noFill/>
        </p:spPr>
      </p:pic>
      <p:pic>
        <p:nvPicPr>
          <p:cNvPr id="14" name="Picture 2" descr="VAG_140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709" y="986577"/>
            <a:ext cx="1929649" cy="13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rot="5400000">
            <a:off x="7640044" y="1905361"/>
            <a:ext cx="595897" cy="29839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657601" y="4117434"/>
            <a:ext cx="880903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359568" y="3625639"/>
            <a:ext cx="1708485" cy="10614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Limit cancelled flights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Outlook</a:t>
            </a: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10442" y="1570873"/>
            <a:ext cx="1302869" cy="1087831"/>
            <a:chOff x="410442" y="1570873"/>
            <a:chExt cx="2870914" cy="2432182"/>
          </a:xfrm>
        </p:grpSpPr>
        <p:sp>
          <p:nvSpPr>
            <p:cNvPr id="19" name="Oval 18"/>
            <p:cNvSpPr/>
            <p:nvPr/>
          </p:nvSpPr>
          <p:spPr>
            <a:xfrm>
              <a:off x="1788944" y="2541971"/>
              <a:ext cx="97277" cy="7782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0" name="Oval 19"/>
            <p:cNvSpPr/>
            <p:nvPr/>
          </p:nvSpPr>
          <p:spPr>
            <a:xfrm>
              <a:off x="2144358" y="2580882"/>
              <a:ext cx="97277" cy="7782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1" name="Oval 30"/>
            <p:cNvSpPr/>
            <p:nvPr/>
          </p:nvSpPr>
          <p:spPr>
            <a:xfrm>
              <a:off x="410442" y="1570873"/>
              <a:ext cx="1419727" cy="14610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Public</a:t>
              </a:r>
              <a:endParaRPr lang="en-US" sz="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120305" y="2541971"/>
              <a:ext cx="1419727" cy="146108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People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713311" y="1570873"/>
              <a:ext cx="1568045" cy="14610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Private</a:t>
              </a:r>
            </a:p>
          </p:txBody>
        </p:sp>
      </p:grpSp>
      <p:sp>
        <p:nvSpPr>
          <p:cNvPr id="45" name="Right Arrow 44"/>
          <p:cNvSpPr/>
          <p:nvPr/>
        </p:nvSpPr>
        <p:spPr>
          <a:xfrm>
            <a:off x="2113542" y="1774328"/>
            <a:ext cx="1058779" cy="389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73111" y="1814866"/>
            <a:ext cx="43080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MSPs using extreme scenarios</a:t>
            </a:r>
            <a:endParaRPr lang="en-US" dirty="0"/>
          </a:p>
        </p:txBody>
      </p:sp>
      <p:pic>
        <p:nvPicPr>
          <p:cNvPr id="34" name="Picture 2" descr="http://www.riskmanagementmonitor.com/wp-content/uploads/2010/04/Eyjafjallaj%C3%B6kull-volcano-air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505" y="3489158"/>
            <a:ext cx="2979816" cy="23200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66037" y="3133820"/>
            <a:ext cx="20945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scenario?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90822" y="3176337"/>
            <a:ext cx="27278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Cascades/ Multi hazard</a:t>
            </a:r>
            <a:endParaRPr lang="en-US" dirty="0"/>
          </a:p>
        </p:txBody>
      </p:sp>
      <p:pic>
        <p:nvPicPr>
          <p:cNvPr id="39" name="Immagin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0822" y="3591835"/>
            <a:ext cx="2779532" cy="18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/>
          <a:srcRect l="5246" t="3241" r="25246" b="35982"/>
          <a:stretch>
            <a:fillRect/>
          </a:stretch>
        </p:blipFill>
        <p:spPr bwMode="auto">
          <a:xfrm>
            <a:off x="7023022" y="3591835"/>
            <a:ext cx="254317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6"/>
          <p:cNvPicPr>
            <a:picLocks noChangeAspect="1" noChangeArrowheads="1"/>
          </p:cNvPicPr>
          <p:nvPr/>
        </p:nvPicPr>
        <p:blipFill>
          <a:blip r:embed="rId6"/>
          <a:srcRect l="76065" t="71428" r="4262" b="3448"/>
          <a:stretch>
            <a:fillRect/>
          </a:stretch>
        </p:blipFill>
        <p:spPr bwMode="auto">
          <a:xfrm>
            <a:off x="9604297" y="4736422"/>
            <a:ext cx="11144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7023022" y="3176337"/>
            <a:ext cx="31581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Scenarios &amp; Hazard models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455" y="544791"/>
            <a:ext cx="7686043" cy="653104"/>
          </a:xfrm>
        </p:spPr>
        <p:txBody>
          <a:bodyPr>
            <a:normAutofit/>
          </a:bodyPr>
          <a:lstStyle/>
          <a:p>
            <a:pPr algn="l"/>
            <a:r>
              <a:rPr lang="fr-FR" sz="5000" baseline="30000" dirty="0" smtClean="0">
                <a:latin typeface="Univers LT Std 47 Cn Lt"/>
                <a:cs typeface="Univers LT Std 47 Cn Lt"/>
              </a:rPr>
              <a:t>Outlook: </a:t>
            </a:r>
            <a:r>
              <a:rPr lang="fr-FR" sz="5000" baseline="30000" dirty="0" err="1" smtClean="0">
                <a:latin typeface="Univers LT Std 47 Cn Lt"/>
                <a:cs typeface="Univers LT Std 47 Cn Lt"/>
              </a:rPr>
              <a:t>Recommendations</a:t>
            </a:r>
            <a:endParaRPr lang="fr-FR" sz="5000" baseline="30000" dirty="0" smtClean="0">
              <a:latin typeface="Univers LT Std 47 Cn Lt"/>
              <a:cs typeface="Univers LT Std 47 Cn Lt"/>
            </a:endParaRPr>
          </a:p>
          <a:p>
            <a:pPr algn="l"/>
            <a:endParaRPr lang="fr-FR" sz="3200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125574" y="5203714"/>
            <a:ext cx="1058779" cy="389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473111" y="5177288"/>
            <a:ext cx="27799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Hyogo framework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2105526" y="2844488"/>
            <a:ext cx="1058779" cy="389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53063" y="2844488"/>
            <a:ext cx="38394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Role EU policies in effective MSPs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2105526" y="3800568"/>
            <a:ext cx="1058779" cy="389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473111" y="3776504"/>
            <a:ext cx="45187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Focus on role Insurance in MSPs</a:t>
            </a:r>
            <a:endParaRPr lang="en-US" dirty="0"/>
          </a:p>
        </p:txBody>
      </p:sp>
      <p:pic>
        <p:nvPicPr>
          <p:cNvPr id="30" name="Picture 2" descr="La Oficina de la ONU para la Reducción del Riesgo de Desastres, UNISDR, estima que desde el año 2000, los terremotos, las inundaciones, las tormentas, tsunamis, el calor ondas y otros eventos de desastre han matado a 1.100.000 personas, y causaron más de 1,3 billones de dólares en pérdidas económicas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2716" y="5177288"/>
            <a:ext cx="1758793" cy="581491"/>
          </a:xfrm>
          <a:prstGeom prst="rect">
            <a:avLst/>
          </a:prstGeom>
          <a:noFill/>
        </p:spPr>
      </p:pic>
      <p:pic>
        <p:nvPicPr>
          <p:cNvPr id="2050" name="Picture 2" descr="Bekijk de afbeelding op ware groot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1848" y="4189639"/>
            <a:ext cx="1224341" cy="987649"/>
          </a:xfrm>
          <a:prstGeom prst="rect">
            <a:avLst/>
          </a:prstGeom>
          <a:noFill/>
        </p:spPr>
      </p:pic>
      <p:pic>
        <p:nvPicPr>
          <p:cNvPr id="2052" name="Picture 4" descr="Bekijk de afbeelding op ware groott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91848" y="3615489"/>
            <a:ext cx="1295400" cy="723900"/>
          </a:xfrm>
          <a:prstGeom prst="rect">
            <a:avLst/>
          </a:prstGeom>
          <a:noFill/>
        </p:spPr>
      </p:pic>
      <p:pic>
        <p:nvPicPr>
          <p:cNvPr id="2054" name="Picture 6" descr="http://t0.gstatic.com/images?q=tbn:ANd9GcQJkuxcfpTC14nXyenTC10eYj70KsdU6iHf1vYleHWpwUlRd3X_8obh3U1T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91848" y="2658704"/>
            <a:ext cx="987650" cy="658433"/>
          </a:xfrm>
          <a:prstGeom prst="rect">
            <a:avLst/>
          </a:prstGeom>
          <a:noFill/>
        </p:spPr>
      </p:pic>
      <p:pic>
        <p:nvPicPr>
          <p:cNvPr id="4" name="Picture 2" descr="http://t0.gstatic.com/images?q=tbn:ANd9GcTVte4epDK7HME56jNyXGjFzSHHYmkTrcNaCzDDkpDacfDdkSYj8pxzLD7a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47409" y="3740408"/>
            <a:ext cx="1176424" cy="538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6116" y="374557"/>
            <a:ext cx="7686043" cy="653104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Thanks for your attention!</a:t>
            </a:r>
          </a:p>
          <a:p>
            <a:pPr algn="l"/>
            <a:endParaRPr lang="fr-FR" baseline="30000" dirty="0">
              <a:latin typeface="Univers LT Std 47 Cn Lt"/>
              <a:cs typeface="Univers LT Std 47 Cn 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61" y="374557"/>
            <a:ext cx="637955" cy="5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16" y="223253"/>
            <a:ext cx="2388694" cy="8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41479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4016" y="1097623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0" y="1141735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4000" y="7416875"/>
            <a:ext cx="1068863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8016" y="7473019"/>
            <a:ext cx="10688638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7517131"/>
            <a:ext cx="10688638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87454"/>
            <a:ext cx="5366084" cy="622942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366084" y="3425226"/>
            <a:ext cx="535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Website:</a:t>
            </a:r>
            <a:r>
              <a:rPr lang="en-US" sz="2400" dirty="0" smtClean="0"/>
              <a:t>		www.enhanceproject.eu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366084" y="4457291"/>
            <a:ext cx="471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Coordinator: </a:t>
            </a:r>
            <a:r>
              <a:rPr lang="en-US" sz="2400" i="1" dirty="0" smtClean="0"/>
              <a:t>	</a:t>
            </a:r>
            <a:r>
              <a:rPr lang="en-US" sz="2400" dirty="0" smtClean="0"/>
              <a:t>jeroen.aerts@vu.nl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366084" y="5359660"/>
            <a:ext cx="5501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Communication: </a:t>
            </a:r>
            <a:r>
              <a:rPr lang="en-US" sz="2400" dirty="0" smtClean="0"/>
              <a:t>cedric.hananel@arctik.eu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31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0310D0-06E7-4C05-92BD-A5C1582467F1}" type="slidenum">
              <a:rPr lang="nl-NL" smtClean="0"/>
              <a:pPr/>
              <a:t>4</a:t>
            </a:fld>
            <a:endParaRPr lang="nl-NL" smtClean="0"/>
          </a:p>
        </p:txBody>
      </p:sp>
      <p:pic>
        <p:nvPicPr>
          <p:cNvPr id="10243" name="Picture 4" descr="http://3.bp.blogspot.com/-RrPP97DBEYU/TlweaywOKgI/AAAAAAAACjc/TCMT5npDQ0M/s1600/ss-110829-hurricane-irene-2_ss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8" y="0"/>
            <a:ext cx="1068307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96071" y="1687636"/>
            <a:ext cx="2386206" cy="107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l"/>
            <a:r>
              <a:rPr lang="en-US" b="1">
                <a:solidFill>
                  <a:srgbClr val="080808"/>
                </a:solidFill>
              </a:rPr>
              <a:t>&gt; U$ 50 Bn Damage</a:t>
            </a:r>
          </a:p>
          <a:p>
            <a:pPr algn="l"/>
            <a:endParaRPr lang="en-US" b="1">
              <a:solidFill>
                <a:srgbClr val="080808"/>
              </a:solidFill>
            </a:endParaRPr>
          </a:p>
          <a:p>
            <a:pPr algn="l"/>
            <a:r>
              <a:rPr lang="en-US" b="1">
                <a:solidFill>
                  <a:srgbClr val="080808"/>
                </a:solidFill>
              </a:rPr>
              <a:t>&gt; 200 Deaths</a:t>
            </a:r>
            <a:endParaRPr lang="nl-NL" b="1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ieuwAmsterdam_16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532150" y="605728"/>
            <a:ext cx="2442057" cy="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l" eaLnBrk="1" hangingPunct="1"/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/>
            </a:r>
            <a:br>
              <a:rPr lang="nl-NL" dirty="0">
                <a:solidFill>
                  <a:srgbClr val="080808"/>
                </a:solidFill>
                <a:latin typeface="Arial" pitchFamily="34" charset="0"/>
              </a:rPr>
            </a:br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>Manhattan (1664)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 txBox="1">
            <a:spLocks noGrp="1"/>
          </p:cNvSpPr>
          <p:nvPr/>
        </p:nvSpPr>
        <p:spPr bwMode="auto">
          <a:xfrm>
            <a:off x="445360" y="7058660"/>
            <a:ext cx="623504" cy="23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l"/>
            <a:fld id="{A6BD2D65-563A-4259-8EC6-DEBDBD7F603C}" type="slidenum">
              <a:rPr lang="nl-NL" sz="1100">
                <a:latin typeface="LucidaSans Roman" charset="0"/>
              </a:rPr>
              <a:pPr algn="l"/>
              <a:t>6</a:t>
            </a:fld>
            <a:endParaRPr lang="nl-NL" sz="1100" dirty="0">
              <a:latin typeface="LucidaSans Roman" charset="0"/>
            </a:endParaRPr>
          </a:p>
        </p:txBody>
      </p:sp>
      <p:pic>
        <p:nvPicPr>
          <p:cNvPr id="12291" name="Picture 5" descr="newyorkbir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8038746" y="287108"/>
            <a:ext cx="2649892" cy="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l" eaLnBrk="1" hangingPunct="1"/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/>
            </a:r>
            <a:br>
              <a:rPr lang="nl-NL" dirty="0">
                <a:solidFill>
                  <a:srgbClr val="080808"/>
                </a:solidFill>
                <a:latin typeface="Arial" pitchFamily="34" charset="0"/>
              </a:rPr>
            </a:br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>Manhattan (~1850)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ower_Manhattan_rendering_1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8079572" y="0"/>
            <a:ext cx="2609067" cy="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l" eaLnBrk="1" hangingPunct="1"/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/>
            </a:r>
            <a:br>
              <a:rPr lang="nl-NL" dirty="0">
                <a:solidFill>
                  <a:srgbClr val="080808"/>
                </a:solidFill>
                <a:latin typeface="Arial" pitchFamily="34" charset="0"/>
              </a:rPr>
            </a:br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>Manhattan (~1915)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nhanttan_19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8079572" y="0"/>
            <a:ext cx="2609067" cy="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l" eaLnBrk="1" hangingPunct="1"/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/>
            </a:r>
            <a:br>
              <a:rPr lang="nl-NL" dirty="0">
                <a:solidFill>
                  <a:srgbClr val="080808"/>
                </a:solidFill>
                <a:latin typeface="Arial" pitchFamily="34" charset="0"/>
              </a:rPr>
            </a:br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>Manhattan (~1930)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 txBox="1">
            <a:spLocks noGrp="1"/>
          </p:cNvSpPr>
          <p:nvPr/>
        </p:nvSpPr>
        <p:spPr bwMode="auto">
          <a:xfrm>
            <a:off x="445360" y="7058660"/>
            <a:ext cx="623504" cy="23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l"/>
            <a:fld id="{83A15BCB-6917-4A24-B2E6-C0A7F0BEF503}" type="slidenum">
              <a:rPr lang="nl-NL" sz="1100">
                <a:latin typeface="LucidaSans Roman" charset="0"/>
              </a:rPr>
              <a:pPr algn="l"/>
              <a:t>9</a:t>
            </a:fld>
            <a:endParaRPr lang="nl-NL" sz="1100" dirty="0">
              <a:latin typeface="LucidaSans Roman" charset="0"/>
            </a:endParaRPr>
          </a:p>
        </p:txBody>
      </p:sp>
      <p:pic>
        <p:nvPicPr>
          <p:cNvPr id="15363" name="Picture 4" descr="manhattan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8163077" y="0"/>
            <a:ext cx="2525561" cy="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l" eaLnBrk="1" hangingPunct="1"/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/>
            </a:r>
            <a:br>
              <a:rPr lang="nl-NL" dirty="0">
                <a:solidFill>
                  <a:srgbClr val="080808"/>
                </a:solidFill>
                <a:latin typeface="Arial" pitchFamily="34" charset="0"/>
              </a:rPr>
            </a:br>
            <a:r>
              <a:rPr lang="nl-NL" dirty="0">
                <a:solidFill>
                  <a:srgbClr val="080808"/>
                </a:solidFill>
                <a:latin typeface="Arial" pitchFamily="34" charset="0"/>
              </a:rPr>
              <a:t>Manhattan (~2007)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461</Words>
  <Application>Microsoft Office PowerPoint</Application>
  <PresentationFormat>Custom</PresentationFormat>
  <Paragraphs>170</Paragraphs>
  <Slides>34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Polygone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</dc:creator>
  <cp:lastModifiedBy>ivm</cp:lastModifiedBy>
  <cp:revision>39</cp:revision>
  <dcterms:created xsi:type="dcterms:W3CDTF">2013-04-02T13:05:50Z</dcterms:created>
  <dcterms:modified xsi:type="dcterms:W3CDTF">2013-06-19T06:57:51Z</dcterms:modified>
</cp:coreProperties>
</file>