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5" r:id="rId5"/>
    <p:sldId id="282" r:id="rId6"/>
    <p:sldId id="286" r:id="rId7"/>
    <p:sldId id="287" r:id="rId8"/>
    <p:sldId id="284" r:id="rId9"/>
    <p:sldId id="285" r:id="rId10"/>
    <p:sldId id="288" r:id="rId11"/>
    <p:sldId id="290" r:id="rId12"/>
    <p:sldId id="292" r:id="rId13"/>
    <p:sldId id="289" r:id="rId14"/>
    <p:sldId id="291" r:id="rId15"/>
    <p:sldId id="294" r:id="rId16"/>
    <p:sldId id="296" r:id="rId17"/>
    <p:sldId id="297" r:id="rId18"/>
    <p:sldId id="298" r:id="rId19"/>
    <p:sldId id="300" r:id="rId20"/>
    <p:sldId id="301" r:id="rId21"/>
    <p:sldId id="303" r:id="rId22"/>
    <p:sldId id="304" r:id="rId23"/>
    <p:sldId id="305" r:id="rId24"/>
    <p:sldId id="306" r:id="rId25"/>
    <p:sldId id="307" r:id="rId26"/>
    <p:sldId id="275" r:id="rId27"/>
    <p:sldId id="283" r:id="rId28"/>
    <p:sldId id="266" r:id="rId29"/>
    <p:sldId id="30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Mitchell" initials="T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5027" autoAdjust="0"/>
  </p:normalViewPr>
  <p:slideViewPr>
    <p:cSldViewPr>
      <p:cViewPr>
        <p:scale>
          <a:sx n="100" d="100"/>
          <a:sy n="100" d="100"/>
        </p:scale>
        <p:origin x="-504" y="504"/>
      </p:cViewPr>
      <p:guideLst>
        <p:guide orient="horz" pos="482"/>
        <p:guide orient="horz" pos="3884"/>
        <p:guide pos="5302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D1D79-47BA-498D-A18E-97F51B946815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4F90E-DED1-42D9-B2C4-CD020643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96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A940-267E-47FA-90E5-97799C723DE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DC761-313F-4374-9A6D-D0C07DE8E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85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just">
              <a:buFont typeface="Arial" pitchFamily="34" charset="0"/>
              <a:buChar char="•"/>
            </a:pPr>
            <a:r>
              <a:rPr lang="en-GB" sz="1200" dirty="0" smtClean="0">
                <a:latin typeface="Shruti" pitchFamily="34" charset="0"/>
                <a:cs typeface="Shruti" pitchFamily="34" charset="0"/>
              </a:rPr>
              <a:t>Develop a </a:t>
            </a:r>
            <a:r>
              <a:rPr lang="en-GB" sz="1200" b="1" dirty="0" smtClean="0">
                <a:latin typeface="Shruti" pitchFamily="34" charset="0"/>
                <a:cs typeface="Shruti" pitchFamily="34" charset="0"/>
              </a:rPr>
              <a:t>multidimensional risk index </a:t>
            </a:r>
            <a:r>
              <a:rPr lang="en-GB" sz="1200" dirty="0" smtClean="0">
                <a:latin typeface="Shruti" pitchFamily="34" charset="0"/>
                <a:cs typeface="Shruti" pitchFamily="34" charset="0"/>
              </a:rPr>
              <a:t>which integrates existing data on conflict and fragility, natural hazards, vulnerability, poverty and climate change. Ideally this should be sufficiently high resolution to consider sub-national areas and should include a process for weighting risk factors depending on the focus of different agencies. Monitoring changes to this index over time will help to highlight the co-dependency between different aspects of risk and vulnerability and allow progress to be tracked and subsequently analysed. 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n-GB" sz="1200" dirty="0" smtClean="0">
                <a:latin typeface="Shruti" pitchFamily="34" charset="0"/>
                <a:cs typeface="Shruti" pitchFamily="34" charset="0"/>
              </a:rPr>
              <a:t>Develop and test </a:t>
            </a:r>
            <a:r>
              <a:rPr lang="en-GB" sz="1200" b="1" dirty="0" smtClean="0">
                <a:latin typeface="Shruti" pitchFamily="34" charset="0"/>
                <a:cs typeface="Shruti" pitchFamily="34" charset="0"/>
              </a:rPr>
              <a:t>conceptual frameworks and analytical tools. </a:t>
            </a:r>
            <a:r>
              <a:rPr lang="en-GB" sz="1200" dirty="0" smtClean="0">
                <a:latin typeface="Shruti" pitchFamily="34" charset="0"/>
                <a:cs typeface="Shruti" pitchFamily="34" charset="0"/>
              </a:rPr>
              <a:t>Specifically</a:t>
            </a:r>
            <a:r>
              <a:rPr lang="en-GB" sz="1200" b="1" dirty="0" smtClean="0">
                <a:latin typeface="Shruti" pitchFamily="34" charset="0"/>
                <a:cs typeface="Shruti" pitchFamily="34" charset="0"/>
              </a:rPr>
              <a:t> </a:t>
            </a:r>
            <a:r>
              <a:rPr lang="en-GB" sz="1200" dirty="0" smtClean="0">
                <a:latin typeface="Shruti" pitchFamily="34" charset="0"/>
                <a:cs typeface="Shruti" pitchFamily="34" charset="0"/>
              </a:rPr>
              <a:t>this should include: modifying existing analytical tools (such as conflict sensitivity frameworks and state building/peacebuilding frameworks) to reflect disaster risk and vice versa.</a:t>
            </a:r>
            <a:r>
              <a:rPr lang="en-GB" sz="1200" b="1" dirty="0" smtClean="0">
                <a:latin typeface="Shruti" pitchFamily="34" charset="0"/>
                <a:cs typeface="Shruti" pitchFamily="34" charset="0"/>
              </a:rPr>
              <a:t> </a:t>
            </a:r>
            <a:r>
              <a:rPr lang="en-GB" sz="1200" dirty="0" smtClean="0">
                <a:latin typeface="Shruti" pitchFamily="34" charset="0"/>
                <a:cs typeface="Shruti" pitchFamily="34" charset="0"/>
              </a:rPr>
              <a:t>This process could provide the model for more integrated risk modelling. 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n-GB" sz="1200" dirty="0" smtClean="0">
                <a:latin typeface="Shruti" pitchFamily="34" charset="0"/>
                <a:cs typeface="Shruti" pitchFamily="34" charset="0"/>
              </a:rPr>
              <a:t>Increase the evidence base of what works in to increase resilience to multiple shocks and stresses in FCAS.</a:t>
            </a:r>
            <a:endParaRPr lang="en-GB" sz="1200" dirty="0">
              <a:latin typeface="Shruti" pitchFamily="34" charset="0"/>
              <a:cs typeface="Shrut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C761-313F-4374-9A6D-D0C07DE8EA6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2130425"/>
            <a:ext cx="5830416" cy="8665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4632" y="2996952"/>
            <a:ext cx="5832216" cy="432048"/>
          </a:xfrm>
        </p:spPr>
        <p:txBody>
          <a:bodyPr lIns="0" tIns="46800" rIns="0" bIns="0">
            <a:normAutofit/>
          </a:bodyPr>
          <a:lstStyle>
            <a:lvl1pPr marL="0" indent="0" algn="r">
              <a:buNone/>
              <a:defRPr sz="21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" y="87592"/>
            <a:ext cx="3075158" cy="175723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635200" y="3501008"/>
            <a:ext cx="58320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69096" y="5229200"/>
            <a:ext cx="1620000" cy="12969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GB" dirty="0" smtClean="0"/>
              <a:t>Click icon to add partner logo</a:t>
            </a:r>
            <a:endParaRPr lang="en-GB" dirty="0"/>
          </a:p>
        </p:txBody>
      </p:sp>
      <p:sp>
        <p:nvSpPr>
          <p:cNvPr id="24" name="Picture Placeholder 2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656928" y="5229200"/>
            <a:ext cx="1620000" cy="129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>
                <a:tab pos="987425" algn="l"/>
              </a:tabLst>
              <a:defRPr sz="1000"/>
            </a:lvl1pPr>
          </a:lstStyle>
          <a:p>
            <a:r>
              <a:rPr lang="en-GB" dirty="0" smtClean="0"/>
              <a:t>Click icon to add partner logo</a:t>
            </a:r>
          </a:p>
        </p:txBody>
      </p:sp>
      <p:sp>
        <p:nvSpPr>
          <p:cNvPr id="25" name="Picture Placeholder 20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41200" y="5229200"/>
            <a:ext cx="1620000" cy="129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>
                <a:tab pos="987425" algn="l"/>
              </a:tabLst>
              <a:defRPr sz="1000"/>
            </a:lvl1pPr>
          </a:lstStyle>
          <a:p>
            <a:r>
              <a:rPr lang="en-GB" dirty="0" smtClean="0"/>
              <a:t>Click icon to add partner logo</a:t>
            </a:r>
            <a:endParaRPr lang="en-GB" dirty="0"/>
          </a:p>
        </p:txBody>
      </p:sp>
      <p:sp>
        <p:nvSpPr>
          <p:cNvPr id="26" name="Picture Placeholder 20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804248" y="5229200"/>
            <a:ext cx="1620000" cy="129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>
                <a:tab pos="987425" algn="l"/>
              </a:tabLst>
              <a:defRPr sz="1000"/>
            </a:lvl1pPr>
          </a:lstStyle>
          <a:p>
            <a:r>
              <a:rPr lang="en-GB" dirty="0" smtClean="0"/>
              <a:t>Click icon to add partner logo</a:t>
            </a:r>
          </a:p>
        </p:txBody>
      </p:sp>
    </p:spTree>
    <p:extLst>
      <p:ext uri="{BB962C8B-B14F-4D97-AF65-F5344CB8AC3E}">
        <p14:creationId xmlns:p14="http://schemas.microsoft.com/office/powerpoint/2010/main" val="259144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8336" y="620688"/>
            <a:ext cx="4824000" cy="2304000"/>
          </a:xfrm>
        </p:spPr>
        <p:txBody>
          <a:bodyPr>
            <a:normAutofit/>
          </a:bodyPr>
          <a:lstStyle>
            <a:lvl1pPr algn="just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880" y="3068960"/>
            <a:ext cx="4823888" cy="504000"/>
          </a:xfrm>
        </p:spPr>
        <p:txBody>
          <a:bodyPr lIns="0" tIns="46800" rIns="0" bIns="0">
            <a:normAutofit/>
          </a:bodyPr>
          <a:lstStyle>
            <a:lvl1pPr marL="0" indent="0" algn="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699792" y="2996952"/>
            <a:ext cx="58320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0" hasCustomPrompt="1"/>
          </p:nvPr>
        </p:nvSpPr>
        <p:spPr>
          <a:xfrm>
            <a:off x="469096" y="5229200"/>
            <a:ext cx="1620000" cy="12969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en-GB" dirty="0" smtClean="0"/>
              <a:t>Click icon to add partner logo</a:t>
            </a:r>
            <a:endParaRPr lang="en-GB" dirty="0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11" hasCustomPrompt="1"/>
          </p:nvPr>
        </p:nvSpPr>
        <p:spPr>
          <a:xfrm>
            <a:off x="2656928" y="5229200"/>
            <a:ext cx="1620000" cy="129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>
                <a:tab pos="987425" algn="l"/>
              </a:tabLst>
              <a:defRPr sz="1000"/>
            </a:lvl1pPr>
          </a:lstStyle>
          <a:p>
            <a:r>
              <a:rPr lang="en-GB" dirty="0" smtClean="0"/>
              <a:t>Click icon to add partner logo</a:t>
            </a:r>
          </a:p>
        </p:txBody>
      </p:sp>
      <p:sp>
        <p:nvSpPr>
          <p:cNvPr id="25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4741200" y="5229200"/>
            <a:ext cx="1620000" cy="129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>
                <a:tab pos="987425" algn="l"/>
              </a:tabLst>
              <a:defRPr sz="1000"/>
            </a:lvl1pPr>
          </a:lstStyle>
          <a:p>
            <a:r>
              <a:rPr lang="en-GB" dirty="0" smtClean="0"/>
              <a:t>Click icon to add partner logo</a:t>
            </a:r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5229200"/>
            <a:ext cx="1620000" cy="129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>
                <a:tab pos="987425" algn="l"/>
              </a:tabLst>
              <a:defRPr sz="1000"/>
            </a:lvl1pPr>
          </a:lstStyle>
          <a:p>
            <a:r>
              <a:rPr lang="en-GB" dirty="0" smtClean="0"/>
              <a:t>Click icon to add partner logo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" y="87592"/>
            <a:ext cx="3075158" cy="17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692696"/>
            <a:ext cx="6120680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2060848"/>
            <a:ext cx="8229600" cy="406531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/>
          <a:lstStyle/>
          <a:p>
            <a:fld id="{73038AFF-0EA9-4541-A78E-3A8A4FD0BCF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8" y="188640"/>
            <a:ext cx="1584758" cy="90557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577600" y="1268760"/>
            <a:ext cx="61200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68000" y="6237312"/>
            <a:ext cx="82296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444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24736" cy="5256584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051720" y="5949280"/>
            <a:ext cx="6624736" cy="554360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algn="r">
              <a:defRPr sz="2000">
                <a:solidFill>
                  <a:schemeClr val="bg1"/>
                </a:solidFill>
                <a:latin typeface="+mj-lt"/>
              </a:defRPr>
            </a:lvl2pPr>
            <a:lvl3pPr algn="r">
              <a:defRPr sz="2000">
                <a:solidFill>
                  <a:schemeClr val="bg1"/>
                </a:solidFill>
                <a:latin typeface="+mj-lt"/>
              </a:defRPr>
            </a:lvl3pPr>
            <a:lvl4pPr algn="r">
              <a:defRPr sz="2000">
                <a:solidFill>
                  <a:schemeClr val="bg1"/>
                </a:solidFill>
                <a:latin typeface="+mj-lt"/>
              </a:defRPr>
            </a:lvl4pPr>
            <a:lvl5pPr algn="r"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1200"/>
            <a:ext cx="6624736" cy="5256000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051720" y="5949280"/>
            <a:ext cx="6624736" cy="554360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algn="r">
              <a:defRPr sz="2000">
                <a:solidFill>
                  <a:schemeClr val="bg1"/>
                </a:solidFill>
                <a:latin typeface="+mj-lt"/>
              </a:defRPr>
            </a:lvl2pPr>
            <a:lvl3pPr algn="r">
              <a:defRPr sz="2000">
                <a:solidFill>
                  <a:schemeClr val="bg1"/>
                </a:solidFill>
                <a:latin typeface="+mj-lt"/>
              </a:defRPr>
            </a:lvl3pPr>
            <a:lvl4pPr algn="r">
              <a:defRPr sz="2000">
                <a:solidFill>
                  <a:schemeClr val="bg1"/>
                </a:solidFill>
                <a:latin typeface="+mj-lt"/>
              </a:defRPr>
            </a:lvl4pPr>
            <a:lvl5pPr algn="r"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41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2" y="766135"/>
            <a:ext cx="6375912" cy="36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2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208B203-1C87-9C44-8B68-A15A4545E57E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3537-A046-7443-B9E5-87539C74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3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624736" cy="50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09320"/>
            <a:ext cx="1152128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fld id="{73038AFF-0EA9-4541-A78E-3A8A4FD0BC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2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4" r:id="rId4"/>
    <p:sldLayoutId id="2147483660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tabLst>
          <a:tab pos="98742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.mitchell@odi.org.uk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73" y="-101597"/>
            <a:ext cx="9186694" cy="70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economic case…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488832" cy="35283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6224245"/>
            <a:ext cx="57606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Figure 1: Global (direct) economic losses from natural disasters (corrected for inflation). Source: Natural hazard data provided by Munich Re and socioeconomic data from the World Bank.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9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climate case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“In </a:t>
            </a:r>
            <a:r>
              <a:rPr lang="en-GB" sz="1800" b="1" dirty="0"/>
              <a:t>many regions, the main drivers of future increases in economic losses due to some climate extremes </a:t>
            </a:r>
            <a:r>
              <a:rPr lang="en-GB" sz="1800" b="1" dirty="0" smtClean="0"/>
              <a:t>will be </a:t>
            </a:r>
            <a:r>
              <a:rPr lang="en-GB" sz="1800" b="1" dirty="0"/>
              <a:t>socioeconomic in nature (medium confidence, based on medium agreement, limited evidence</a:t>
            </a:r>
            <a:r>
              <a:rPr lang="en-GB" sz="1800" b="1" dirty="0" smtClean="0"/>
              <a:t>)” </a:t>
            </a:r>
          </a:p>
          <a:p>
            <a:pPr marL="0" indent="0">
              <a:buNone/>
            </a:pPr>
            <a:r>
              <a:rPr lang="en-GB" sz="1800" dirty="0" smtClean="0"/>
              <a:t>Climate extremes </a:t>
            </a:r>
            <a:r>
              <a:rPr lang="en-GB" sz="1800" dirty="0"/>
              <a:t>are only one of the factors that affect risks, but few studies have specifically quantified the effects </a:t>
            </a:r>
            <a:r>
              <a:rPr lang="en-GB" sz="1800" dirty="0" smtClean="0"/>
              <a:t>of changes </a:t>
            </a:r>
            <a:r>
              <a:rPr lang="en-GB" sz="1800" dirty="0"/>
              <a:t>in population, exposure of people and assets, </a:t>
            </a:r>
            <a:r>
              <a:rPr lang="en-GB" sz="1800" dirty="0" smtClean="0"/>
              <a:t>and vulnerability </a:t>
            </a:r>
            <a:r>
              <a:rPr lang="en-GB" sz="1800" dirty="0"/>
              <a:t>as determinants of loss. However, the </a:t>
            </a:r>
            <a:r>
              <a:rPr lang="en-GB" sz="1800" dirty="0" smtClean="0"/>
              <a:t>few studies </a:t>
            </a:r>
            <a:r>
              <a:rPr lang="en-GB" sz="1800" dirty="0"/>
              <a:t>available generally underline the important role of projected changes (increases) in population and capital </a:t>
            </a:r>
            <a:r>
              <a:rPr lang="en-GB" sz="1800" dirty="0" smtClean="0"/>
              <a:t>at risk</a:t>
            </a:r>
            <a:r>
              <a:rPr lang="en-GB" sz="1800" dirty="0"/>
              <a:t>. [4.5.4</a:t>
            </a:r>
            <a:r>
              <a:rPr lang="en-GB" sz="1800" dirty="0" smtClean="0"/>
              <a:t>]” (IPCC SREX)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9712" y="6213212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Managing the Risks of Extreme Events and Disasters to Advance Climate Change Adaptation. A Special Report of Working Groups I and II of the Intergovernmental Panel on Climate Change (IPCC). Cambridge: Cambridge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16754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jcdn.motherjones.com/preset_51/obama-hurricane-sandy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97345"/>
            <a:ext cx="4416574" cy="28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political opportunism case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12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277727" cy="417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script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595933"/>
            <a:ext cx="8229600" cy="406531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Disasters have already made MDG attainment more difficult and costly.</a:t>
            </a:r>
          </a:p>
          <a:p>
            <a:r>
              <a:rPr lang="en-GB" dirty="0" smtClean="0"/>
              <a:t>Given increasing exposure and climate change, disaster risk is expected to increase over the next 15 years.</a:t>
            </a:r>
          </a:p>
          <a:p>
            <a:r>
              <a:rPr lang="en-GB" dirty="0" smtClean="0"/>
              <a:t>Disasters are a problem for every country.</a:t>
            </a:r>
          </a:p>
          <a:p>
            <a:r>
              <a:rPr lang="en-GB" dirty="0" smtClean="0"/>
              <a:t>Linear improvements in human development cannot be guaranteed, more risky interconnected world. </a:t>
            </a:r>
          </a:p>
          <a:p>
            <a:r>
              <a:rPr lang="en-GB" dirty="0" smtClean="0"/>
              <a:t>Disasters can hamper poverty reduction, even reverse development progress, cause impoverishment</a:t>
            </a:r>
          </a:p>
          <a:p>
            <a:r>
              <a:rPr lang="en-GB" dirty="0" smtClean="0"/>
              <a:t>The good news is that disaster risk management works, protects development progress, key part of sustainable development.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4" y="1866374"/>
            <a:ext cx="6346093" cy="3281359"/>
          </a:xfrm>
        </p:spPr>
        <p:txBody>
          <a:bodyPr lIns="0" tIns="0" rIns="0" bIns="0" anchor="t">
            <a:normAutofit/>
          </a:bodyPr>
          <a:lstStyle/>
          <a:p>
            <a:pPr algn="l"/>
            <a: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  <a:t/>
            </a:r>
            <a:b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</a:br>
            <a:r>
              <a:rPr lang="en-US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  <a:t>2b. Gaining Political Support</a:t>
            </a:r>
            <a: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endParaRPr lang="en-US" sz="1600" dirty="0">
              <a:solidFill>
                <a:srgbClr val="006C67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675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UNSGs SDGs Questionnaire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15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7" y="1781974"/>
            <a:ext cx="6432773" cy="438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0760" y="6309319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http://sustainabledevelopment.un.org/content/documents/1494sgreportsdgs.pdf</a:t>
            </a:r>
          </a:p>
        </p:txBody>
      </p:sp>
    </p:spTree>
    <p:extLst>
      <p:ext uri="{BB962C8B-B14F-4D97-AF65-F5344CB8AC3E}">
        <p14:creationId xmlns:p14="http://schemas.microsoft.com/office/powerpoint/2010/main" val="28175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voted for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Japan</a:t>
            </a:r>
          </a:p>
          <a:p>
            <a:r>
              <a:rPr lang="en-GB" dirty="0" smtClean="0"/>
              <a:t>Mongolia</a:t>
            </a:r>
          </a:p>
          <a:p>
            <a:r>
              <a:rPr lang="en-GB" dirty="0" smtClean="0"/>
              <a:t>Nepal</a:t>
            </a:r>
          </a:p>
          <a:p>
            <a:r>
              <a:rPr lang="en-GB" dirty="0" smtClean="0"/>
              <a:t>Nicaragua</a:t>
            </a:r>
          </a:p>
          <a:p>
            <a:r>
              <a:rPr lang="en-GB" dirty="0" smtClean="0"/>
              <a:t>Pakistan</a:t>
            </a:r>
          </a:p>
          <a:p>
            <a:r>
              <a:rPr lang="en-GB" dirty="0" smtClean="0"/>
              <a:t>Switzerland</a:t>
            </a:r>
          </a:p>
          <a:p>
            <a:r>
              <a:rPr lang="en-GB" dirty="0" smtClean="0"/>
              <a:t>Thailand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Speeches 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President </a:t>
            </a:r>
            <a:r>
              <a:rPr lang="en-GB" dirty="0" err="1" smtClean="0"/>
              <a:t>Yudhoyono</a:t>
            </a:r>
            <a:r>
              <a:rPr lang="en-GB" dirty="0" smtClean="0"/>
              <a:t> said </a:t>
            </a:r>
            <a:r>
              <a:rPr lang="en-GB" dirty="0"/>
              <a:t>that Indonesia was committed "to ensure that the post-2015 development agenda takes into account the natural disaster dimension."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4" y="1866374"/>
            <a:ext cx="6346093" cy="3281359"/>
          </a:xfrm>
        </p:spPr>
        <p:txBody>
          <a:bodyPr lIns="0" tIns="0" rIns="0" bIns="0" anchor="t">
            <a:normAutofit/>
          </a:bodyPr>
          <a:lstStyle/>
          <a:p>
            <a:pPr algn="l"/>
            <a: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  <a:t/>
            </a:r>
            <a:b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</a:br>
            <a:r>
              <a:rPr lang="en-US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  <a:t>2c. Proposing Targets and Indicators</a:t>
            </a:r>
            <a: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endParaRPr lang="en-US" sz="1600" dirty="0">
              <a:solidFill>
                <a:srgbClr val="006C67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857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Targets and Indicators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19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231756" cy="454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544117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4" y="1866374"/>
            <a:ext cx="6346093" cy="3281359"/>
          </a:xfrm>
        </p:spPr>
        <p:txBody>
          <a:bodyPr lIns="0" tIns="0" rIns="0" bIns="0" anchor="t">
            <a:normAutofit/>
          </a:bodyPr>
          <a:lstStyle/>
          <a:p>
            <a:pPr algn="l"/>
            <a: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  <a:t>Disaster Risk Reduction in Post-2015 Development Goals</a:t>
            </a:r>
            <a:b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</a:br>
            <a: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r>
              <a:rPr lang="en-US" sz="1600" dirty="0" smtClean="0">
                <a:solidFill>
                  <a:srgbClr val="7F7F7F"/>
                </a:solidFill>
                <a:latin typeface="HelveticaNeue BoldCond"/>
                <a:cs typeface="HelveticaNeue Condensed"/>
              </a:rPr>
              <a:t>Dr. Tom Mitchell </a:t>
            </a:r>
            <a:br>
              <a:rPr lang="en-US" sz="1600" dirty="0" smtClean="0">
                <a:solidFill>
                  <a:srgbClr val="7F7F7F"/>
                </a:solidFill>
                <a:latin typeface="HelveticaNeue BoldCond"/>
                <a:cs typeface="HelveticaNeue Condensed"/>
              </a:rPr>
            </a:br>
            <a:r>
              <a:rPr lang="en-US" sz="1600" dirty="0" smtClean="0">
                <a:solidFill>
                  <a:srgbClr val="7F7F7F"/>
                </a:solidFill>
                <a:latin typeface="HelveticaNeue BoldCond"/>
                <a:cs typeface="HelveticaNeue Condensed"/>
              </a:rPr>
              <a:t>Head of Climate Change</a:t>
            </a:r>
            <a:br>
              <a:rPr lang="en-US" sz="1600" dirty="0" smtClean="0">
                <a:solidFill>
                  <a:srgbClr val="7F7F7F"/>
                </a:solidFill>
                <a:latin typeface="HelveticaNeue BoldCond"/>
                <a:cs typeface="HelveticaNeue Condensed"/>
              </a:rPr>
            </a:br>
            <a:r>
              <a:rPr lang="en-US" sz="1600" dirty="0" smtClean="0">
                <a:solidFill>
                  <a:srgbClr val="7F7F7F"/>
                </a:solidFill>
                <a:latin typeface="HelveticaNeue BoldCond"/>
                <a:cs typeface="HelveticaNeue Condensed"/>
              </a:rPr>
              <a:t>Overseas Development Institute</a:t>
            </a:r>
            <a:r>
              <a:rPr lang="en-US" sz="1600" dirty="0" smtClean="0">
                <a:solidFill>
                  <a:srgbClr val="7F7F7F"/>
                </a:solidFill>
                <a:latin typeface="HelveticaNeue BoldCond"/>
                <a:cs typeface="HelveticaNeue BoldCond"/>
              </a:rPr>
              <a:t/>
            </a:r>
            <a:br>
              <a:rPr lang="en-US" sz="1600" dirty="0" smtClean="0">
                <a:solidFill>
                  <a:srgbClr val="7F7F7F"/>
                </a:solidFill>
                <a:latin typeface="HelveticaNeue BoldCond"/>
                <a:cs typeface="HelveticaNeue BoldCond"/>
              </a:rPr>
            </a:br>
            <a:r>
              <a:rPr lang="en-US" sz="1600" dirty="0" smtClean="0">
                <a:solidFill>
                  <a:srgbClr val="006C67"/>
                </a:solidFill>
                <a:latin typeface="HelveticaNeue BoldCond"/>
                <a:cs typeface="HelveticaNeue BoldCond"/>
              </a:rPr>
              <a:t/>
            </a:r>
            <a:br>
              <a:rPr lang="en-US" sz="1600" dirty="0" smtClean="0">
                <a:solidFill>
                  <a:srgbClr val="006C67"/>
                </a:solidFill>
                <a:latin typeface="HelveticaNeue BoldCond"/>
                <a:cs typeface="HelveticaNeue BoldCond"/>
              </a:rPr>
            </a:br>
            <a:r>
              <a:rPr lang="en-US" sz="1600" dirty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1600" dirty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r>
              <a:rPr lang="en-US" sz="16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>14</a:t>
            </a:r>
            <a:r>
              <a:rPr lang="en-US" sz="1600" baseline="300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>th</a:t>
            </a:r>
            <a:r>
              <a:rPr lang="en-US" sz="16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> May 2013</a:t>
            </a:r>
            <a:endParaRPr lang="en-US" sz="1600" dirty="0">
              <a:solidFill>
                <a:srgbClr val="006C67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209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696744" cy="576064"/>
          </a:xfrm>
        </p:spPr>
        <p:txBody>
          <a:bodyPr/>
          <a:lstStyle/>
          <a:p>
            <a:r>
              <a:rPr lang="en-GB" dirty="0" smtClean="0"/>
              <a:t>Scenario 1: Standalone disasters 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20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0545"/>
            <a:ext cx="8280920" cy="488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5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120680" cy="576064"/>
          </a:xfrm>
        </p:spPr>
        <p:txBody>
          <a:bodyPr/>
          <a:lstStyle/>
          <a:p>
            <a:r>
              <a:rPr lang="en-GB" dirty="0" smtClean="0"/>
              <a:t>Scenario 2: Disasters within a resilience-type goal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21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862683"/>
            <a:ext cx="84105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96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120680" cy="576064"/>
          </a:xfrm>
        </p:spPr>
        <p:txBody>
          <a:bodyPr/>
          <a:lstStyle/>
          <a:p>
            <a:r>
              <a:rPr lang="en-GB" dirty="0" smtClean="0"/>
              <a:t>Scenario 3: Disasters mainstreamed across other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22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12776"/>
            <a:ext cx="8458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99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http://www.odi.org.uk/sites/odi.org.uk/files/styles/history_202_wide/public/odi-assets/publications-opinion-file-covers/77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42537"/>
            <a:ext cx="1800200" cy="22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odi.org.uk/sites/odi.org.uk/files/styles/history_202_wide/public/odi-assets/publications-opinion-file-covers/78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51339"/>
            <a:ext cx="1728354" cy="2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ODI on the post-2015 agenda …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23</a:t>
            </a:fld>
            <a:endParaRPr lang="en-GB"/>
          </a:p>
        </p:txBody>
      </p:sp>
      <p:pic>
        <p:nvPicPr>
          <p:cNvPr id="3074" name="Picture 2" descr="http://www.odi.org.uk/sites/odi.org.uk/files/styles/history_202_wide/public/odi-assets/publications-opinion-file-covers/78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8478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odi.org.uk/sites/odi.org.uk/files/styles/history_202_wide/public/odi-assets/publications-opinion-file-covers/77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18478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55679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4544"/>
            <a:ext cx="1736040" cy="223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http://www.odi.org.uk/sites/odi.org.uk/files/styles/jcarousel_222x165/public/widget-images/post_2015_highlight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868051"/>
            <a:ext cx="21145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myworld2015.org/assets/img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49964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www.post2015.org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3728" y="3212976"/>
            <a:ext cx="6624736" cy="55436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t.mitchell@odi.org.uk</a:t>
            </a:r>
            <a:endParaRPr lang="en-GB" dirty="0" smtClean="0"/>
          </a:p>
          <a:p>
            <a:r>
              <a:rPr lang="en-GB" dirty="0" smtClean="0"/>
              <a:t>Twitter: </a:t>
            </a:r>
            <a:r>
              <a:rPr lang="en-GB" dirty="0" err="1" smtClean="0"/>
              <a:t>tommitchell_odi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7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73" y="-101597"/>
            <a:ext cx="9186694" cy="70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Moderator’s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GB" b="1" dirty="0"/>
              <a:t>How should disaster risk reduction be integrated in the Post-2015 Development Goals? </a:t>
            </a:r>
            <a:endParaRPr lang="en-GB" dirty="0"/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GB" b="1" dirty="0"/>
              <a:t>What will help make the case for disaster risk reduction to be included? </a:t>
            </a:r>
            <a:endParaRPr lang="en-GB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b="1" dirty="0"/>
              <a:t>If the post-2015 development goals include disaster risk reduction, how should it be linked to the 2015 agreement on disaster risk </a:t>
            </a:r>
            <a:r>
              <a:rPr lang="en-GB" b="1" dirty="0" smtClean="0"/>
              <a:t>reduction?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3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4" y="1866374"/>
            <a:ext cx="6346093" cy="3281359"/>
          </a:xfrm>
        </p:spPr>
        <p:txBody>
          <a:bodyPr lIns="0" tIns="0" rIns="0" bIns="0" anchor="t">
            <a:normAutofit/>
          </a:bodyPr>
          <a:lstStyle/>
          <a:p>
            <a:pPr algn="l"/>
            <a: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  <a:t/>
            </a:r>
            <a:b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</a:br>
            <a: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  <a:t>1. Trajectory of the post-2015 development agenda</a:t>
            </a:r>
            <a: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endParaRPr lang="en-US" sz="1600" dirty="0">
              <a:solidFill>
                <a:srgbClr val="006C67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393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Post-2015 Goals – A new discussion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 descr="Table 1: MDGs in 2000 and post-2015. Source: van der Hoeven (2012). WIDER Angle June July 201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663490"/>
            <a:ext cx="6336705" cy="39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39" y="6309320"/>
            <a:ext cx="7344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van der </a:t>
            </a:r>
            <a:r>
              <a:rPr lang="en-GB" sz="1000" dirty="0" err="1"/>
              <a:t>Hoeven</a:t>
            </a:r>
            <a:r>
              <a:rPr lang="en-GB" sz="1000" dirty="0"/>
              <a:t>, R. (2012). ‘MDGs post-2015: Beacons in turbulent times or false lights? A contribution to the </a:t>
            </a:r>
            <a:r>
              <a:rPr lang="en-GB" sz="1000" dirty="0" smtClean="0"/>
              <a:t>discussion on </a:t>
            </a:r>
            <a:r>
              <a:rPr lang="en-GB" sz="1000" dirty="0"/>
              <a:t>a post-2015 Framework for Development’, UN-DESA Working Paper. New York: United Nations.</a:t>
            </a:r>
          </a:p>
        </p:txBody>
      </p:sp>
    </p:spTree>
    <p:extLst>
      <p:ext uri="{BB962C8B-B14F-4D97-AF65-F5344CB8AC3E}">
        <p14:creationId xmlns:p14="http://schemas.microsoft.com/office/powerpoint/2010/main" val="22844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this heading?</a:t>
            </a:r>
            <a:endParaRPr lang="en-GB" dirty="0"/>
          </a:p>
        </p:txBody>
      </p:sp>
      <p:pic>
        <p:nvPicPr>
          <p:cNvPr id="5" name="Content Placeholder 4" descr="christmas tre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312223"/>
            <a:ext cx="1690117" cy="24849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 descr="Jigsa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422377"/>
            <a:ext cx="2324789" cy="2164459"/>
          </a:xfrm>
          <a:prstGeom prst="rect">
            <a:avLst/>
          </a:prstGeom>
        </p:spPr>
      </p:pic>
      <p:pic>
        <p:nvPicPr>
          <p:cNvPr id="7" name="Picture 6" descr="bullsey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494385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2" y="6259378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Melamed, C. (2012) http</a:t>
            </a:r>
            <a:r>
              <a:rPr lang="en-GB" sz="1000" dirty="0"/>
              <a:t>://post2015.org/2012/04/25/christmas-tree-jigsaw-or-bullseye-a-rough-guide-to-post-2015-frameworks</a:t>
            </a:r>
            <a:r>
              <a:rPr lang="en-GB" sz="1000" dirty="0" smtClean="0"/>
              <a:t>/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795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 possible scenarios</a:t>
            </a:r>
            <a:endParaRPr lang="en-GB" dirty="0"/>
          </a:p>
        </p:txBody>
      </p:sp>
      <p:pic>
        <p:nvPicPr>
          <p:cNvPr id="5" name="Content Placeholder 4" descr="MDGSD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6922" y="2276872"/>
            <a:ext cx="5752381" cy="28285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979712" y="6259378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Melamed, C. (2012) http</a:t>
            </a:r>
            <a:r>
              <a:rPr lang="en-GB" sz="1000" dirty="0"/>
              <a:t>://post2015.org/2012/04/25/christmas-tree-jigsaw-or-bullseye-a-rough-guide-to-post-2015-frameworks</a:t>
            </a:r>
            <a:r>
              <a:rPr lang="en-GB" sz="1000" dirty="0" smtClean="0"/>
              <a:t>/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940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4" y="1866374"/>
            <a:ext cx="6346093" cy="3281359"/>
          </a:xfrm>
        </p:spPr>
        <p:txBody>
          <a:bodyPr lIns="0" tIns="0" rIns="0" bIns="0" anchor="t">
            <a:normAutofit/>
          </a:bodyPr>
          <a:lstStyle/>
          <a:p>
            <a:pPr algn="l"/>
            <a: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  <a:t/>
            </a:r>
            <a:br>
              <a:rPr lang="en-US" sz="2800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</a:br>
            <a:r>
              <a:rPr lang="en-US" dirty="0" smtClean="0">
                <a:solidFill>
                  <a:srgbClr val="006C67"/>
                </a:solidFill>
                <a:latin typeface="HelveticaRounded BoldCond"/>
                <a:cs typeface="HelveticaRounded BoldCond"/>
              </a:rPr>
              <a:t>2a. The narrative for integration of disaster risk reduction</a:t>
            </a:r>
            <a: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  <a:t/>
            </a:r>
            <a:br>
              <a:rPr lang="en-US" sz="2100" dirty="0" smtClean="0">
                <a:solidFill>
                  <a:srgbClr val="006C67"/>
                </a:solidFill>
                <a:latin typeface="HelveticaNeue Condensed"/>
                <a:cs typeface="HelveticaNeue Condensed"/>
              </a:rPr>
            </a:br>
            <a:endParaRPr lang="en-US" sz="1600" dirty="0">
              <a:solidFill>
                <a:srgbClr val="006C67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115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poverty case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3"/>
          <a:stretch/>
        </p:blipFill>
        <p:spPr bwMode="auto">
          <a:xfrm>
            <a:off x="1043608" y="1772816"/>
            <a:ext cx="7128792" cy="377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6309320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http://www.unisdr.org/2005/mdgs-drr/link-mdg-drr.htm</a:t>
            </a:r>
          </a:p>
        </p:txBody>
      </p:sp>
    </p:spTree>
    <p:extLst>
      <p:ext uri="{BB962C8B-B14F-4D97-AF65-F5344CB8AC3E}">
        <p14:creationId xmlns:p14="http://schemas.microsoft.com/office/powerpoint/2010/main" val="35379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human development case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8AFF-0EA9-4541-A78E-3A8A4FD0BCF1}" type="slidenum">
              <a:rPr lang="en-GB" smtClean="0"/>
              <a:t>9</a:t>
            </a:fld>
            <a:endParaRPr lang="en-GB"/>
          </a:p>
        </p:txBody>
      </p:sp>
      <p:pic>
        <p:nvPicPr>
          <p:cNvPr id="4100" name="Picture 4" descr="http://www.jm.undp.org/files/u80/md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6" y="2348880"/>
            <a:ext cx="38803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GURE 2: Scenarios projecting impacts of environmental risks on human development through 2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176464" cy="45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6309320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/>
              <a:t>Human Development Report </a:t>
            </a:r>
            <a:r>
              <a:rPr lang="en-GB" sz="1100" dirty="0" smtClean="0"/>
              <a:t>2011: Sustainability </a:t>
            </a:r>
            <a:r>
              <a:rPr lang="en-GB" sz="1100" dirty="0"/>
              <a:t>and Equity: A Better Future for All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848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 Power Point template (2)">
  <a:themeElements>
    <a:clrScheme name="Custom 3">
      <a:dk1>
        <a:sysClr val="windowText" lastClr="000000"/>
      </a:dk1>
      <a:lt1>
        <a:sysClr val="window" lastClr="FFFFFF"/>
      </a:lt1>
      <a:dk2>
        <a:srgbClr val="6D6E70"/>
      </a:dk2>
      <a:lt2>
        <a:srgbClr val="BCBEC0"/>
      </a:lt2>
      <a:accent1>
        <a:srgbClr val="004F47"/>
      </a:accent1>
      <a:accent2>
        <a:srgbClr val="528F88"/>
      </a:accent2>
      <a:accent3>
        <a:srgbClr val="9CBFB7"/>
      </a:accent3>
      <a:accent4>
        <a:srgbClr val="C7DCD6"/>
      </a:accent4>
      <a:accent5>
        <a:srgbClr val="F7941E"/>
      </a:accent5>
      <a:accent6>
        <a:srgbClr val="F9A64A"/>
      </a:accent6>
      <a:hlink>
        <a:srgbClr val="FCBB76"/>
      </a:hlink>
      <a:folHlink>
        <a:srgbClr val="FED09E"/>
      </a:folHlink>
    </a:clrScheme>
    <a:fontScheme name="ODI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1AD094D9F704B9FEEFFC7B7DD3F5F" ma:contentTypeVersion="0" ma:contentTypeDescription="Create a new document." ma:contentTypeScope="" ma:versionID="f97482c11e5a285a9cea348fb01443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6AC50F-BE54-4EB5-A68F-A50A50FEC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B59220-0D66-4836-BEE9-AC5CA9582108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3F00553-26E1-445E-B859-877D16372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ODI%20Power%20Point%20template%20(2)</Template>
  <TotalTime>3355</TotalTime>
  <Words>675</Words>
  <Application>Microsoft Office PowerPoint</Application>
  <PresentationFormat>On-screen Show (4:3)</PresentationFormat>
  <Paragraphs>76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ODI Power Point template (2)</vt:lpstr>
      <vt:lpstr>PowerPoint Presentation</vt:lpstr>
      <vt:lpstr>Disaster Risk Reduction in Post-2015 Development Goals   Dr. Tom Mitchell  Head of Climate Change Overseas Development Institute   14th May 2013</vt:lpstr>
      <vt:lpstr> 1. Trajectory of the post-2015 development agenda  </vt:lpstr>
      <vt:lpstr>Post-2015 Goals – A new discussion</vt:lpstr>
      <vt:lpstr>Where is this heading?</vt:lpstr>
      <vt:lpstr>6 possible scenarios</vt:lpstr>
      <vt:lpstr> 2a. The narrative for integration of disaster risk reduction  </vt:lpstr>
      <vt:lpstr>A poverty case …</vt:lpstr>
      <vt:lpstr>A human development case …</vt:lpstr>
      <vt:lpstr>An economic case…</vt:lpstr>
      <vt:lpstr>A climate case …</vt:lpstr>
      <vt:lpstr>A political opportunism case …</vt:lpstr>
      <vt:lpstr>A script …</vt:lpstr>
      <vt:lpstr> 2b. Gaining Political Support  </vt:lpstr>
      <vt:lpstr>UNSGs SDGs Questionnaire</vt:lpstr>
      <vt:lpstr>Who voted for it?</vt:lpstr>
      <vt:lpstr>Speeches … </vt:lpstr>
      <vt:lpstr> 2c. Proposing Targets and Indicators  </vt:lpstr>
      <vt:lpstr>Potential Targets and Indicators</vt:lpstr>
      <vt:lpstr>Scenario 1: Standalone disasters goal</vt:lpstr>
      <vt:lpstr>Scenario 2: Disasters within a resilience-type goal </vt:lpstr>
      <vt:lpstr>Scenario 3: Disasters mainstreamed across other goals</vt:lpstr>
      <vt:lpstr>ODI on the post-2015 agenda … </vt:lpstr>
      <vt:lpstr>www.post2015.org</vt:lpstr>
      <vt:lpstr>PowerPoint Presentation</vt:lpstr>
      <vt:lpstr>Moderator’s Questions</vt:lpstr>
    </vt:vector>
  </TitlesOfParts>
  <Company>Overseas Development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rlarbey</dc:creator>
  <cp:lastModifiedBy>Tom Mitchell</cp:lastModifiedBy>
  <cp:revision>71</cp:revision>
  <dcterms:created xsi:type="dcterms:W3CDTF">2012-09-18T16:09:34Z</dcterms:created>
  <dcterms:modified xsi:type="dcterms:W3CDTF">2013-05-21T12:17:20Z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0x0101000551AD094D9F704B9FEEFFC7B7DD3F5F</vt:lpwstr>
  </property>
</Properties>
</file>