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5" r:id="rId1"/>
    <p:sldMasterId id="2147483679" r:id="rId2"/>
  </p:sldMasterIdLst>
  <p:notesMasterIdLst>
    <p:notesMasterId r:id="rId18"/>
  </p:notesMasterIdLst>
  <p:handoutMasterIdLst>
    <p:handoutMasterId r:id="rId19"/>
  </p:handoutMasterIdLst>
  <p:sldIdLst>
    <p:sldId id="256" r:id="rId3"/>
    <p:sldId id="438" r:id="rId4"/>
    <p:sldId id="440" r:id="rId5"/>
    <p:sldId id="439" r:id="rId6"/>
    <p:sldId id="441" r:id="rId7"/>
    <p:sldId id="451" r:id="rId8"/>
    <p:sldId id="442" r:id="rId9"/>
    <p:sldId id="443" r:id="rId10"/>
    <p:sldId id="444" r:id="rId11"/>
    <p:sldId id="445" r:id="rId12"/>
    <p:sldId id="452" r:id="rId13"/>
    <p:sldId id="447" r:id="rId14"/>
    <p:sldId id="446" r:id="rId15"/>
    <p:sldId id="453" r:id="rId16"/>
    <p:sldId id="448" r:id="rId17"/>
  </p:sldIdLst>
  <p:sldSz cx="9906000" cy="6858000" type="A4"/>
  <p:notesSz cx="7099300" cy="10234613"/>
  <p:defaultTextStyle>
    <a:defPPr>
      <a:defRPr lang="it-IT"/>
    </a:defPPr>
    <a:lvl1pPr algn="l" defTabSz="457200" rtl="0" eaLnBrk="0" fontAlgn="base" hangingPunct="0">
      <a:lnSpc>
        <a:spcPct val="110000"/>
      </a:lnSpc>
      <a:spcBef>
        <a:spcPct val="50000"/>
      </a:spcBef>
      <a:spcAft>
        <a:spcPct val="0"/>
      </a:spcAft>
      <a:buFont typeface="Arial" charset="0"/>
      <a:defRPr sz="2000" kern="1200">
        <a:solidFill>
          <a:srgbClr val="002B52"/>
        </a:solidFill>
        <a:latin typeface="Arial" charset="0"/>
        <a:ea typeface="ＭＳ Ｐゴシック" pitchFamily="34" charset="-128"/>
        <a:cs typeface="+mn-cs"/>
      </a:defRPr>
    </a:lvl1pPr>
    <a:lvl2pPr marL="457200" algn="l" defTabSz="457200" rtl="0" eaLnBrk="0" fontAlgn="base" hangingPunct="0">
      <a:lnSpc>
        <a:spcPct val="110000"/>
      </a:lnSpc>
      <a:spcBef>
        <a:spcPct val="50000"/>
      </a:spcBef>
      <a:spcAft>
        <a:spcPct val="0"/>
      </a:spcAft>
      <a:buFont typeface="Arial" charset="0"/>
      <a:defRPr sz="2000" kern="1200">
        <a:solidFill>
          <a:srgbClr val="002B52"/>
        </a:solidFill>
        <a:latin typeface="Arial" charset="0"/>
        <a:ea typeface="ＭＳ Ｐゴシック" pitchFamily="34" charset="-128"/>
        <a:cs typeface="+mn-cs"/>
      </a:defRPr>
    </a:lvl2pPr>
    <a:lvl3pPr marL="914400" algn="l" defTabSz="457200" rtl="0" eaLnBrk="0" fontAlgn="base" hangingPunct="0">
      <a:lnSpc>
        <a:spcPct val="110000"/>
      </a:lnSpc>
      <a:spcBef>
        <a:spcPct val="50000"/>
      </a:spcBef>
      <a:spcAft>
        <a:spcPct val="0"/>
      </a:spcAft>
      <a:buFont typeface="Arial" charset="0"/>
      <a:defRPr sz="2000" kern="1200">
        <a:solidFill>
          <a:srgbClr val="002B52"/>
        </a:solidFill>
        <a:latin typeface="Arial" charset="0"/>
        <a:ea typeface="ＭＳ Ｐゴシック" pitchFamily="34" charset="-128"/>
        <a:cs typeface="+mn-cs"/>
      </a:defRPr>
    </a:lvl3pPr>
    <a:lvl4pPr marL="1371600" algn="l" defTabSz="457200" rtl="0" eaLnBrk="0" fontAlgn="base" hangingPunct="0">
      <a:lnSpc>
        <a:spcPct val="110000"/>
      </a:lnSpc>
      <a:spcBef>
        <a:spcPct val="50000"/>
      </a:spcBef>
      <a:spcAft>
        <a:spcPct val="0"/>
      </a:spcAft>
      <a:buFont typeface="Arial" charset="0"/>
      <a:defRPr sz="2000" kern="1200">
        <a:solidFill>
          <a:srgbClr val="002B52"/>
        </a:solidFill>
        <a:latin typeface="Arial" charset="0"/>
        <a:ea typeface="ＭＳ Ｐゴシック" pitchFamily="34" charset="-128"/>
        <a:cs typeface="+mn-cs"/>
      </a:defRPr>
    </a:lvl4pPr>
    <a:lvl5pPr marL="1828800" algn="l" defTabSz="457200" rtl="0" eaLnBrk="0" fontAlgn="base" hangingPunct="0">
      <a:lnSpc>
        <a:spcPct val="110000"/>
      </a:lnSpc>
      <a:spcBef>
        <a:spcPct val="50000"/>
      </a:spcBef>
      <a:spcAft>
        <a:spcPct val="0"/>
      </a:spcAft>
      <a:buFont typeface="Arial" charset="0"/>
      <a:defRPr sz="2000" kern="1200">
        <a:solidFill>
          <a:srgbClr val="002B52"/>
        </a:solidFill>
        <a:latin typeface="Arial" charset="0"/>
        <a:ea typeface="ＭＳ Ｐゴシック" pitchFamily="34" charset="-128"/>
        <a:cs typeface="+mn-cs"/>
      </a:defRPr>
    </a:lvl5pPr>
    <a:lvl6pPr marL="2286000" algn="l" defTabSz="914400" rtl="0" eaLnBrk="1" latinLnBrk="0" hangingPunct="1">
      <a:defRPr sz="2000" kern="1200">
        <a:solidFill>
          <a:srgbClr val="002B52"/>
        </a:solidFill>
        <a:latin typeface="Arial" charset="0"/>
        <a:ea typeface="ＭＳ Ｐゴシック" pitchFamily="34" charset="-128"/>
        <a:cs typeface="+mn-cs"/>
      </a:defRPr>
    </a:lvl6pPr>
    <a:lvl7pPr marL="2743200" algn="l" defTabSz="914400" rtl="0" eaLnBrk="1" latinLnBrk="0" hangingPunct="1">
      <a:defRPr sz="2000" kern="1200">
        <a:solidFill>
          <a:srgbClr val="002B52"/>
        </a:solidFill>
        <a:latin typeface="Arial" charset="0"/>
        <a:ea typeface="ＭＳ Ｐゴシック" pitchFamily="34" charset="-128"/>
        <a:cs typeface="+mn-cs"/>
      </a:defRPr>
    </a:lvl7pPr>
    <a:lvl8pPr marL="3200400" algn="l" defTabSz="914400" rtl="0" eaLnBrk="1" latinLnBrk="0" hangingPunct="1">
      <a:defRPr sz="2000" kern="1200">
        <a:solidFill>
          <a:srgbClr val="002B52"/>
        </a:solidFill>
        <a:latin typeface="Arial" charset="0"/>
        <a:ea typeface="ＭＳ Ｐゴシック" pitchFamily="34" charset="-128"/>
        <a:cs typeface="+mn-cs"/>
      </a:defRPr>
    </a:lvl8pPr>
    <a:lvl9pPr marL="3657600" algn="l" defTabSz="914400" rtl="0" eaLnBrk="1" latinLnBrk="0" hangingPunct="1">
      <a:defRPr sz="2000" kern="1200">
        <a:solidFill>
          <a:srgbClr val="002B52"/>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A8800"/>
    <a:srgbClr val="8DD14F"/>
    <a:srgbClr val="03213F"/>
    <a:srgbClr val="002B52"/>
    <a:srgbClr val="00294F"/>
    <a:srgbClr val="CC99FF"/>
    <a:srgbClr val="001426"/>
    <a:srgbClr val="003465"/>
    <a:srgbClr val="002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Stile scuro 1 - Color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Stile scuro 1 - Color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61279" autoAdjust="0"/>
  </p:normalViewPr>
  <p:slideViewPr>
    <p:cSldViewPr snapToGrid="0" showGuides="1">
      <p:cViewPr varScale="1">
        <p:scale>
          <a:sx n="40" d="100"/>
          <a:sy n="40" d="100"/>
        </p:scale>
        <p:origin x="-2082" y="-96"/>
      </p:cViewPr>
      <p:guideLst>
        <p:guide orient="horz" pos="2151"/>
        <p:guide pos="6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78" d="100"/>
          <a:sy n="78" d="100"/>
        </p:scale>
        <p:origin x="-2208" y="-120"/>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D0007B-3655-46AD-927A-1983573C57B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it-IT"/>
        </a:p>
      </dgm:t>
    </dgm:pt>
    <dgm:pt modelId="{14237CDA-1EFF-487A-920F-B653F6562AC6}">
      <dgm:prSet phldrT="[Testo]" custT="1"/>
      <dgm:spPr/>
      <dgm:t>
        <a:bodyPr/>
        <a:lstStyle/>
        <a:p>
          <a:r>
            <a:rPr lang="it-IT" sz="2000" b="1" dirty="0" smtClean="0">
              <a:solidFill>
                <a:schemeClr val="tx2">
                  <a:lumMod val="75000"/>
                </a:schemeClr>
              </a:solidFill>
              <a:latin typeface="Palatino Linotype" pitchFamily="18" charset="0"/>
            </a:rPr>
            <a:t>Natural </a:t>
          </a:r>
          <a:r>
            <a:rPr lang="it-IT" sz="2000" b="1" dirty="0" err="1" smtClean="0">
              <a:solidFill>
                <a:schemeClr val="tx2">
                  <a:lumMod val="75000"/>
                </a:schemeClr>
              </a:solidFill>
              <a:latin typeface="Palatino Linotype" pitchFamily="18" charset="0"/>
            </a:rPr>
            <a:t>resources</a:t>
          </a:r>
          <a:endParaRPr lang="it-IT" sz="2000" b="1" dirty="0">
            <a:solidFill>
              <a:schemeClr val="tx2">
                <a:lumMod val="75000"/>
              </a:schemeClr>
            </a:solidFill>
            <a:latin typeface="Palatino Linotype" pitchFamily="18" charset="0"/>
          </a:endParaRPr>
        </a:p>
      </dgm:t>
    </dgm:pt>
    <dgm:pt modelId="{0DD554B6-0E01-411A-8429-5709C30730B4}" type="parTrans" cxnId="{C1CA8CBF-39F0-4B53-80CB-4431EBBCD879}">
      <dgm:prSet/>
      <dgm:spPr/>
      <dgm:t>
        <a:bodyPr/>
        <a:lstStyle/>
        <a:p>
          <a:endParaRPr lang="it-IT"/>
        </a:p>
      </dgm:t>
    </dgm:pt>
    <dgm:pt modelId="{1742C403-BD90-4223-8AF1-B82E2F15BD39}" type="sibTrans" cxnId="{C1CA8CBF-39F0-4B53-80CB-4431EBBCD879}">
      <dgm:prSet/>
      <dgm:spPr/>
      <dgm:t>
        <a:bodyPr/>
        <a:lstStyle/>
        <a:p>
          <a:endParaRPr lang="it-IT"/>
        </a:p>
      </dgm:t>
    </dgm:pt>
    <dgm:pt modelId="{4EBD259A-9322-4B0F-91D0-0B5E726CDAD9}">
      <dgm:prSet phldrT="[Testo]" custT="1"/>
      <dgm:spPr/>
      <dgm:t>
        <a:bodyPr/>
        <a:lstStyle/>
        <a:p>
          <a:r>
            <a:rPr lang="it-IT" sz="2400" b="1" dirty="0" smtClean="0">
              <a:solidFill>
                <a:srgbClr val="EA8800"/>
              </a:solidFill>
              <a:latin typeface="Palatino Linotype" pitchFamily="18" charset="0"/>
            </a:rPr>
            <a:t>Businesses</a:t>
          </a:r>
          <a:endParaRPr lang="it-IT" sz="2400" b="1" dirty="0">
            <a:solidFill>
              <a:srgbClr val="EA8800"/>
            </a:solidFill>
            <a:latin typeface="Palatino Linotype" pitchFamily="18" charset="0"/>
          </a:endParaRPr>
        </a:p>
      </dgm:t>
    </dgm:pt>
    <dgm:pt modelId="{DC9DB1EF-676F-446E-9B40-B54A5B891152}" type="parTrans" cxnId="{DE220B5D-0070-4D6D-8338-CC25B723D4DD}">
      <dgm:prSet/>
      <dgm:spPr/>
      <dgm:t>
        <a:bodyPr/>
        <a:lstStyle/>
        <a:p>
          <a:endParaRPr lang="it-IT"/>
        </a:p>
      </dgm:t>
    </dgm:pt>
    <dgm:pt modelId="{50488AF1-A645-41DD-930D-4DBD2D3D10AC}" type="sibTrans" cxnId="{DE220B5D-0070-4D6D-8338-CC25B723D4DD}">
      <dgm:prSet/>
      <dgm:spPr/>
      <dgm:t>
        <a:bodyPr/>
        <a:lstStyle/>
        <a:p>
          <a:endParaRPr lang="it-IT"/>
        </a:p>
      </dgm:t>
    </dgm:pt>
    <dgm:pt modelId="{4F318C5D-B5B0-4BDB-BFEF-1084F9C79883}">
      <dgm:prSet phldrT="[Testo]" custT="1"/>
      <dgm:spPr/>
      <dgm:t>
        <a:bodyPr/>
        <a:lstStyle/>
        <a:p>
          <a:r>
            <a:rPr lang="it-IT" sz="2000" b="1" dirty="0" err="1" smtClean="0">
              <a:solidFill>
                <a:schemeClr val="tx2">
                  <a:lumMod val="75000"/>
                </a:schemeClr>
              </a:solidFill>
              <a:latin typeface="Palatino Linotype" pitchFamily="18" charset="0"/>
            </a:rPr>
            <a:t>Demand</a:t>
          </a:r>
          <a:endParaRPr lang="it-IT" sz="2000" b="1" dirty="0">
            <a:solidFill>
              <a:schemeClr val="tx2">
                <a:lumMod val="75000"/>
              </a:schemeClr>
            </a:solidFill>
            <a:latin typeface="Palatino Linotype" pitchFamily="18" charset="0"/>
          </a:endParaRPr>
        </a:p>
      </dgm:t>
    </dgm:pt>
    <dgm:pt modelId="{08EE22CE-A499-4362-B36D-0A44D626BF88}" type="parTrans" cxnId="{33A5036B-788C-46B1-987C-CB30AC44652E}">
      <dgm:prSet/>
      <dgm:spPr/>
      <dgm:t>
        <a:bodyPr/>
        <a:lstStyle/>
        <a:p>
          <a:endParaRPr lang="it-IT"/>
        </a:p>
      </dgm:t>
    </dgm:pt>
    <dgm:pt modelId="{7B8069F3-336E-49EE-A76C-03F66A1FC597}" type="sibTrans" cxnId="{33A5036B-788C-46B1-987C-CB30AC44652E}">
      <dgm:prSet/>
      <dgm:spPr/>
      <dgm:t>
        <a:bodyPr/>
        <a:lstStyle/>
        <a:p>
          <a:endParaRPr lang="it-IT"/>
        </a:p>
      </dgm:t>
    </dgm:pt>
    <dgm:pt modelId="{A5D357AE-DE87-45BC-B2F0-88A0C73F9767}" type="pres">
      <dgm:prSet presAssocID="{10D0007B-3655-46AD-927A-1983573C57BA}" presName="Name0" presStyleCnt="0">
        <dgm:presLayoutVars>
          <dgm:chMax val="7"/>
          <dgm:chPref val="7"/>
          <dgm:dir/>
          <dgm:animLvl val="lvl"/>
        </dgm:presLayoutVars>
      </dgm:prSet>
      <dgm:spPr/>
      <dgm:t>
        <a:bodyPr/>
        <a:lstStyle/>
        <a:p>
          <a:endParaRPr lang="it-IT"/>
        </a:p>
      </dgm:t>
    </dgm:pt>
    <dgm:pt modelId="{A5904397-20EE-41A6-8685-782FB0E90EA7}" type="pres">
      <dgm:prSet presAssocID="{14237CDA-1EFF-487A-920F-B653F6562AC6}" presName="Accent1" presStyleCnt="0"/>
      <dgm:spPr/>
    </dgm:pt>
    <dgm:pt modelId="{235FC652-3947-477A-869C-01C15D08DAF8}" type="pres">
      <dgm:prSet presAssocID="{14237CDA-1EFF-487A-920F-B653F6562AC6}" presName="Accent" presStyleLbl="node1" presStyleIdx="0" presStyleCnt="3" custLinFactNeighborX="41487" custLinFactNeighborY="7478"/>
      <dgm:spPr>
        <a:solidFill>
          <a:srgbClr val="EA8800"/>
        </a:solidFill>
      </dgm:spPr>
    </dgm:pt>
    <dgm:pt modelId="{F0A76833-3C75-42F9-B9BA-197D7C0C176D}" type="pres">
      <dgm:prSet presAssocID="{14237CDA-1EFF-487A-920F-B653F6562AC6}" presName="Parent1" presStyleLbl="revTx" presStyleIdx="0" presStyleCnt="3" custScaleY="100001" custLinFactNeighborX="72289" custLinFactNeighborY="28428">
        <dgm:presLayoutVars>
          <dgm:chMax val="1"/>
          <dgm:chPref val="1"/>
          <dgm:bulletEnabled val="1"/>
        </dgm:presLayoutVars>
      </dgm:prSet>
      <dgm:spPr/>
      <dgm:t>
        <a:bodyPr/>
        <a:lstStyle/>
        <a:p>
          <a:endParaRPr lang="it-IT"/>
        </a:p>
      </dgm:t>
    </dgm:pt>
    <dgm:pt modelId="{E8C47C93-B5D0-449F-B892-C0CED94391D7}" type="pres">
      <dgm:prSet presAssocID="{4EBD259A-9322-4B0F-91D0-0B5E726CDAD9}" presName="Accent2" presStyleCnt="0"/>
      <dgm:spPr/>
    </dgm:pt>
    <dgm:pt modelId="{01428D74-37D2-4E31-91B2-E19D79542062}" type="pres">
      <dgm:prSet presAssocID="{4EBD259A-9322-4B0F-91D0-0B5E726CDAD9}" presName="Accent" presStyleLbl="node1" presStyleIdx="1" presStyleCnt="3" custAng="12482254" custScaleX="88353" custScaleY="85630" custLinFactNeighborX="50456" custLinFactNeighborY="73162"/>
      <dgm:spPr>
        <a:solidFill>
          <a:srgbClr val="EA8800"/>
        </a:solidFill>
      </dgm:spPr>
    </dgm:pt>
    <dgm:pt modelId="{FD979611-44F7-4E15-8904-8224C5A653AA}" type="pres">
      <dgm:prSet presAssocID="{4EBD259A-9322-4B0F-91D0-0B5E726CDAD9}" presName="Parent2" presStyleLbl="revTx" presStyleIdx="1" presStyleCnt="3" custScaleX="153930" custScaleY="138398" custLinFactNeighborX="12019" custLinFactNeighborY="25693">
        <dgm:presLayoutVars>
          <dgm:chMax val="1"/>
          <dgm:chPref val="1"/>
          <dgm:bulletEnabled val="1"/>
        </dgm:presLayoutVars>
      </dgm:prSet>
      <dgm:spPr/>
      <dgm:t>
        <a:bodyPr/>
        <a:lstStyle/>
        <a:p>
          <a:endParaRPr lang="it-IT"/>
        </a:p>
      </dgm:t>
    </dgm:pt>
    <dgm:pt modelId="{172FBFF5-90AE-4EC4-8679-955A9420C6B5}" type="pres">
      <dgm:prSet presAssocID="{4F318C5D-B5B0-4BDB-BFEF-1084F9C79883}" presName="Accent3" presStyleCnt="0"/>
      <dgm:spPr/>
    </dgm:pt>
    <dgm:pt modelId="{97366C4D-A59D-4AF7-8CCD-432E878F46B9}" type="pres">
      <dgm:prSet presAssocID="{4F318C5D-B5B0-4BDB-BFEF-1084F9C79883}" presName="Accent" presStyleLbl="node1" presStyleIdx="2" presStyleCnt="3" custAng="9396745" custScaleX="131096" custScaleY="134809" custLinFactNeighborX="-29937" custLinFactNeighborY="-55573"/>
      <dgm:spPr>
        <a:solidFill>
          <a:schemeClr val="tx2">
            <a:lumMod val="75000"/>
          </a:schemeClr>
        </a:solidFill>
      </dgm:spPr>
    </dgm:pt>
    <dgm:pt modelId="{BB249203-EF07-4E1E-A624-480716E18CCF}" type="pres">
      <dgm:prSet presAssocID="{4F318C5D-B5B0-4BDB-BFEF-1084F9C79883}" presName="Parent3" presStyleLbl="revTx" presStyleIdx="2" presStyleCnt="3" custScaleX="110000" custLinFactNeighborX="41791" custLinFactNeighborY="58827">
        <dgm:presLayoutVars>
          <dgm:chMax val="1"/>
          <dgm:chPref val="1"/>
          <dgm:bulletEnabled val="1"/>
        </dgm:presLayoutVars>
      </dgm:prSet>
      <dgm:spPr/>
      <dgm:t>
        <a:bodyPr/>
        <a:lstStyle/>
        <a:p>
          <a:endParaRPr lang="it-IT"/>
        </a:p>
      </dgm:t>
    </dgm:pt>
  </dgm:ptLst>
  <dgm:cxnLst>
    <dgm:cxn modelId="{1008C2DA-A2BA-40B8-8292-18CF843115BA}" type="presOf" srcId="{14237CDA-1EFF-487A-920F-B653F6562AC6}" destId="{F0A76833-3C75-42F9-B9BA-197D7C0C176D}" srcOrd="0" destOrd="0" presId="urn:microsoft.com/office/officeart/2009/layout/CircleArrowProcess"/>
    <dgm:cxn modelId="{D7A146B6-DA49-4E7D-B865-E2CD23A844F4}" type="presOf" srcId="{4EBD259A-9322-4B0F-91D0-0B5E726CDAD9}" destId="{FD979611-44F7-4E15-8904-8224C5A653AA}" srcOrd="0" destOrd="0" presId="urn:microsoft.com/office/officeart/2009/layout/CircleArrowProcess"/>
    <dgm:cxn modelId="{A3E7A955-1B36-4F7A-A59B-B89C14820D63}" type="presOf" srcId="{4F318C5D-B5B0-4BDB-BFEF-1084F9C79883}" destId="{BB249203-EF07-4E1E-A624-480716E18CCF}" srcOrd="0" destOrd="0" presId="urn:microsoft.com/office/officeart/2009/layout/CircleArrowProcess"/>
    <dgm:cxn modelId="{33A5036B-788C-46B1-987C-CB30AC44652E}" srcId="{10D0007B-3655-46AD-927A-1983573C57BA}" destId="{4F318C5D-B5B0-4BDB-BFEF-1084F9C79883}" srcOrd="2" destOrd="0" parTransId="{08EE22CE-A499-4362-B36D-0A44D626BF88}" sibTransId="{7B8069F3-336E-49EE-A76C-03F66A1FC597}"/>
    <dgm:cxn modelId="{C1CA8CBF-39F0-4B53-80CB-4431EBBCD879}" srcId="{10D0007B-3655-46AD-927A-1983573C57BA}" destId="{14237CDA-1EFF-487A-920F-B653F6562AC6}" srcOrd="0" destOrd="0" parTransId="{0DD554B6-0E01-411A-8429-5709C30730B4}" sibTransId="{1742C403-BD90-4223-8AF1-B82E2F15BD39}"/>
    <dgm:cxn modelId="{DE220B5D-0070-4D6D-8338-CC25B723D4DD}" srcId="{10D0007B-3655-46AD-927A-1983573C57BA}" destId="{4EBD259A-9322-4B0F-91D0-0B5E726CDAD9}" srcOrd="1" destOrd="0" parTransId="{DC9DB1EF-676F-446E-9B40-B54A5B891152}" sibTransId="{50488AF1-A645-41DD-930D-4DBD2D3D10AC}"/>
    <dgm:cxn modelId="{1FC4D524-3426-4FEB-9A0C-CDA957315278}" type="presOf" srcId="{10D0007B-3655-46AD-927A-1983573C57BA}" destId="{A5D357AE-DE87-45BC-B2F0-88A0C73F9767}" srcOrd="0" destOrd="0" presId="urn:microsoft.com/office/officeart/2009/layout/CircleArrowProcess"/>
    <dgm:cxn modelId="{299ED20E-36CE-4CBB-8650-E0B18499ABBE}" type="presParOf" srcId="{A5D357AE-DE87-45BC-B2F0-88A0C73F9767}" destId="{A5904397-20EE-41A6-8685-782FB0E90EA7}" srcOrd="0" destOrd="0" presId="urn:microsoft.com/office/officeart/2009/layout/CircleArrowProcess"/>
    <dgm:cxn modelId="{C9EE3FA7-DA74-4C46-9478-C0C8419B0129}" type="presParOf" srcId="{A5904397-20EE-41A6-8685-782FB0E90EA7}" destId="{235FC652-3947-477A-869C-01C15D08DAF8}" srcOrd="0" destOrd="0" presId="urn:microsoft.com/office/officeart/2009/layout/CircleArrowProcess"/>
    <dgm:cxn modelId="{5ADC89EB-1376-4421-9BA1-1D8C0DCF9365}" type="presParOf" srcId="{A5D357AE-DE87-45BC-B2F0-88A0C73F9767}" destId="{F0A76833-3C75-42F9-B9BA-197D7C0C176D}" srcOrd="1" destOrd="0" presId="urn:microsoft.com/office/officeart/2009/layout/CircleArrowProcess"/>
    <dgm:cxn modelId="{DF804D20-DB3C-41EA-BDFF-ADD3604CB59E}" type="presParOf" srcId="{A5D357AE-DE87-45BC-B2F0-88A0C73F9767}" destId="{E8C47C93-B5D0-449F-B892-C0CED94391D7}" srcOrd="2" destOrd="0" presId="urn:microsoft.com/office/officeart/2009/layout/CircleArrowProcess"/>
    <dgm:cxn modelId="{310A7257-57F0-443D-90C1-B79E297F66CF}" type="presParOf" srcId="{E8C47C93-B5D0-449F-B892-C0CED94391D7}" destId="{01428D74-37D2-4E31-91B2-E19D79542062}" srcOrd="0" destOrd="0" presId="urn:microsoft.com/office/officeart/2009/layout/CircleArrowProcess"/>
    <dgm:cxn modelId="{993DDFB2-B2CB-42E3-9AA5-6C8547F78F81}" type="presParOf" srcId="{A5D357AE-DE87-45BC-B2F0-88A0C73F9767}" destId="{FD979611-44F7-4E15-8904-8224C5A653AA}" srcOrd="3" destOrd="0" presId="urn:microsoft.com/office/officeart/2009/layout/CircleArrowProcess"/>
    <dgm:cxn modelId="{E878BECF-151A-4B72-A502-D6224E304801}" type="presParOf" srcId="{A5D357AE-DE87-45BC-B2F0-88A0C73F9767}" destId="{172FBFF5-90AE-4EC4-8679-955A9420C6B5}" srcOrd="4" destOrd="0" presId="urn:microsoft.com/office/officeart/2009/layout/CircleArrowProcess"/>
    <dgm:cxn modelId="{2942C9A9-541C-4498-AF46-24CEF84F4173}" type="presParOf" srcId="{172FBFF5-90AE-4EC4-8679-955A9420C6B5}" destId="{97366C4D-A59D-4AF7-8CCD-432E878F46B9}" srcOrd="0" destOrd="0" presId="urn:microsoft.com/office/officeart/2009/layout/CircleArrowProcess"/>
    <dgm:cxn modelId="{D9305C97-E342-41A5-8A1C-59F5BEA99A01}" type="presParOf" srcId="{A5D357AE-DE87-45BC-B2F0-88A0C73F9767}" destId="{BB249203-EF07-4E1E-A624-480716E18CC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FC652-3947-477A-869C-01C15D08DAF8}">
      <dsp:nvSpPr>
        <dsp:cNvPr id="0" name=""/>
        <dsp:cNvSpPr/>
      </dsp:nvSpPr>
      <dsp:spPr>
        <a:xfrm>
          <a:off x="3286468" y="-9"/>
          <a:ext cx="2119121" cy="2119443"/>
        </a:xfrm>
        <a:prstGeom prst="circularArrow">
          <a:avLst>
            <a:gd name="adj1" fmla="val 10980"/>
            <a:gd name="adj2" fmla="val 1142322"/>
            <a:gd name="adj3" fmla="val 4500000"/>
            <a:gd name="adj4" fmla="val 10800000"/>
            <a:gd name="adj5" fmla="val 12500"/>
          </a:avLst>
        </a:prstGeom>
        <a:solidFill>
          <a:srgbClr val="EA88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A76833-3C75-42F9-B9BA-197D7C0C176D}">
      <dsp:nvSpPr>
        <dsp:cNvPr id="0" name=""/>
        <dsp:cNvSpPr/>
      </dsp:nvSpPr>
      <dsp:spPr>
        <a:xfrm>
          <a:off x="3726946" y="774016"/>
          <a:ext cx="1177554" cy="5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kern="1200" dirty="0" smtClean="0">
              <a:solidFill>
                <a:schemeClr val="tx2">
                  <a:lumMod val="75000"/>
                </a:schemeClr>
              </a:solidFill>
              <a:latin typeface="Palatino Linotype" pitchFamily="18" charset="0"/>
            </a:rPr>
            <a:t>Natural </a:t>
          </a:r>
          <a:r>
            <a:rPr lang="it-IT" sz="2000" b="1" kern="1200" dirty="0" err="1" smtClean="0">
              <a:solidFill>
                <a:schemeClr val="tx2">
                  <a:lumMod val="75000"/>
                </a:schemeClr>
              </a:solidFill>
              <a:latin typeface="Palatino Linotype" pitchFamily="18" charset="0"/>
            </a:rPr>
            <a:t>resources</a:t>
          </a:r>
          <a:endParaRPr lang="it-IT" sz="2000" b="1" kern="1200" dirty="0">
            <a:solidFill>
              <a:schemeClr val="tx2">
                <a:lumMod val="75000"/>
              </a:schemeClr>
            </a:solidFill>
            <a:latin typeface="Palatino Linotype" pitchFamily="18" charset="0"/>
          </a:endParaRPr>
        </a:p>
      </dsp:txBody>
      <dsp:txXfrm>
        <a:off x="3726946" y="774016"/>
        <a:ext cx="1177554" cy="588642"/>
      </dsp:txXfrm>
    </dsp:sp>
    <dsp:sp modelId="{01428D74-37D2-4E31-91B2-E19D79542062}">
      <dsp:nvSpPr>
        <dsp:cNvPr id="0" name=""/>
        <dsp:cNvSpPr/>
      </dsp:nvSpPr>
      <dsp:spPr>
        <a:xfrm rot="12482254">
          <a:off x="3011360" y="2762185"/>
          <a:ext cx="1872307" cy="1814879"/>
        </a:xfrm>
        <a:prstGeom prst="leftCircularArrow">
          <a:avLst>
            <a:gd name="adj1" fmla="val 10980"/>
            <a:gd name="adj2" fmla="val 1142322"/>
            <a:gd name="adj3" fmla="val 6300000"/>
            <a:gd name="adj4" fmla="val 18900000"/>
            <a:gd name="adj5" fmla="val 12500"/>
          </a:avLst>
        </a:prstGeom>
        <a:solidFill>
          <a:srgbClr val="EA88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79611-44F7-4E15-8904-8224C5A653AA}">
      <dsp:nvSpPr>
        <dsp:cNvPr id="0" name=""/>
        <dsp:cNvSpPr/>
      </dsp:nvSpPr>
      <dsp:spPr>
        <a:xfrm>
          <a:off x="2113515" y="1869730"/>
          <a:ext cx="1812610" cy="814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kern="1200" dirty="0" smtClean="0">
              <a:solidFill>
                <a:srgbClr val="EA8800"/>
              </a:solidFill>
              <a:latin typeface="Palatino Linotype" pitchFamily="18" charset="0"/>
            </a:rPr>
            <a:t>Businesses</a:t>
          </a:r>
          <a:endParaRPr lang="it-IT" sz="2400" b="1" kern="1200" dirty="0">
            <a:solidFill>
              <a:srgbClr val="EA8800"/>
            </a:solidFill>
            <a:latin typeface="Palatino Linotype" pitchFamily="18" charset="0"/>
          </a:endParaRPr>
        </a:p>
      </dsp:txBody>
      <dsp:txXfrm>
        <a:off x="2113515" y="1869730"/>
        <a:ext cx="1812610" cy="814661"/>
      </dsp:txXfrm>
    </dsp:sp>
    <dsp:sp modelId="{97366C4D-A59D-4AF7-8CCD-432E878F46B9}">
      <dsp:nvSpPr>
        <dsp:cNvPr id="0" name=""/>
        <dsp:cNvSpPr/>
      </dsp:nvSpPr>
      <dsp:spPr>
        <a:xfrm rot="9396745">
          <a:off x="1730009" y="1093582"/>
          <a:ext cx="2386804" cy="2455388"/>
        </a:xfrm>
        <a:prstGeom prst="blockArc">
          <a:avLst>
            <a:gd name="adj1" fmla="val 13500000"/>
            <a:gd name="adj2" fmla="val 10800000"/>
            <a:gd name="adj3" fmla="val 1274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249203-EF07-4E1E-A624-480716E18CCF}">
      <dsp:nvSpPr>
        <dsp:cNvPr id="0" name=""/>
        <dsp:cNvSpPr/>
      </dsp:nvSpPr>
      <dsp:spPr>
        <a:xfrm>
          <a:off x="3311723" y="3404364"/>
          <a:ext cx="1295310" cy="58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kern="1200" dirty="0" err="1" smtClean="0">
              <a:solidFill>
                <a:schemeClr val="tx2">
                  <a:lumMod val="75000"/>
                </a:schemeClr>
              </a:solidFill>
              <a:latin typeface="Palatino Linotype" pitchFamily="18" charset="0"/>
            </a:rPr>
            <a:t>Demand</a:t>
          </a:r>
          <a:endParaRPr lang="it-IT" sz="2000" b="1" kern="1200" dirty="0">
            <a:solidFill>
              <a:schemeClr val="tx2">
                <a:lumMod val="75000"/>
              </a:schemeClr>
            </a:solidFill>
            <a:latin typeface="Palatino Linotype" pitchFamily="18" charset="0"/>
          </a:endParaRPr>
        </a:p>
      </dsp:txBody>
      <dsp:txXfrm>
        <a:off x="3311723" y="3404364"/>
        <a:ext cx="1295310" cy="58863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5463" tIns="47732" rIns="95463" bIns="47732" numCol="1" anchor="t" anchorCtr="0" compatLnSpc="1">
            <a:prstTxWarp prst="textNoShape">
              <a:avLst/>
            </a:prstTxWarp>
          </a:bodyPr>
          <a:lstStyle>
            <a:lvl1pPr defTabSz="477838" eaLnBrk="1" hangingPunct="1">
              <a:lnSpc>
                <a:spcPct val="100000"/>
              </a:lnSpc>
              <a:spcBef>
                <a:spcPct val="0"/>
              </a:spcBef>
              <a:buFontTx/>
              <a:buNone/>
              <a:defRPr sz="1300">
                <a:solidFill>
                  <a:schemeClr val="tx1"/>
                </a:solidFill>
                <a:latin typeface="Arial" charset="0"/>
                <a:ea typeface="ＭＳ Ｐゴシック" charset="0"/>
                <a:cs typeface="ＭＳ Ｐゴシック" charset="0"/>
              </a:defRPr>
            </a:lvl1pPr>
          </a:lstStyle>
          <a:p>
            <a:pPr>
              <a:defRPr/>
            </a:pPr>
            <a:endParaRPr lang="en-US"/>
          </a:p>
        </p:txBody>
      </p:sp>
      <p:sp>
        <p:nvSpPr>
          <p:cNvPr id="31747" name="Rectangle 3"/>
          <p:cNvSpPr>
            <a:spLocks noGrp="1" noChangeArrowheads="1"/>
          </p:cNvSpPr>
          <p:nvPr>
            <p:ph type="dt" sz="quarter" idx="1"/>
          </p:nvPr>
        </p:nvSpPr>
        <p:spPr bwMode="auto">
          <a:xfrm>
            <a:off x="4022725"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63" tIns="47732" rIns="95463" bIns="47732" numCol="1" anchor="t" anchorCtr="0" compatLnSpc="1">
            <a:prstTxWarp prst="textNoShape">
              <a:avLst/>
            </a:prstTxWarp>
          </a:bodyPr>
          <a:lstStyle>
            <a:lvl1pPr algn="r" defTabSz="477838" eaLnBrk="1" hangingPunct="1">
              <a:lnSpc>
                <a:spcPct val="100000"/>
              </a:lnSpc>
              <a:spcBef>
                <a:spcPct val="0"/>
              </a:spcBef>
              <a:buFontTx/>
              <a:buNone/>
              <a:defRPr sz="1300">
                <a:solidFill>
                  <a:schemeClr val="tx1"/>
                </a:solidFill>
                <a:latin typeface="Arial" pitchFamily="34" charset="0"/>
              </a:defRPr>
            </a:lvl1pPr>
          </a:lstStyle>
          <a:p>
            <a:pPr>
              <a:defRPr/>
            </a:pPr>
            <a:fld id="{5BF1F941-0897-4BE4-AB46-33937215CD9C}" type="datetime1">
              <a:rPr lang="it-IT"/>
              <a:pPr>
                <a:defRPr/>
              </a:pPr>
              <a:t>21/05/2013</a:t>
            </a:fld>
            <a:endParaRPr lang="it-IT"/>
          </a:p>
        </p:txBody>
      </p:sp>
      <p:sp>
        <p:nvSpPr>
          <p:cNvPr id="31748" name="Rectangle 4"/>
          <p:cNvSpPr>
            <a:spLocks noGrp="1" noChangeArrowheads="1"/>
          </p:cNvSpPr>
          <p:nvPr>
            <p:ph type="ftr" sz="quarter" idx="2"/>
          </p:nvPr>
        </p:nvSpPr>
        <p:spPr bwMode="auto">
          <a:xfrm>
            <a:off x="0"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63" tIns="47732" rIns="95463" bIns="47732" numCol="1" anchor="b" anchorCtr="0" compatLnSpc="1">
            <a:prstTxWarp prst="textNoShape">
              <a:avLst/>
            </a:prstTxWarp>
          </a:bodyPr>
          <a:lstStyle>
            <a:lvl1pPr defTabSz="477838" eaLnBrk="1" hangingPunct="1">
              <a:lnSpc>
                <a:spcPct val="100000"/>
              </a:lnSpc>
              <a:spcBef>
                <a:spcPct val="0"/>
              </a:spcBef>
              <a:buFontTx/>
              <a:buNone/>
              <a:defRPr sz="1300">
                <a:solidFill>
                  <a:schemeClr val="tx1"/>
                </a:solidFill>
                <a:latin typeface="Arial" charset="0"/>
                <a:ea typeface="ＭＳ Ｐゴシック" charset="0"/>
                <a:cs typeface="ＭＳ Ｐゴシック" charset="0"/>
              </a:defRPr>
            </a:lvl1pPr>
          </a:lstStyle>
          <a:p>
            <a:pPr>
              <a:defRPr/>
            </a:pPr>
            <a:r>
              <a:rPr lang="it-IT"/>
              <a:t>1</a:t>
            </a:r>
          </a:p>
        </p:txBody>
      </p:sp>
      <p:sp>
        <p:nvSpPr>
          <p:cNvPr id="31749" name="Rectangle 5"/>
          <p:cNvSpPr>
            <a:spLocks noGrp="1" noChangeArrowheads="1"/>
          </p:cNvSpPr>
          <p:nvPr>
            <p:ph type="sldNum" sz="quarter" idx="3"/>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63" tIns="47732" rIns="95463" bIns="47732" numCol="1" anchor="b" anchorCtr="0" compatLnSpc="1">
            <a:prstTxWarp prst="textNoShape">
              <a:avLst/>
            </a:prstTxWarp>
          </a:bodyPr>
          <a:lstStyle>
            <a:lvl1pPr algn="r" defTabSz="477838" eaLnBrk="1" hangingPunct="1">
              <a:lnSpc>
                <a:spcPct val="100000"/>
              </a:lnSpc>
              <a:spcBef>
                <a:spcPct val="0"/>
              </a:spcBef>
              <a:buFontTx/>
              <a:buNone/>
              <a:defRPr sz="1300">
                <a:solidFill>
                  <a:schemeClr val="tx1"/>
                </a:solidFill>
                <a:latin typeface="Arial" pitchFamily="34" charset="0"/>
              </a:defRPr>
            </a:lvl1pPr>
          </a:lstStyle>
          <a:p>
            <a:pPr>
              <a:defRPr/>
            </a:pPr>
            <a:fld id="{DA2CBBF8-F678-4C0D-A096-03F82A19E947}" type="slidenum">
              <a:rPr lang="it-IT"/>
              <a:pPr>
                <a:defRPr/>
              </a:pPr>
              <a:t>‹N›</a:t>
            </a:fld>
            <a:endParaRPr lang="it-IT"/>
          </a:p>
        </p:txBody>
      </p:sp>
    </p:spTree>
    <p:extLst>
      <p:ext uri="{BB962C8B-B14F-4D97-AF65-F5344CB8AC3E}">
        <p14:creationId xmlns:p14="http://schemas.microsoft.com/office/powerpoint/2010/main" val="360130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5463" tIns="47732" rIns="95463" bIns="47732" numCol="1" anchor="t" anchorCtr="0" compatLnSpc="1">
            <a:prstTxWarp prst="textNoShape">
              <a:avLst/>
            </a:prstTxWarp>
          </a:bodyPr>
          <a:lstStyle>
            <a:lvl1pPr defTabSz="477838" eaLnBrk="1" hangingPunct="1">
              <a:lnSpc>
                <a:spcPct val="100000"/>
              </a:lnSpc>
              <a:spcBef>
                <a:spcPct val="0"/>
              </a:spcBef>
              <a:buFontTx/>
              <a:buNone/>
              <a:defRPr sz="1300">
                <a:solidFill>
                  <a:schemeClr val="tx1"/>
                </a:solidFill>
                <a:latin typeface="Calibri" charset="0"/>
                <a:ea typeface="ＭＳ Ｐゴシック" charset="0"/>
                <a:cs typeface="ＭＳ Ｐゴシック" charset="0"/>
              </a:defRPr>
            </a:lvl1pPr>
          </a:lstStyle>
          <a:p>
            <a:pPr>
              <a:defRPr/>
            </a:pPr>
            <a:endParaRPr lang="en-US"/>
          </a:p>
        </p:txBody>
      </p:sp>
      <p:sp>
        <p:nvSpPr>
          <p:cNvPr id="24579" name="Rectangle 3"/>
          <p:cNvSpPr>
            <a:spLocks noGrp="1" noChangeArrowheads="1"/>
          </p:cNvSpPr>
          <p:nvPr>
            <p:ph type="dt" idx="1"/>
          </p:nvPr>
        </p:nvSpPr>
        <p:spPr bwMode="auto">
          <a:xfrm>
            <a:off x="4021138"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5463" tIns="47732" rIns="95463" bIns="47732" numCol="1" anchor="t" anchorCtr="0" compatLnSpc="1">
            <a:prstTxWarp prst="textNoShape">
              <a:avLst/>
            </a:prstTxWarp>
          </a:bodyPr>
          <a:lstStyle>
            <a:lvl1pPr algn="r" defTabSz="477838" eaLnBrk="1" hangingPunct="1">
              <a:lnSpc>
                <a:spcPct val="100000"/>
              </a:lnSpc>
              <a:spcBef>
                <a:spcPct val="0"/>
              </a:spcBef>
              <a:buFontTx/>
              <a:buNone/>
              <a:defRPr sz="1300">
                <a:solidFill>
                  <a:schemeClr val="tx1"/>
                </a:solidFill>
                <a:latin typeface="Calibri" pitchFamily="34" charset="0"/>
              </a:defRPr>
            </a:lvl1pPr>
          </a:lstStyle>
          <a:p>
            <a:pPr>
              <a:defRPr/>
            </a:pPr>
            <a:fld id="{FBE9DA0A-FFE2-4E0E-B3FD-EAFAA8A01E0B}" type="datetime1">
              <a:rPr lang="it-IT"/>
              <a:pPr>
                <a:defRPr/>
              </a:pPr>
              <a:t>21/05/2013</a:t>
            </a:fld>
            <a:endParaRPr lang="it-IT"/>
          </a:p>
        </p:txBody>
      </p:sp>
      <p:sp>
        <p:nvSpPr>
          <p:cNvPr id="32772" name="Rectangle 4"/>
          <p:cNvSpPr>
            <a:spLocks noGrp="1" noRot="1" noChangeAspect="1" noChangeArrowheads="1" noTextEdit="1"/>
          </p:cNvSpPr>
          <p:nvPr>
            <p:ph type="sldImg" idx="2"/>
          </p:nvPr>
        </p:nvSpPr>
        <p:spPr bwMode="auto">
          <a:xfrm>
            <a:off x="777875" y="766763"/>
            <a:ext cx="5545138"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709613" y="4860925"/>
            <a:ext cx="56800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5463" tIns="47732" rIns="95463" bIns="47732"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4582" name="Rectangle 6"/>
          <p:cNvSpPr>
            <a:spLocks noGrp="1" noChangeArrowheads="1"/>
          </p:cNvSpPr>
          <p:nvPr>
            <p:ph type="ftr" sz="quarter" idx="4"/>
          </p:nvPr>
        </p:nvSpPr>
        <p:spPr bwMode="auto">
          <a:xfrm>
            <a:off x="0"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5463" tIns="47732" rIns="95463" bIns="47732" numCol="1" anchor="b" anchorCtr="0" compatLnSpc="1">
            <a:prstTxWarp prst="textNoShape">
              <a:avLst/>
            </a:prstTxWarp>
          </a:bodyPr>
          <a:lstStyle>
            <a:lvl1pPr defTabSz="477838" eaLnBrk="1" hangingPunct="1">
              <a:lnSpc>
                <a:spcPct val="100000"/>
              </a:lnSpc>
              <a:spcBef>
                <a:spcPct val="0"/>
              </a:spcBef>
              <a:buFontTx/>
              <a:buNone/>
              <a:defRPr sz="1300">
                <a:solidFill>
                  <a:schemeClr val="tx1"/>
                </a:solidFill>
                <a:latin typeface="Calibri" charset="0"/>
                <a:ea typeface="ＭＳ Ｐゴシック" charset="0"/>
                <a:cs typeface="ＭＳ Ｐゴシック" charset="0"/>
              </a:defRPr>
            </a:lvl1pPr>
          </a:lstStyle>
          <a:p>
            <a:pPr>
              <a:defRPr/>
            </a:pPr>
            <a:r>
              <a:rPr lang="it-IT"/>
              <a:t>1</a:t>
            </a:r>
          </a:p>
        </p:txBody>
      </p:sp>
      <p:sp>
        <p:nvSpPr>
          <p:cNvPr id="24583" name="Rectangle 7"/>
          <p:cNvSpPr>
            <a:spLocks noGrp="1" noChangeArrowheads="1"/>
          </p:cNvSpPr>
          <p:nvPr>
            <p:ph type="sldNum" sz="quarter" idx="5"/>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5463" tIns="47732" rIns="95463" bIns="47732" numCol="1" anchor="b" anchorCtr="0" compatLnSpc="1">
            <a:prstTxWarp prst="textNoShape">
              <a:avLst/>
            </a:prstTxWarp>
          </a:bodyPr>
          <a:lstStyle>
            <a:lvl1pPr algn="r" defTabSz="477838" eaLnBrk="1" hangingPunct="1">
              <a:lnSpc>
                <a:spcPct val="100000"/>
              </a:lnSpc>
              <a:spcBef>
                <a:spcPct val="0"/>
              </a:spcBef>
              <a:buFontTx/>
              <a:buNone/>
              <a:defRPr sz="1300">
                <a:solidFill>
                  <a:schemeClr val="tx1"/>
                </a:solidFill>
                <a:latin typeface="Calibri" pitchFamily="34" charset="0"/>
              </a:defRPr>
            </a:lvl1pPr>
          </a:lstStyle>
          <a:p>
            <a:pPr>
              <a:defRPr/>
            </a:pPr>
            <a:fld id="{460F560A-E676-448F-9C76-9BBCBFF1AE3B}" type="slidenum">
              <a:rPr lang="it-IT"/>
              <a:pPr>
                <a:defRPr/>
              </a:pPr>
              <a:t>‹N›</a:t>
            </a:fld>
            <a:endParaRPr lang="it-IT"/>
          </a:p>
        </p:txBody>
      </p:sp>
    </p:spTree>
    <p:extLst>
      <p:ext uri="{BB962C8B-B14F-4D97-AF65-F5344CB8AC3E}">
        <p14:creationId xmlns:p14="http://schemas.microsoft.com/office/powerpoint/2010/main" val="1221449072"/>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Arial" charset="0"/>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Arial" charset="0"/>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Arial" charset="0"/>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lvl1pPr defTabSz="477838">
              <a:defRPr sz="2000">
                <a:solidFill>
                  <a:srgbClr val="002B52"/>
                </a:solidFill>
                <a:latin typeface="Arial" charset="0"/>
                <a:ea typeface="ＭＳ Ｐゴシック" pitchFamily="34" charset="-128"/>
              </a:defRPr>
            </a:lvl1pPr>
            <a:lvl2pPr marL="742950" indent="-285750" defTabSz="477838">
              <a:defRPr sz="2000">
                <a:solidFill>
                  <a:srgbClr val="002B52"/>
                </a:solidFill>
                <a:latin typeface="Arial" charset="0"/>
                <a:ea typeface="ＭＳ Ｐゴシック" pitchFamily="34" charset="-128"/>
              </a:defRPr>
            </a:lvl2pPr>
            <a:lvl3pPr marL="1143000" indent="-228600" defTabSz="477838">
              <a:defRPr sz="2000">
                <a:solidFill>
                  <a:srgbClr val="002B52"/>
                </a:solidFill>
                <a:latin typeface="Arial" charset="0"/>
                <a:ea typeface="ＭＳ Ｐゴシック" pitchFamily="34" charset="-128"/>
              </a:defRPr>
            </a:lvl3pPr>
            <a:lvl4pPr marL="1600200" indent="-228600" defTabSz="477838">
              <a:defRPr sz="2000">
                <a:solidFill>
                  <a:srgbClr val="002B52"/>
                </a:solidFill>
                <a:latin typeface="Arial" charset="0"/>
                <a:ea typeface="ＭＳ Ｐゴシック" pitchFamily="34" charset="-128"/>
              </a:defRPr>
            </a:lvl4pPr>
            <a:lvl5pPr marL="2057400" indent="-228600" defTabSz="477838">
              <a:defRPr sz="2000">
                <a:solidFill>
                  <a:srgbClr val="002B52"/>
                </a:solidFill>
                <a:latin typeface="Arial" charset="0"/>
                <a:ea typeface="ＭＳ Ｐゴシック" pitchFamily="34" charset="-128"/>
              </a:defRPr>
            </a:lvl5pPr>
            <a:lvl6pPr marL="25146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r>
              <a:rPr lang="it-IT" sz="1300" smtClean="0">
                <a:solidFill>
                  <a:schemeClr val="tx1"/>
                </a:solidFill>
                <a:latin typeface="Calibri" pitchFamily="34" charset="0"/>
              </a:rPr>
              <a:t>1</a:t>
            </a: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GB" dirty="0" smtClean="0">
              <a:ea typeface="ＭＳ Ｐゴシック" pitchFamily="34" charset="-128"/>
              <a:cs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Invece di Knowledge </a:t>
            </a:r>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10</a:t>
            </a:fld>
            <a:endParaRPr lang="it-IT"/>
          </a:p>
        </p:txBody>
      </p:sp>
    </p:spTree>
    <p:extLst>
      <p:ext uri="{BB962C8B-B14F-4D97-AF65-F5344CB8AC3E}">
        <p14:creationId xmlns:p14="http://schemas.microsoft.com/office/powerpoint/2010/main" val="984157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Institutional adaptation</a:t>
            </a:r>
            <a:r>
              <a:rPr lang="en-GB" dirty="0" smtClean="0">
                <a:sym typeface="Wingdings" pitchFamily="2" charset="2"/>
              </a:rPr>
              <a:t>  business adaptation</a:t>
            </a:r>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12</a:t>
            </a:fld>
            <a:endParaRPr lang="it-IT"/>
          </a:p>
        </p:txBody>
      </p:sp>
    </p:spTree>
    <p:extLst>
      <p:ext uri="{BB962C8B-B14F-4D97-AF65-F5344CB8AC3E}">
        <p14:creationId xmlns:p14="http://schemas.microsoft.com/office/powerpoint/2010/main" val="323730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ftr" sz="quarter" idx="4"/>
          </p:nvPr>
        </p:nvSpPr>
        <p:spPr>
          <a:noFill/>
        </p:spPr>
        <p:txBody>
          <a:bodyPr/>
          <a:lstStyle>
            <a:lvl1pPr defTabSz="477838">
              <a:defRPr sz="2000">
                <a:solidFill>
                  <a:srgbClr val="002B52"/>
                </a:solidFill>
                <a:latin typeface="Arial" charset="0"/>
                <a:ea typeface="ＭＳ Ｐゴシック" pitchFamily="34" charset="-128"/>
              </a:defRPr>
            </a:lvl1pPr>
            <a:lvl2pPr marL="742950" indent="-285750" defTabSz="477838">
              <a:defRPr sz="2000">
                <a:solidFill>
                  <a:srgbClr val="002B52"/>
                </a:solidFill>
                <a:latin typeface="Arial" charset="0"/>
                <a:ea typeface="ＭＳ Ｐゴシック" pitchFamily="34" charset="-128"/>
              </a:defRPr>
            </a:lvl2pPr>
            <a:lvl3pPr marL="1143000" indent="-228600" defTabSz="477838">
              <a:defRPr sz="2000">
                <a:solidFill>
                  <a:srgbClr val="002B52"/>
                </a:solidFill>
                <a:latin typeface="Arial" charset="0"/>
                <a:ea typeface="ＭＳ Ｐゴシック" pitchFamily="34" charset="-128"/>
              </a:defRPr>
            </a:lvl3pPr>
            <a:lvl4pPr marL="1600200" indent="-228600" defTabSz="477838">
              <a:defRPr sz="2000">
                <a:solidFill>
                  <a:srgbClr val="002B52"/>
                </a:solidFill>
                <a:latin typeface="Arial" charset="0"/>
                <a:ea typeface="ＭＳ Ｐゴシック" pitchFamily="34" charset="-128"/>
              </a:defRPr>
            </a:lvl4pPr>
            <a:lvl5pPr marL="2057400" indent="-228600" defTabSz="477838">
              <a:defRPr sz="2000">
                <a:solidFill>
                  <a:srgbClr val="002B52"/>
                </a:solidFill>
                <a:latin typeface="Arial" charset="0"/>
                <a:ea typeface="ＭＳ Ｐゴシック" pitchFamily="34" charset="-128"/>
              </a:defRPr>
            </a:lvl5pPr>
            <a:lvl6pPr marL="25146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77838"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r>
              <a:rPr lang="it-IT" sz="1300" smtClean="0">
                <a:solidFill>
                  <a:schemeClr val="tx1"/>
                </a:solidFill>
                <a:latin typeface="Calibri" pitchFamily="34" charset="0"/>
              </a:rPr>
              <a:t>1</a:t>
            </a: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GB" dirty="0" err="1" smtClean="0">
                <a:ea typeface="ＭＳ Ｐゴシック" pitchFamily="34" charset="-128"/>
                <a:cs typeface="ＭＳ Ｐゴシック" pitchFamily="34" charset="-128"/>
              </a:rPr>
              <a:t>Inserire</a:t>
            </a:r>
            <a:r>
              <a:rPr lang="en-GB" dirty="0" smtClean="0">
                <a:ea typeface="ＭＳ Ｐゴシック" pitchFamily="34" charset="-128"/>
                <a:cs typeface="ＭＳ Ｐゴシック" pitchFamily="34" charset="-128"/>
              </a:rPr>
              <a:t> web di enhance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Palatino Linotype" pitchFamily="18" charset="0"/>
              </a:rPr>
              <a:t>(Marshall, 2010)</a:t>
            </a:r>
          </a:p>
          <a:p>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1</a:t>
            </a:fld>
            <a:endParaRPr lang="it-IT"/>
          </a:p>
        </p:txBody>
      </p:sp>
    </p:spTree>
    <p:extLst>
      <p:ext uri="{BB962C8B-B14F-4D97-AF65-F5344CB8AC3E}">
        <p14:creationId xmlns:p14="http://schemas.microsoft.com/office/powerpoint/2010/main" val="293162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a:buFont typeface="Arial" charset="0"/>
              <a:buChar char="•"/>
            </a:pPr>
            <a:r>
              <a:rPr lang="en-US" b="1" dirty="0" err="1" smtClean="0">
                <a:latin typeface="Palatino Linotype" pitchFamily="18" charset="0"/>
              </a:rPr>
              <a:t>Trova</a:t>
            </a:r>
            <a:r>
              <a:rPr lang="en-US" b="1" dirty="0" smtClean="0">
                <a:latin typeface="Palatino Linotype" pitchFamily="18" charset="0"/>
              </a:rPr>
              <a:t> </a:t>
            </a:r>
            <a:r>
              <a:rPr lang="en-US" b="1" dirty="0" err="1" smtClean="0">
                <a:latin typeface="Palatino Linotype" pitchFamily="18" charset="0"/>
              </a:rPr>
              <a:t>qualcosa</a:t>
            </a:r>
            <a:r>
              <a:rPr lang="en-US" b="1" baseline="0" dirty="0" smtClean="0">
                <a:latin typeface="Palatino Linotype" pitchFamily="18" charset="0"/>
              </a:rPr>
              <a:t> </a:t>
            </a:r>
            <a:r>
              <a:rPr lang="en-US" b="1" baseline="0" dirty="0" err="1" smtClean="0">
                <a:latin typeface="Palatino Linotype" pitchFamily="18" charset="0"/>
              </a:rPr>
              <a:t>su</a:t>
            </a:r>
            <a:r>
              <a:rPr lang="en-US" b="1" baseline="0" dirty="0" smtClean="0">
                <a:latin typeface="Palatino Linotype" pitchFamily="18" charset="0"/>
              </a:rPr>
              <a:t> Fukushima!</a:t>
            </a:r>
            <a:endParaRPr lang="en-US" b="1" dirty="0" smtClean="0">
              <a:latin typeface="Palatino Linotype" pitchFamily="18" charset="0"/>
            </a:endParaRPr>
          </a:p>
          <a:p>
            <a:pPr marL="342900" indent="-342900">
              <a:buFont typeface="Arial" charset="0"/>
              <a:buChar char="•"/>
            </a:pPr>
            <a:r>
              <a:rPr lang="en-US" b="1" dirty="0" smtClean="0">
                <a:latin typeface="Palatino Linotype" pitchFamily="18" charset="0"/>
              </a:rPr>
              <a:t>Civil</a:t>
            </a:r>
            <a:r>
              <a:rPr lang="en-US" dirty="0" smtClean="0">
                <a:latin typeface="Palatino Linotype" pitchFamily="18" charset="0"/>
              </a:rPr>
              <a:t> water supply</a:t>
            </a:r>
          </a:p>
          <a:p>
            <a:pPr marL="342900" indent="-342900">
              <a:buFont typeface="Arial" charset="0"/>
              <a:buChar char="•"/>
            </a:pPr>
            <a:r>
              <a:rPr lang="en-US" dirty="0" smtClean="0">
                <a:latin typeface="Palatino Linotype" pitchFamily="18" charset="0"/>
              </a:rPr>
              <a:t>civil water utilities</a:t>
            </a:r>
            <a:r>
              <a:rPr lang="en-US" baseline="0" dirty="0" smtClean="0">
                <a:latin typeface="Palatino Linotype" pitchFamily="18" charset="0"/>
              </a:rPr>
              <a:t> are not prepared to extreme drought</a:t>
            </a:r>
            <a:endParaRPr lang="en-US" dirty="0" smtClean="0">
              <a:latin typeface="Palatino Linotype" pitchFamily="18" charset="0"/>
            </a:endParaRPr>
          </a:p>
          <a:p>
            <a:pPr marL="365125">
              <a:spcBef>
                <a:spcPts val="0"/>
              </a:spcBef>
            </a:pPr>
            <a:r>
              <a:rPr lang="en-US" dirty="0" smtClean="0">
                <a:latin typeface="Palatino Linotype" pitchFamily="18" charset="0"/>
              </a:rPr>
              <a:t>Barcelona 2007/2008 – the total cost of drought has been estimated as 1.6 billion Euro (0.48% of regional GDP) (Martin-Ortega J. et al. 2012) </a:t>
            </a:r>
          </a:p>
          <a:p>
            <a:pPr marL="365125">
              <a:spcBef>
                <a:spcPts val="0"/>
              </a:spcBef>
            </a:pPr>
            <a:r>
              <a:rPr lang="en-US" dirty="0" err="1" smtClean="0">
                <a:latin typeface="Palatino Linotype" pitchFamily="18" charset="0"/>
              </a:rPr>
              <a:t>Aggiungere</a:t>
            </a:r>
            <a:r>
              <a:rPr lang="en-US" dirty="0" smtClean="0">
                <a:latin typeface="Palatino Linotype" pitchFamily="18" charset="0"/>
              </a:rPr>
              <a:t> </a:t>
            </a:r>
            <a:r>
              <a:rPr lang="en-US" dirty="0" err="1" smtClean="0">
                <a:latin typeface="Palatino Linotype" pitchFamily="18" charset="0"/>
              </a:rPr>
              <a:t>altre</a:t>
            </a:r>
            <a:r>
              <a:rPr lang="en-US" baseline="0" dirty="0" smtClean="0">
                <a:latin typeface="Palatino Linotype" pitchFamily="18" charset="0"/>
              </a:rPr>
              <a:t> </a:t>
            </a:r>
            <a:r>
              <a:rPr lang="en-US" baseline="0" dirty="0" err="1" smtClean="0">
                <a:latin typeface="Palatino Linotype" pitchFamily="18" charset="0"/>
              </a:rPr>
              <a:t>informazioni</a:t>
            </a:r>
            <a:r>
              <a:rPr lang="en-US" baseline="0" dirty="0" smtClean="0">
                <a:latin typeface="Palatino Linotype" pitchFamily="18" charset="0"/>
              </a:rPr>
              <a:t>.</a:t>
            </a:r>
            <a:endParaRPr lang="en-US" dirty="0" smtClean="0">
              <a:latin typeface="Palatino Linotype" pitchFamily="18" charset="0"/>
            </a:endParaRPr>
          </a:p>
          <a:p>
            <a:pPr marL="342900" indent="-342900">
              <a:buFont typeface="Arial" charset="0"/>
              <a:buChar char="•"/>
            </a:pPr>
            <a:r>
              <a:rPr lang="en-US" b="1" dirty="0" smtClean="0">
                <a:latin typeface="Palatino Linotype" pitchFamily="18" charset="0"/>
              </a:rPr>
              <a:t>Energy</a:t>
            </a:r>
            <a:r>
              <a:rPr lang="en-US" dirty="0" smtClean="0">
                <a:latin typeface="Palatino Linotype" pitchFamily="18" charset="0"/>
              </a:rPr>
              <a:t> production (and supply)</a:t>
            </a:r>
          </a:p>
          <a:p>
            <a:pPr marL="361950">
              <a:spcBef>
                <a:spcPts val="0"/>
              </a:spcBef>
            </a:pPr>
            <a:r>
              <a:rPr lang="en-US" dirty="0" smtClean="0">
                <a:latin typeface="Palatino Linotype" pitchFamily="18" charset="0"/>
              </a:rPr>
              <a:t>The Italian black out of September 28, 2003 affected 56 million people (Johnson C.W., 2007). Up to 48h disruption in domestic supply. Mobile phone and internet system affected. Estimated 640 million Euro damage (</a:t>
            </a:r>
            <a:r>
              <a:rPr lang="en-US" dirty="0" err="1" smtClean="0">
                <a:latin typeface="Palatino Linotype" pitchFamily="18" charset="0"/>
              </a:rPr>
              <a:t>Rapporto</a:t>
            </a:r>
            <a:r>
              <a:rPr lang="en-US" dirty="0" smtClean="0">
                <a:latin typeface="Palatino Linotype" pitchFamily="18" charset="0"/>
              </a:rPr>
              <a:t> </a:t>
            </a:r>
            <a:r>
              <a:rPr lang="en-US" dirty="0" err="1" smtClean="0">
                <a:latin typeface="Palatino Linotype" pitchFamily="18" charset="0"/>
              </a:rPr>
              <a:t>Commissione</a:t>
            </a:r>
            <a:r>
              <a:rPr lang="en-US" dirty="0" smtClean="0">
                <a:latin typeface="Palatino Linotype" pitchFamily="18" charset="0"/>
              </a:rPr>
              <a:t> </a:t>
            </a:r>
            <a:r>
              <a:rPr lang="en-US" dirty="0" err="1" smtClean="0">
                <a:latin typeface="Palatino Linotype" pitchFamily="18" charset="0"/>
              </a:rPr>
              <a:t>d’indagine</a:t>
            </a:r>
            <a:r>
              <a:rPr lang="en-US" dirty="0" smtClean="0">
                <a:latin typeface="Palatino Linotype" pitchFamily="18" charset="0"/>
              </a:rPr>
              <a:t>, 2003).</a:t>
            </a:r>
          </a:p>
          <a:p>
            <a:pPr marL="342900" indent="-342900">
              <a:buFont typeface="Arial" charset="0"/>
              <a:buChar char="•"/>
            </a:pPr>
            <a:r>
              <a:rPr lang="en-US" b="1" dirty="0" smtClean="0">
                <a:latin typeface="Palatino Linotype" pitchFamily="18" charset="0"/>
              </a:rPr>
              <a:t>Food </a:t>
            </a:r>
            <a:r>
              <a:rPr lang="en-US" dirty="0" smtClean="0">
                <a:latin typeface="Palatino Linotype" pitchFamily="18" charset="0"/>
              </a:rPr>
              <a:t>production</a:t>
            </a:r>
          </a:p>
          <a:p>
            <a:pPr marL="361950">
              <a:spcBef>
                <a:spcPts val="0"/>
              </a:spcBef>
            </a:pPr>
            <a:r>
              <a:rPr lang="en-US" dirty="0" smtClean="0">
                <a:latin typeface="Palatino Linotype" pitchFamily="18" charset="0"/>
              </a:rPr>
              <a:t>The impact of 2003 heat wave and droughts on European agriculture caused around 13 billion Euro damage (</a:t>
            </a:r>
            <a:r>
              <a:rPr lang="en-US" dirty="0" err="1" smtClean="0">
                <a:latin typeface="Palatino Linotype" pitchFamily="18" charset="0"/>
              </a:rPr>
              <a:t>Easterling</a:t>
            </a:r>
            <a:r>
              <a:rPr lang="en-US" dirty="0" smtClean="0">
                <a:latin typeface="Palatino Linotype" pitchFamily="18" charset="0"/>
              </a:rPr>
              <a:t> et al. 2007). In Italy agriculture products prices increased by 20-25%, with peaks of 42% on vegetables (</a:t>
            </a:r>
            <a:r>
              <a:rPr lang="en-US" dirty="0" err="1" smtClean="0">
                <a:latin typeface="Palatino Linotype" pitchFamily="18" charset="0"/>
              </a:rPr>
              <a:t>Fanfani</a:t>
            </a:r>
            <a:r>
              <a:rPr lang="en-US" dirty="0" smtClean="0">
                <a:latin typeface="Palatino Linotype" pitchFamily="18" charset="0"/>
              </a:rPr>
              <a:t> and </a:t>
            </a:r>
            <a:r>
              <a:rPr lang="en-US" dirty="0" err="1" smtClean="0">
                <a:latin typeface="Palatino Linotype" pitchFamily="18" charset="0"/>
              </a:rPr>
              <a:t>Pieri</a:t>
            </a:r>
            <a:r>
              <a:rPr lang="en-US" dirty="0" smtClean="0">
                <a:latin typeface="Palatino Linotype" pitchFamily="18" charset="0"/>
              </a:rPr>
              <a:t>, 2004).</a:t>
            </a:r>
            <a:endParaRPr lang="en-US" dirty="0">
              <a:latin typeface="Palatino Linotype" pitchFamily="18" charset="0"/>
            </a:endParaRPr>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2</a:t>
            </a:fld>
            <a:endParaRPr lang="it-IT"/>
          </a:p>
        </p:txBody>
      </p:sp>
    </p:spTree>
    <p:extLst>
      <p:ext uri="{BB962C8B-B14F-4D97-AF65-F5344CB8AC3E}">
        <p14:creationId xmlns:p14="http://schemas.microsoft.com/office/powerpoint/2010/main" val="246413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Calibri" pitchFamily="34" charset="0"/>
                <a:ea typeface="ＭＳ Ｐゴシック" charset="0"/>
                <a:cs typeface="ＭＳ Ｐゴシック" charset="0"/>
              </a:rPr>
              <a:t>CERCA QUALCOSA SU FUKUSHIMA</a:t>
            </a:r>
          </a:p>
          <a:p>
            <a:r>
              <a:rPr lang="en-US" sz="1200" b="0" i="0" u="none" strike="noStrike" kern="1200" baseline="0" dirty="0" err="1" smtClean="0">
                <a:solidFill>
                  <a:schemeClr val="tx1"/>
                </a:solidFill>
                <a:latin typeface="Calibri" pitchFamily="34" charset="0"/>
                <a:ea typeface="ＭＳ Ｐゴシック" charset="0"/>
                <a:cs typeface="ＭＳ Ｐゴシック" charset="0"/>
              </a:rPr>
              <a:t>Hallegatte</a:t>
            </a:r>
            <a:r>
              <a:rPr lang="en-US" sz="1200" b="0" i="0" u="none" strike="noStrike" kern="1200" baseline="0" dirty="0" smtClean="0">
                <a:solidFill>
                  <a:schemeClr val="tx1"/>
                </a:solidFill>
                <a:latin typeface="Calibri" pitchFamily="34" charset="0"/>
                <a:ea typeface="ＭＳ Ｐゴシック" charset="0"/>
                <a:cs typeface="ＭＳ Ｐゴシック" charset="0"/>
              </a:rPr>
              <a:t> “existence of a nonlinearity in total economic losses with respect to direct losses. Indeed, the EAR, which measures the ratio of total losses to direct losses, increases with the disaster size. Actually, total costs differ from direct costs when direct costs exceed $50 billion. For a disaster like Katrina, with $100 billion direct losses, the EAR is found equal to 1.39. For a disaster with $200 billion direct losses, this ratio reaches 2.00, meaning that total costs are twice as large as direct costs.</a:t>
            </a:r>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3</a:t>
            </a:fld>
            <a:endParaRPr lang="it-IT"/>
          </a:p>
        </p:txBody>
      </p:sp>
    </p:spTree>
    <p:extLst>
      <p:ext uri="{BB962C8B-B14F-4D97-AF65-F5344CB8AC3E}">
        <p14:creationId xmlns:p14="http://schemas.microsoft.com/office/powerpoint/2010/main" val="1697173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endParaRPr lang="en-GB" smtClean="0">
              <a:ea typeface="ＭＳ Ｐゴシック" pitchFamily="34" charset="-128"/>
              <a:cs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6</a:t>
            </a:fld>
            <a:endParaRPr lang="it-IT"/>
          </a:p>
        </p:txBody>
      </p:sp>
    </p:spTree>
    <p:extLst>
      <p:ext uri="{BB962C8B-B14F-4D97-AF65-F5344CB8AC3E}">
        <p14:creationId xmlns:p14="http://schemas.microsoft.com/office/powerpoint/2010/main" val="219653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a:buFont typeface="Arial" pitchFamily="34" charset="0"/>
              <a:buChar char="•"/>
              <a:defRPr/>
            </a:pPr>
            <a:r>
              <a:rPr lang="en-GB" dirty="0" smtClean="0">
                <a:latin typeface="Palatino Linotype" pitchFamily="18" charset="0"/>
              </a:rPr>
              <a:t>Capacity development, TE enterprises and plants</a:t>
            </a:r>
          </a:p>
          <a:p>
            <a:r>
              <a:rPr lang="it-IT" dirty="0" smtClean="0">
                <a:latin typeface="Palatino Linotype" pitchFamily="18" charset="0"/>
              </a:rPr>
              <a:t>1 </a:t>
            </a:r>
            <a:r>
              <a:rPr lang="it-IT" dirty="0" err="1" smtClean="0">
                <a:latin typeface="Palatino Linotype" pitchFamily="18" charset="0"/>
              </a:rPr>
              <a:t>Basin</a:t>
            </a:r>
            <a:r>
              <a:rPr lang="it-IT" dirty="0" smtClean="0">
                <a:latin typeface="Palatino Linotype" pitchFamily="18" charset="0"/>
              </a:rPr>
              <a:t> (Po RBD):</a:t>
            </a:r>
          </a:p>
          <a:p>
            <a:pPr>
              <a:lnSpc>
                <a:spcPct val="100000"/>
              </a:lnSpc>
              <a:spcBef>
                <a:spcPts val="0"/>
              </a:spcBef>
            </a:pPr>
            <a:r>
              <a:rPr lang="it-IT" b="1" dirty="0" err="1" smtClean="0">
                <a:latin typeface="Palatino Linotype" pitchFamily="18" charset="0"/>
              </a:rPr>
              <a:t>Hydropower</a:t>
            </a:r>
            <a:endParaRPr lang="it-IT" b="1" dirty="0" smtClean="0">
              <a:latin typeface="Palatino Linotype" pitchFamily="18" charset="0"/>
            </a:endParaRPr>
          </a:p>
          <a:p>
            <a:pPr>
              <a:lnSpc>
                <a:spcPct val="100000"/>
              </a:lnSpc>
              <a:spcBef>
                <a:spcPts val="0"/>
              </a:spcBef>
            </a:pPr>
            <a:r>
              <a:rPr lang="it-IT" dirty="0" smtClean="0">
                <a:latin typeface="Palatino Linotype" pitchFamily="18" charset="0"/>
              </a:rPr>
              <a:t>1,000 </a:t>
            </a:r>
            <a:r>
              <a:rPr lang="it-IT" b="1" dirty="0" err="1" smtClean="0">
                <a:latin typeface="Palatino Linotype" pitchFamily="18" charset="0"/>
              </a:rPr>
              <a:t>p</a:t>
            </a:r>
            <a:r>
              <a:rPr lang="it-IT" dirty="0" err="1" smtClean="0">
                <a:latin typeface="Palatino Linotype" pitchFamily="18" charset="0"/>
              </a:rPr>
              <a:t>lants</a:t>
            </a:r>
            <a:endParaRPr lang="it-IT" dirty="0" smtClean="0">
              <a:latin typeface="Palatino Linotype" pitchFamily="18" charset="0"/>
            </a:endParaRPr>
          </a:p>
          <a:p>
            <a:pPr>
              <a:lnSpc>
                <a:spcPct val="100000"/>
              </a:lnSpc>
              <a:spcBef>
                <a:spcPts val="0"/>
              </a:spcBef>
            </a:pPr>
            <a:r>
              <a:rPr lang="it-IT" dirty="0" smtClean="0">
                <a:latin typeface="Palatino Linotype" pitchFamily="18" charset="0"/>
              </a:rPr>
              <a:t>10.000 MW </a:t>
            </a:r>
          </a:p>
          <a:p>
            <a:pPr>
              <a:lnSpc>
                <a:spcPct val="100000"/>
              </a:lnSpc>
              <a:spcBef>
                <a:spcPts val="0"/>
              </a:spcBef>
            </a:pPr>
            <a:r>
              <a:rPr lang="it-IT" dirty="0" smtClean="0">
                <a:latin typeface="Palatino Linotype" pitchFamily="18" charset="0"/>
              </a:rPr>
              <a:t>26.000 </a:t>
            </a:r>
            <a:r>
              <a:rPr lang="it-IT" dirty="0" err="1" smtClean="0">
                <a:latin typeface="Palatino Linotype" pitchFamily="18" charset="0"/>
              </a:rPr>
              <a:t>GWh</a:t>
            </a:r>
            <a:r>
              <a:rPr lang="it-IT" dirty="0" smtClean="0">
                <a:latin typeface="Palatino Linotype" pitchFamily="18" charset="0"/>
              </a:rPr>
              <a:t> (48 % IT)</a:t>
            </a:r>
          </a:p>
          <a:p>
            <a:pPr>
              <a:lnSpc>
                <a:spcPct val="100000"/>
              </a:lnSpc>
              <a:spcBef>
                <a:spcPts val="0"/>
              </a:spcBef>
            </a:pPr>
            <a:r>
              <a:rPr lang="it-IT" b="1" dirty="0" err="1" smtClean="0">
                <a:latin typeface="Palatino Linotype" pitchFamily="18" charset="0"/>
              </a:rPr>
              <a:t>Thermoelectric</a:t>
            </a:r>
            <a:r>
              <a:rPr lang="it-IT" b="1" dirty="0" smtClean="0">
                <a:latin typeface="Palatino Linotype" pitchFamily="18" charset="0"/>
              </a:rPr>
              <a:t> </a:t>
            </a:r>
            <a:r>
              <a:rPr lang="it-IT" b="1" dirty="0" err="1" smtClean="0">
                <a:latin typeface="Palatino Linotype" pitchFamily="18" charset="0"/>
              </a:rPr>
              <a:t>power</a:t>
            </a:r>
            <a:endParaRPr lang="it-IT" b="1" dirty="0" smtClean="0">
              <a:latin typeface="Palatino Linotype" pitchFamily="18" charset="0"/>
            </a:endParaRPr>
          </a:p>
          <a:p>
            <a:pPr>
              <a:lnSpc>
                <a:spcPct val="100000"/>
              </a:lnSpc>
              <a:spcBef>
                <a:spcPts val="0"/>
              </a:spcBef>
            </a:pPr>
            <a:r>
              <a:rPr lang="it-IT" dirty="0" smtClean="0">
                <a:latin typeface="Palatino Linotype" pitchFamily="18" charset="0"/>
              </a:rPr>
              <a:t>400 </a:t>
            </a:r>
            <a:r>
              <a:rPr lang="it-IT" dirty="0" err="1" smtClean="0">
                <a:latin typeface="Palatino Linotype" pitchFamily="18" charset="0"/>
              </a:rPr>
              <a:t>plants</a:t>
            </a:r>
            <a:endParaRPr lang="it-IT" dirty="0" smtClean="0">
              <a:latin typeface="Palatino Linotype" pitchFamily="18" charset="0"/>
            </a:endParaRPr>
          </a:p>
          <a:p>
            <a:pPr>
              <a:lnSpc>
                <a:spcPct val="100000"/>
              </a:lnSpc>
              <a:spcBef>
                <a:spcPts val="0"/>
              </a:spcBef>
            </a:pPr>
            <a:r>
              <a:rPr lang="it-IT" dirty="0" smtClean="0">
                <a:latin typeface="Palatino Linotype" pitchFamily="18" charset="0"/>
              </a:rPr>
              <a:t>20,000 MW</a:t>
            </a:r>
          </a:p>
          <a:p>
            <a:pPr>
              <a:lnSpc>
                <a:spcPct val="100000"/>
              </a:lnSpc>
              <a:spcBef>
                <a:spcPts val="0"/>
              </a:spcBef>
            </a:pPr>
            <a:r>
              <a:rPr lang="it-IT" dirty="0" smtClean="0">
                <a:latin typeface="Palatino Linotype" pitchFamily="18" charset="0"/>
              </a:rPr>
              <a:t>80,000 </a:t>
            </a:r>
            <a:r>
              <a:rPr lang="it-IT" dirty="0" err="1" smtClean="0">
                <a:latin typeface="Palatino Linotype" pitchFamily="18" charset="0"/>
              </a:rPr>
              <a:t>GWh</a:t>
            </a:r>
            <a:r>
              <a:rPr lang="it-IT" dirty="0" smtClean="0">
                <a:latin typeface="Palatino Linotype" pitchFamily="18" charset="0"/>
              </a:rPr>
              <a:t> (30% IT)</a:t>
            </a:r>
          </a:p>
          <a:p>
            <a:pPr marL="342900" indent="-342900">
              <a:buFont typeface="Arial" pitchFamily="34" charset="0"/>
              <a:buChar char="•"/>
              <a:defRPr/>
            </a:pPr>
            <a:endParaRPr lang="it-IT" dirty="0" smtClean="0">
              <a:latin typeface="Palatino Linotype" pitchFamily="18" charset="0"/>
            </a:endParaRPr>
          </a:p>
          <a:p>
            <a:pPr marL="342900" indent="-342900">
              <a:buFont typeface="Arial" pitchFamily="34" charset="0"/>
              <a:buChar char="•"/>
              <a:defRPr/>
            </a:pPr>
            <a:r>
              <a:rPr lang="en-GB" dirty="0" smtClean="0">
                <a:latin typeface="Palatino Linotype" pitchFamily="18" charset="0"/>
              </a:rPr>
              <a:t>Structural vulnerability – most of the capacity is concentrated in few river basins (quanta </a:t>
            </a:r>
            <a:r>
              <a:rPr lang="en-GB" dirty="0" err="1" smtClean="0">
                <a:latin typeface="Palatino Linotype" pitchFamily="18" charset="0"/>
              </a:rPr>
              <a:t>capacità</a:t>
            </a:r>
            <a:r>
              <a:rPr lang="en-GB" dirty="0" smtClean="0">
                <a:latin typeface="Palatino Linotype" pitchFamily="18" charset="0"/>
              </a:rPr>
              <a:t> </a:t>
            </a:r>
            <a:r>
              <a:rPr lang="en-GB" dirty="0" err="1" smtClean="0">
                <a:latin typeface="Palatino Linotype" pitchFamily="18" charset="0"/>
              </a:rPr>
              <a:t>produttiva</a:t>
            </a:r>
            <a:r>
              <a:rPr lang="en-GB" dirty="0" smtClean="0">
                <a:latin typeface="Palatino Linotype" pitchFamily="18" charset="0"/>
              </a:rPr>
              <a:t> ha </a:t>
            </a:r>
            <a:r>
              <a:rPr lang="en-GB" dirty="0" err="1" smtClean="0">
                <a:latin typeface="Palatino Linotype" pitchFamily="18" charset="0"/>
              </a:rPr>
              <a:t>il</a:t>
            </a:r>
            <a:r>
              <a:rPr lang="en-GB" dirty="0" smtClean="0">
                <a:latin typeface="Palatino Linotype" pitchFamily="18" charset="0"/>
              </a:rPr>
              <a:t> </a:t>
            </a:r>
            <a:r>
              <a:rPr lang="en-GB" dirty="0" err="1" smtClean="0">
                <a:latin typeface="Palatino Linotype" pitchFamily="18" charset="0"/>
              </a:rPr>
              <a:t>sistema</a:t>
            </a:r>
            <a:r>
              <a:rPr lang="en-GB" dirty="0" smtClean="0">
                <a:latin typeface="Palatino Linotype" pitchFamily="18" charset="0"/>
              </a:rPr>
              <a:t> </a:t>
            </a:r>
            <a:r>
              <a:rPr lang="en-GB" dirty="0" err="1" smtClean="0">
                <a:latin typeface="Palatino Linotype" pitchFamily="18" charset="0"/>
              </a:rPr>
              <a:t>rispetto</a:t>
            </a:r>
            <a:r>
              <a:rPr lang="en-GB" dirty="0" smtClean="0">
                <a:latin typeface="Palatino Linotype" pitchFamily="18" charset="0"/>
              </a:rPr>
              <a:t> </a:t>
            </a:r>
            <a:r>
              <a:rPr lang="en-GB" dirty="0" err="1" smtClean="0">
                <a:latin typeface="Palatino Linotype" pitchFamily="18" charset="0"/>
              </a:rPr>
              <a:t>alla</a:t>
            </a:r>
            <a:r>
              <a:rPr lang="en-GB" dirty="0" smtClean="0">
                <a:latin typeface="Palatino Linotype" pitchFamily="18" charset="0"/>
              </a:rPr>
              <a:t> </a:t>
            </a:r>
            <a:r>
              <a:rPr lang="en-GB" dirty="0" err="1" smtClean="0">
                <a:latin typeface="Palatino Linotype" pitchFamily="18" charset="0"/>
              </a:rPr>
              <a:t>domanda</a:t>
            </a:r>
            <a:r>
              <a:rPr lang="en-GB" dirty="0" smtClean="0">
                <a:latin typeface="Palatino Linotype" pitchFamily="18" charset="0"/>
              </a:rPr>
              <a:t>?)</a:t>
            </a:r>
          </a:p>
          <a:p>
            <a:pPr marL="342900" indent="-342900">
              <a:buFont typeface="Arial" pitchFamily="34" charset="0"/>
              <a:buChar char="•"/>
              <a:defRPr/>
            </a:pPr>
            <a:r>
              <a:rPr lang="en-GB" dirty="0" smtClean="0">
                <a:latin typeface="Palatino Linotype" pitchFamily="18" charset="0"/>
              </a:rPr>
              <a:t>Concentration of Italy’s installed thermo- and hydroelectricity capacity in the Northern Italy (over 2000-2010, +50%  and +30% respectively)</a:t>
            </a:r>
          </a:p>
          <a:p>
            <a:pPr marL="342900" indent="-342900">
              <a:buFont typeface="Arial" pitchFamily="34" charset="0"/>
              <a:buChar char="•"/>
              <a:defRPr/>
            </a:pPr>
            <a:r>
              <a:rPr lang="en-GB" dirty="0" smtClean="0">
                <a:latin typeface="Palatino Linotype" pitchFamily="18" charset="0"/>
              </a:rPr>
              <a:t>2003 crisis, black-out, stepping back from the existing environmental regulation </a:t>
            </a:r>
            <a:endParaRPr lang="it-IT" dirty="0" smtClean="0">
              <a:latin typeface="Palatino Linotype" pitchFamily="18" charset="0"/>
            </a:endParaRPr>
          </a:p>
          <a:p>
            <a:pPr marL="342900" indent="-342900">
              <a:buFont typeface="Arial" pitchFamily="34" charset="0"/>
              <a:buChar char="•"/>
              <a:defRPr/>
            </a:pPr>
            <a:endParaRPr lang="en-GB" dirty="0" smtClean="0">
              <a:latin typeface="Palatino Linotype" pitchFamily="18" charset="0"/>
            </a:endParaRPr>
          </a:p>
          <a:p>
            <a:pPr marL="342900" indent="-342900">
              <a:buFont typeface="Arial" pitchFamily="34" charset="0"/>
              <a:buChar char="•"/>
              <a:defRPr/>
            </a:pPr>
            <a:r>
              <a:rPr lang="en-GB" dirty="0" smtClean="0">
                <a:latin typeface="Palatino Linotype" pitchFamily="18" charset="0"/>
              </a:rPr>
              <a:t>EMAS shows positive results, the 18 TE plants (</a:t>
            </a:r>
            <a:r>
              <a:rPr lang="en-GB" dirty="0" smtClean="0">
                <a:latin typeface="Palatino Linotype" pitchFamily="18" charset="0"/>
                <a:sym typeface="Symbol"/>
              </a:rPr>
              <a:t> 80% produced thermo-electricity) enrolled and substantially reduced water abstraction</a:t>
            </a:r>
          </a:p>
          <a:p>
            <a:r>
              <a:rPr lang="en-US" dirty="0" smtClean="0">
                <a:latin typeface="Palatino Linotype" pitchFamily="18" charset="0"/>
              </a:rPr>
              <a:t>The relatively high operating costs of domestic</a:t>
            </a:r>
          </a:p>
          <a:p>
            <a:r>
              <a:rPr lang="en-US" dirty="0" smtClean="0">
                <a:latin typeface="Palatino Linotype" pitchFamily="18" charset="0"/>
              </a:rPr>
              <a:t>generation facilities also increased incentives for</a:t>
            </a:r>
          </a:p>
          <a:p>
            <a:r>
              <a:rPr lang="en-US" dirty="0" smtClean="0">
                <a:latin typeface="Palatino Linotype" pitchFamily="18" charset="0"/>
              </a:rPr>
              <a:t>Italian suppliers to import electricity from other states</a:t>
            </a:r>
          </a:p>
          <a:p>
            <a:r>
              <a:rPr lang="en-US" dirty="0" smtClean="0">
                <a:latin typeface="Palatino Linotype" pitchFamily="18" charset="0"/>
              </a:rPr>
              <a:t>during periods of relatively low demand.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Calibri" pitchFamily="34"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charset="0"/>
                <a:cs typeface="ＭＳ Ｐゴシック" charset="0"/>
              </a:rPr>
              <a:t>The analysis estimated that the cost of missing production in the sector during amounted to 280 million Euro in 2003 and 670 million </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charset="0"/>
                <a:cs typeface="ＭＳ Ｐゴシック" charset="0"/>
              </a:rPr>
              <a:t>Euro in 2007, highlighting the extremely high vulnerability of the sector to </a:t>
            </a:r>
            <a:r>
              <a:rPr lang="en-GB" sz="1200" kern="1200" dirty="0" err="1" smtClean="0">
                <a:solidFill>
                  <a:schemeClr val="tx1"/>
                </a:solidFill>
                <a:effectLst/>
                <a:latin typeface="Calibri" pitchFamily="34" charset="0"/>
                <a:ea typeface="ＭＳ Ｐゴシック" charset="0"/>
                <a:cs typeface="ＭＳ Ｐゴシック" charset="0"/>
              </a:rPr>
              <a:t>meteo</a:t>
            </a:r>
            <a:r>
              <a:rPr lang="en-GB" sz="1200" kern="1200" dirty="0" smtClean="0">
                <a:solidFill>
                  <a:schemeClr val="tx1"/>
                </a:solidFill>
                <a:effectLst/>
                <a:latin typeface="Calibri" pitchFamily="34" charset="0"/>
                <a:ea typeface="ＭＳ Ｐゴシック" charset="0"/>
                <a:cs typeface="ＭＳ Ｐゴシック" charset="0"/>
              </a:rPr>
              <a:t>-climate variability.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Calibri" pitchFamily="34"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charset="0"/>
                <a:cs typeface="ＭＳ Ｐゴシック" charset="0"/>
              </a:rPr>
              <a:t>During the exceptional drought occurred in 2003, a new institutional ordinary measure, the Protocol of Intent, has been activated. In order to promptly tackle with the emergency several authorities (NCDP, Po River Basin Authority, Regions Valle d’Aosta, Piedmont, Lombardy, Veneto, Emilia-Romagna, AIPO, GRTN, lake-discharge Consortia, ANBI and the hydro and thermo-electric plants) signed an agreement for a coordinated management of the (scarce) hydro-resources of the basin. The agreement, called ‘Protocol of Intent’ provided for the release of additional 3.7 millions m</a:t>
            </a:r>
            <a:r>
              <a:rPr lang="en-GB" sz="1200" kern="1200" baseline="30000" dirty="0" smtClean="0">
                <a:solidFill>
                  <a:schemeClr val="tx1"/>
                </a:solidFill>
                <a:effectLst/>
                <a:latin typeface="Calibri" pitchFamily="34" charset="0"/>
                <a:ea typeface="ＭＳ Ｐゴシック" charset="0"/>
                <a:cs typeface="ＭＳ Ｐゴシック" charset="0"/>
              </a:rPr>
              <a:t>3</a:t>
            </a:r>
            <a:r>
              <a:rPr lang="en-GB" sz="1200" kern="1200" dirty="0" smtClean="0">
                <a:solidFill>
                  <a:schemeClr val="tx1"/>
                </a:solidFill>
                <a:effectLst/>
                <a:latin typeface="Calibri" pitchFamily="34" charset="0"/>
                <a:ea typeface="ＭＳ Ｐゴシック" charset="0"/>
                <a:cs typeface="ＭＳ Ｐゴシック" charset="0"/>
              </a:rPr>
              <a:t>/day from hydropower alpine intakes in order to cope with irrigation deficiencies further downstream. It also provided for the reduction of water derivations for agriculture purposes by 10 per cent from July 17</a:t>
            </a:r>
            <a:r>
              <a:rPr lang="en-GB" sz="1200" kern="1200" baseline="30000" dirty="0" smtClean="0">
                <a:solidFill>
                  <a:schemeClr val="tx1"/>
                </a:solidFill>
                <a:effectLst/>
                <a:latin typeface="Calibri" pitchFamily="34" charset="0"/>
                <a:ea typeface="ＭＳ Ｐゴシック" charset="0"/>
                <a:cs typeface="ＭＳ Ｐゴシック" charset="0"/>
              </a:rPr>
              <a:t>th</a:t>
            </a:r>
            <a:r>
              <a:rPr lang="en-GB" sz="1200" kern="1200" dirty="0" smtClean="0">
                <a:solidFill>
                  <a:schemeClr val="tx1"/>
                </a:solidFill>
                <a:effectLst/>
                <a:latin typeface="Calibri" pitchFamily="34" charset="0"/>
                <a:ea typeface="ＭＳ Ｐゴシック" charset="0"/>
                <a:cs typeface="ＭＳ Ｐゴシック" charset="0"/>
              </a:rPr>
              <a:t> baseline observations, on all alpine rivers. The measures foresaw a total additional </a:t>
            </a:r>
            <a:r>
              <a:rPr lang="en-GB" sz="1200" kern="1200" dirty="0" err="1" smtClean="0">
                <a:solidFill>
                  <a:schemeClr val="tx1"/>
                </a:solidFill>
                <a:effectLst/>
                <a:latin typeface="Calibri" pitchFamily="34" charset="0"/>
                <a:ea typeface="ＭＳ Ｐゴシック" charset="0"/>
                <a:cs typeface="ＭＳ Ｐゴシック" charset="0"/>
              </a:rPr>
              <a:t>waterflow</a:t>
            </a:r>
            <a:r>
              <a:rPr lang="en-GB" sz="1200" kern="1200" dirty="0" smtClean="0">
                <a:solidFill>
                  <a:schemeClr val="tx1"/>
                </a:solidFill>
                <a:effectLst/>
                <a:latin typeface="Calibri" pitchFamily="34" charset="0"/>
                <a:ea typeface="ＭＳ Ｐゴシック" charset="0"/>
                <a:cs typeface="ＭＳ Ｐゴシック" charset="0"/>
              </a:rPr>
              <a:t> contribute of 8.13 millions m</a:t>
            </a:r>
            <a:r>
              <a:rPr lang="en-GB" sz="1200" kern="1200" baseline="30000" dirty="0" smtClean="0">
                <a:solidFill>
                  <a:schemeClr val="tx1"/>
                </a:solidFill>
                <a:effectLst/>
                <a:latin typeface="Calibri" pitchFamily="34" charset="0"/>
                <a:ea typeface="ＭＳ Ｐゴシック" charset="0"/>
                <a:cs typeface="ＭＳ Ｐゴシック" charset="0"/>
              </a:rPr>
              <a:t>3</a:t>
            </a:r>
            <a:r>
              <a:rPr lang="en-GB" sz="1200" kern="1200" dirty="0" smtClean="0">
                <a:solidFill>
                  <a:schemeClr val="tx1"/>
                </a:solidFill>
                <a:effectLst/>
                <a:latin typeface="Calibri" pitchFamily="34" charset="0"/>
                <a:ea typeface="ＭＳ Ｐゴシック" charset="0"/>
                <a:cs typeface="ＭＳ Ｐゴシック" charset="0"/>
              </a:rPr>
              <a:t>/day to the Po River body downstream. The Agreement entered into force on July 19</a:t>
            </a:r>
            <a:r>
              <a:rPr lang="en-GB" sz="1200" kern="1200" baseline="30000" dirty="0" smtClean="0">
                <a:solidFill>
                  <a:schemeClr val="tx1"/>
                </a:solidFill>
                <a:effectLst/>
                <a:latin typeface="Calibri" pitchFamily="34" charset="0"/>
                <a:ea typeface="ＭＳ Ｐゴシック" charset="0"/>
                <a:cs typeface="ＭＳ Ｐゴシック" charset="0"/>
              </a:rPr>
              <a:t>th</a:t>
            </a:r>
            <a:r>
              <a:rPr lang="en-GB" sz="1200" kern="1200" dirty="0" smtClean="0">
                <a:solidFill>
                  <a:schemeClr val="tx1"/>
                </a:solidFill>
                <a:effectLst/>
                <a:latin typeface="Calibri" pitchFamily="34" charset="0"/>
                <a:ea typeface="ＭＳ Ｐゴシック" charset="0"/>
                <a:cs typeface="ＭＳ Ｐゴシック" charset="0"/>
              </a:rPr>
              <a:t> until August 8</a:t>
            </a:r>
            <a:r>
              <a:rPr lang="en-GB" sz="1200" kern="1200" baseline="30000" dirty="0" smtClean="0">
                <a:solidFill>
                  <a:schemeClr val="tx1"/>
                </a:solidFill>
                <a:effectLst/>
                <a:latin typeface="Calibri" pitchFamily="34" charset="0"/>
                <a:ea typeface="ＭＳ Ｐゴシック" charset="0"/>
                <a:cs typeface="ＭＳ Ｐゴシック" charset="0"/>
              </a:rPr>
              <a:t>th</a:t>
            </a:r>
            <a:r>
              <a:rPr lang="en-GB" sz="1200" kern="1200" dirty="0" smtClean="0">
                <a:solidFill>
                  <a:schemeClr val="tx1"/>
                </a:solidFill>
                <a:effectLst/>
                <a:latin typeface="Calibri" pitchFamily="34" charset="0"/>
                <a:ea typeface="ＭＳ Ｐゴシック" charset="0"/>
                <a:cs typeface="ＭＳ Ｐゴシック" charset="0"/>
              </a:rPr>
              <a:t>.  The Protocol of Intent produced doubtless positive effects on the water regime of Po River </a:t>
            </a:r>
            <a:r>
              <a:rPr lang="en-GB" sz="1200" kern="1200" dirty="0" err="1" smtClean="0">
                <a:solidFill>
                  <a:schemeClr val="tx1"/>
                </a:solidFill>
                <a:effectLst/>
                <a:latin typeface="Calibri" pitchFamily="34" charset="0"/>
                <a:ea typeface="ＭＳ Ｐゴシック" charset="0"/>
                <a:cs typeface="ＭＳ Ｐゴシック" charset="0"/>
              </a:rPr>
              <a:t>affluents</a:t>
            </a:r>
            <a:r>
              <a:rPr lang="en-GB" sz="1200" kern="1200" dirty="0" smtClean="0">
                <a:solidFill>
                  <a:schemeClr val="tx1"/>
                </a:solidFill>
                <a:effectLst/>
                <a:latin typeface="Calibri" pitchFamily="34" charset="0"/>
                <a:ea typeface="ＭＳ Ｐゴシック" charset="0"/>
                <a:cs typeface="ＭＳ Ｐゴシック" charset="0"/>
              </a:rPr>
              <a:t>. Coordinated and integrated interventions at basin level provided to mitigate the water stress along the rivers. Thanks to the measures implemented power generation (thermoelectric) and agriculture production were assured during the drought. It was calculated that the implementation of the Protocol reduced the potential losses from 1.9 billion Euros to 1.3 billion Euros (</a:t>
            </a:r>
            <a:r>
              <a:rPr lang="en-GB" sz="1200" kern="1200" dirty="0" err="1" smtClean="0">
                <a:solidFill>
                  <a:schemeClr val="tx1"/>
                </a:solidFill>
                <a:effectLst/>
                <a:latin typeface="Calibri" pitchFamily="34" charset="0"/>
                <a:ea typeface="ＭＳ Ｐゴシック" charset="0"/>
                <a:cs typeface="ＭＳ Ｐゴシック" charset="0"/>
              </a:rPr>
              <a:t>Massarutto</a:t>
            </a:r>
            <a:r>
              <a:rPr lang="en-GB" sz="1200" kern="1200" dirty="0" smtClean="0">
                <a:solidFill>
                  <a:schemeClr val="tx1"/>
                </a:solidFill>
                <a:effectLst/>
                <a:latin typeface="Calibri" pitchFamily="34" charset="0"/>
                <a:ea typeface="ＭＳ Ｐゴシック" charset="0"/>
                <a:cs typeface="ＭＳ Ｐゴシック" charset="0"/>
              </a:rPr>
              <a:t>, 2009).</a:t>
            </a:r>
          </a:p>
          <a:p>
            <a:pPr marL="0" marR="0" indent="0" algn="l" defTabSz="457200" rtl="0" eaLnBrk="0" fontAlgn="base" latinLnBrk="0" hangingPunct="0">
              <a:lnSpc>
                <a:spcPct val="100000"/>
              </a:lnSpc>
              <a:spcBef>
                <a:spcPct val="30000"/>
              </a:spcBef>
              <a:spcAft>
                <a:spcPct val="0"/>
              </a:spcAft>
              <a:buClrTx/>
              <a:buSzTx/>
              <a:buFontTx/>
              <a:buNone/>
              <a:tabLst/>
              <a:defRPr/>
            </a:pPr>
            <a:endParaRPr lang="it-IT" sz="1200" kern="1200" dirty="0" smtClean="0">
              <a:solidFill>
                <a:schemeClr val="tx1"/>
              </a:solidFill>
              <a:effectLst/>
              <a:latin typeface="Calibri" pitchFamily="34"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kern="1200" dirty="0" smtClean="0">
                <a:solidFill>
                  <a:schemeClr val="tx1"/>
                </a:solidFill>
                <a:effectLst/>
                <a:latin typeface="Calibri" pitchFamily="34" charset="0"/>
                <a:ea typeface="ＭＳ Ｐゴシック" charset="0"/>
                <a:cs typeface="ＭＳ Ｐゴシック" charset="0"/>
              </a:rPr>
              <a:t>Nel bacino Padano sono installati più di mille impianti idroelettrici, per una potenza di oltre 10.000 MW e una produzione annua di circa 26.000 </a:t>
            </a:r>
            <a:r>
              <a:rPr lang="it-IT" sz="1200" kern="1200" dirty="0" err="1" smtClean="0">
                <a:solidFill>
                  <a:schemeClr val="tx1"/>
                </a:solidFill>
                <a:effectLst/>
                <a:latin typeface="Calibri" pitchFamily="34" charset="0"/>
                <a:ea typeface="ＭＳ Ｐゴシック" charset="0"/>
                <a:cs typeface="ＭＳ Ｐゴシック" charset="0"/>
              </a:rPr>
              <a:t>GWh</a:t>
            </a:r>
            <a:r>
              <a:rPr lang="it-IT" sz="1200" kern="1200" dirty="0" smtClean="0">
                <a:solidFill>
                  <a:schemeClr val="tx1"/>
                </a:solidFill>
                <a:effectLst/>
                <a:latin typeface="Calibri" pitchFamily="34" charset="0"/>
                <a:ea typeface="ＭＳ Ｐゴシック" charset="0"/>
                <a:cs typeface="ＭＳ Ｐゴシック" charset="0"/>
              </a:rPr>
              <a:t>, circa il 48 per cento dell’elettricità prodotta a livello nazionale sfruttando questa fonte rinnovabile (Terna, 2010).</a:t>
            </a:r>
          </a:p>
          <a:p>
            <a:pPr marL="0" marR="0" indent="0" algn="l" defTabSz="457200" rtl="0" eaLnBrk="0" fontAlgn="base" latinLnBrk="0" hangingPunct="0">
              <a:lnSpc>
                <a:spcPct val="100000"/>
              </a:lnSpc>
              <a:spcBef>
                <a:spcPct val="30000"/>
              </a:spcBef>
              <a:spcAft>
                <a:spcPct val="0"/>
              </a:spcAft>
              <a:buClrTx/>
              <a:buSzTx/>
              <a:buFontTx/>
              <a:buNone/>
              <a:tabLst/>
              <a:defRPr/>
            </a:pPr>
            <a:endParaRPr lang="it-IT" sz="1200" kern="1200" dirty="0" smtClean="0">
              <a:solidFill>
                <a:schemeClr val="tx1"/>
              </a:solidFill>
              <a:effectLst/>
              <a:latin typeface="Calibri" pitchFamily="34"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it-IT" sz="1200" kern="1200" dirty="0" smtClean="0">
              <a:solidFill>
                <a:schemeClr val="tx1"/>
              </a:solidFill>
              <a:effectLst/>
              <a:latin typeface="Calibri" pitchFamily="34" charset="0"/>
              <a:ea typeface="ＭＳ Ｐゴシック" charset="0"/>
              <a:cs typeface="ＭＳ Ｐゴシック" charset="0"/>
            </a:endParaRPr>
          </a:p>
          <a:p>
            <a:endParaRPr lang="en-GB" dirty="0" smtClean="0">
              <a:latin typeface="Palatino Linotype" pitchFamily="18" charset="0"/>
            </a:endParaRPr>
          </a:p>
          <a:p>
            <a:pPr>
              <a:defRPr/>
            </a:pPr>
            <a:endParaRPr lang="it-IT" dirty="0" smtClean="0">
              <a:latin typeface="Palatino Linotype" pitchFamily="18" charset="0"/>
            </a:endParaRPr>
          </a:p>
          <a:p>
            <a:pPr lvl="1">
              <a:defRPr/>
            </a:pPr>
            <a:r>
              <a:rPr lang="it-IT" sz="2400" dirty="0" smtClean="0">
                <a:latin typeface="Palatino Linotype" pitchFamily="18" charset="0"/>
              </a:rPr>
              <a:t>  </a:t>
            </a:r>
            <a:endParaRPr lang="en-GB" sz="2400" dirty="0" smtClean="0">
              <a:latin typeface="Palatino Linotype" pitchFamily="18" charset="0"/>
            </a:endParaRPr>
          </a:p>
          <a:p>
            <a:pPr marL="342900" indent="-342900">
              <a:defRPr/>
            </a:pPr>
            <a:r>
              <a:rPr lang="it-IT" sz="2400" dirty="0" smtClean="0"/>
              <a:t>	</a:t>
            </a:r>
          </a:p>
          <a:p>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7</a:t>
            </a:fld>
            <a:endParaRPr lang="it-IT"/>
          </a:p>
        </p:txBody>
      </p:sp>
    </p:spTree>
    <p:extLst>
      <p:ext uri="{BB962C8B-B14F-4D97-AF65-F5344CB8AC3E}">
        <p14:creationId xmlns:p14="http://schemas.microsoft.com/office/powerpoint/2010/main" val="390037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Water supply interrupted, emergency supply, low quality control,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smtClean="0"/>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GB" baseline="0" dirty="0" smtClean="0"/>
              <a:t>High level structural dependency of river flow: Po river basin catchment (63% dependency) in Ferrara (2003 disruption)</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GB" baseline="0" dirty="0" smtClean="0"/>
              <a:t>High level</a:t>
            </a:r>
            <a:r>
              <a:rPr lang="it-IT" dirty="0" smtClean="0"/>
              <a:t> </a:t>
            </a:r>
            <a:r>
              <a:rPr lang="it-IT" dirty="0" err="1" smtClean="0"/>
              <a:t>dependency</a:t>
            </a:r>
            <a:r>
              <a:rPr lang="it-IT" dirty="0" smtClean="0"/>
              <a:t> on water </a:t>
            </a:r>
            <a:r>
              <a:rPr lang="it-IT" dirty="0" err="1" smtClean="0"/>
              <a:t>quality</a:t>
            </a:r>
            <a:r>
              <a:rPr lang="it-IT" dirty="0" smtClean="0"/>
              <a:t>: </a:t>
            </a:r>
            <a:r>
              <a:rPr lang="it-IT" dirty="0" err="1" smtClean="0"/>
              <a:t>increasing</a:t>
            </a:r>
            <a:r>
              <a:rPr lang="it-IT" dirty="0" smtClean="0"/>
              <a:t> </a:t>
            </a:r>
            <a:r>
              <a:rPr lang="it-IT" dirty="0" err="1" smtClean="0"/>
              <a:t>climate</a:t>
            </a:r>
            <a:r>
              <a:rPr lang="it-IT" dirty="0" smtClean="0"/>
              <a:t> </a:t>
            </a:r>
            <a:r>
              <a:rPr lang="it-IT" dirty="0" err="1" smtClean="0"/>
              <a:t>change</a:t>
            </a:r>
            <a:r>
              <a:rPr lang="it-IT" baseline="0" dirty="0" smtClean="0"/>
              <a:t> </a:t>
            </a:r>
            <a:r>
              <a:rPr lang="it-IT" baseline="0" dirty="0" err="1" smtClean="0"/>
              <a:t>induces</a:t>
            </a:r>
            <a:r>
              <a:rPr lang="it-IT" baseline="0" dirty="0" smtClean="0"/>
              <a:t> </a:t>
            </a:r>
            <a:r>
              <a:rPr lang="it-IT" baseline="0" dirty="0" err="1" smtClean="0"/>
              <a:t>drying</a:t>
            </a:r>
            <a:r>
              <a:rPr lang="it-IT" baseline="0" dirty="0" smtClean="0"/>
              <a:t> out of </a:t>
            </a:r>
            <a:r>
              <a:rPr lang="it-IT" baseline="0" dirty="0" err="1" smtClean="0"/>
              <a:t>soils</a:t>
            </a:r>
            <a:r>
              <a:rPr lang="it-IT" baseline="0" dirty="0" smtClean="0"/>
              <a:t> (</a:t>
            </a:r>
            <a:r>
              <a:rPr lang="it-IT" baseline="0" dirty="0" err="1" smtClean="0"/>
              <a:t>degradation</a:t>
            </a:r>
            <a:r>
              <a:rPr lang="it-IT" baseline="0" dirty="0" smtClean="0"/>
              <a:t>)  </a:t>
            </a:r>
            <a:r>
              <a:rPr lang="it-IT" baseline="0" dirty="0" err="1" smtClean="0"/>
              <a:t>which</a:t>
            </a:r>
            <a:r>
              <a:rPr lang="it-IT" baseline="0" dirty="0" smtClean="0"/>
              <a:t> </a:t>
            </a:r>
            <a:r>
              <a:rPr lang="it-IT" baseline="0" dirty="0" err="1" smtClean="0"/>
              <a:t>affect</a:t>
            </a:r>
            <a:r>
              <a:rPr lang="it-IT" baseline="0" dirty="0" smtClean="0"/>
              <a:t> </a:t>
            </a:r>
            <a:r>
              <a:rPr lang="it-IT" baseline="0" dirty="0" err="1" smtClean="0"/>
              <a:t>both</a:t>
            </a:r>
            <a:r>
              <a:rPr lang="it-IT" baseline="0" dirty="0" smtClean="0"/>
              <a:t> </a:t>
            </a:r>
            <a:r>
              <a:rPr lang="it-IT" baseline="0" dirty="0" err="1" smtClean="0"/>
              <a:t>quality</a:t>
            </a:r>
            <a:r>
              <a:rPr lang="it-IT" baseline="0" dirty="0" smtClean="0"/>
              <a:t> and </a:t>
            </a:r>
            <a:r>
              <a:rPr lang="it-IT" baseline="0" dirty="0" err="1" smtClean="0"/>
              <a:t>quality</a:t>
            </a:r>
            <a:r>
              <a:rPr lang="it-IT" baseline="0" dirty="0" smtClean="0"/>
              <a:t> of </a:t>
            </a:r>
            <a:r>
              <a:rPr lang="it-IT" baseline="0" dirty="0" err="1" smtClean="0"/>
              <a:t>available</a:t>
            </a:r>
            <a:r>
              <a:rPr lang="it-IT" baseline="0" dirty="0" smtClean="0"/>
              <a:t> </a:t>
            </a:r>
            <a:r>
              <a:rPr lang="it-IT" baseline="0" dirty="0" err="1" smtClean="0"/>
              <a:t>groundwater</a:t>
            </a:r>
            <a:r>
              <a:rPr lang="it-IT" baseline="0" dirty="0" smtClean="0"/>
              <a:t>, and </a:t>
            </a:r>
            <a:r>
              <a:rPr lang="it-IT" baseline="0" dirty="0" err="1" smtClean="0"/>
              <a:t>groundwater</a:t>
            </a:r>
            <a:r>
              <a:rPr lang="it-IT" baseline="0" dirty="0" smtClean="0"/>
              <a:t> </a:t>
            </a:r>
            <a:r>
              <a:rPr lang="it-IT" baseline="0" dirty="0" err="1" smtClean="0"/>
              <a:t>recharge</a:t>
            </a:r>
            <a:endParaRPr lang="it-IT" baseline="0" dirty="0" smtClean="0"/>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it-IT" baseline="0" dirty="0" err="1" smtClean="0"/>
              <a:t>Lack</a:t>
            </a:r>
            <a:r>
              <a:rPr lang="it-IT" baseline="0" dirty="0" smtClean="0"/>
              <a:t> of </a:t>
            </a:r>
            <a:r>
              <a:rPr lang="it-IT" baseline="0" dirty="0" err="1" smtClean="0"/>
              <a:t>resilience</a:t>
            </a:r>
            <a:r>
              <a:rPr lang="it-IT" baseline="0" dirty="0" smtClean="0"/>
              <a:t> </a:t>
            </a:r>
            <a:r>
              <a:rPr lang="it-IT" baseline="0" dirty="0" err="1" smtClean="0"/>
              <a:t>could</a:t>
            </a:r>
            <a:r>
              <a:rPr lang="it-IT" baseline="0" dirty="0" smtClean="0"/>
              <a:t> be </a:t>
            </a:r>
            <a:r>
              <a:rPr lang="it-IT" baseline="0" dirty="0" err="1" smtClean="0"/>
              <a:t>costly</a:t>
            </a:r>
            <a:r>
              <a:rPr lang="it-IT" baseline="0" dirty="0" smtClean="0"/>
              <a:t>: </a:t>
            </a:r>
            <a:r>
              <a:rPr lang="it-IT" baseline="0" dirty="0" err="1" smtClean="0"/>
              <a:t>emergency</a:t>
            </a:r>
            <a:r>
              <a:rPr lang="it-IT" baseline="0" dirty="0" smtClean="0"/>
              <a:t> </a:t>
            </a:r>
            <a:r>
              <a:rPr lang="it-IT" baseline="0" dirty="0" err="1" smtClean="0"/>
              <a:t>supply</a:t>
            </a:r>
            <a:r>
              <a:rPr lang="it-IT" baseline="0" dirty="0" smtClean="0"/>
              <a:t>, </a:t>
            </a:r>
            <a:r>
              <a:rPr lang="it-IT" baseline="0" dirty="0" err="1" smtClean="0"/>
              <a:t>exploration</a:t>
            </a:r>
            <a:r>
              <a:rPr lang="it-IT" baseline="0" dirty="0" smtClean="0"/>
              <a:t> of </a:t>
            </a:r>
            <a:r>
              <a:rPr lang="it-IT" baseline="0" dirty="0" err="1" smtClean="0"/>
              <a:t>additional</a:t>
            </a:r>
            <a:r>
              <a:rPr lang="it-IT" baseline="0" dirty="0" smtClean="0"/>
              <a:t> </a:t>
            </a:r>
            <a:r>
              <a:rPr lang="it-IT" baseline="0" dirty="0" err="1" smtClean="0"/>
              <a:t>sources</a:t>
            </a:r>
            <a:r>
              <a:rPr lang="it-IT" baseline="0" dirty="0" smtClean="0"/>
              <a:t> of water, </a:t>
            </a:r>
            <a:r>
              <a:rPr lang="it-IT" baseline="0" dirty="0" err="1" smtClean="0"/>
              <a:t>extension</a:t>
            </a:r>
            <a:r>
              <a:rPr lang="it-IT" baseline="0" dirty="0" smtClean="0"/>
              <a:t> of </a:t>
            </a:r>
            <a:r>
              <a:rPr lang="it-IT" baseline="0" dirty="0" err="1" smtClean="0"/>
              <a:t>supply</a:t>
            </a:r>
            <a:r>
              <a:rPr lang="it-IT" baseline="0" dirty="0" smtClean="0"/>
              <a:t> networks, water </a:t>
            </a:r>
            <a:r>
              <a:rPr lang="it-IT" baseline="0" dirty="0" err="1" smtClean="0"/>
              <a:t>restrictions</a:t>
            </a:r>
            <a:r>
              <a:rPr lang="it-IT" baseline="0" dirty="0" smtClean="0"/>
              <a:t>, social </a:t>
            </a:r>
            <a:r>
              <a:rPr lang="it-IT" baseline="0" dirty="0" err="1" smtClean="0"/>
              <a:t>uprising</a:t>
            </a:r>
            <a:r>
              <a:rPr lang="it-IT" baseline="0" dirty="0" smtClean="0"/>
              <a:t>, </a:t>
            </a:r>
            <a:r>
              <a:rPr lang="it-IT" baseline="0" dirty="0" err="1" smtClean="0"/>
              <a:t>reduction</a:t>
            </a:r>
            <a:r>
              <a:rPr lang="it-IT" baseline="0" dirty="0" smtClean="0"/>
              <a:t> of water </a:t>
            </a:r>
            <a:r>
              <a:rPr lang="it-IT" baseline="0" dirty="0" err="1" smtClean="0"/>
              <a:t>consumption</a:t>
            </a:r>
            <a:r>
              <a:rPr lang="it-IT" baseline="0" dirty="0" smtClean="0"/>
              <a:t> (</a:t>
            </a:r>
            <a:r>
              <a:rPr lang="it-IT" baseline="0" dirty="0" err="1" smtClean="0"/>
              <a:t>reduced</a:t>
            </a:r>
            <a:r>
              <a:rPr lang="it-IT" baseline="0" dirty="0" smtClean="0"/>
              <a:t> </a:t>
            </a:r>
            <a:r>
              <a:rPr lang="it-IT" baseline="0" dirty="0" err="1" smtClean="0"/>
              <a:t>income</a:t>
            </a:r>
            <a:r>
              <a:rPr lang="it-IT" baseline="0" dirty="0" smtClean="0"/>
              <a:t> on the </a:t>
            </a:r>
            <a:r>
              <a:rPr lang="it-IT" baseline="0" dirty="0" err="1" smtClean="0"/>
              <a:t>varible</a:t>
            </a:r>
            <a:r>
              <a:rPr lang="it-IT" baseline="0" dirty="0" smtClean="0"/>
              <a:t> component of the water </a:t>
            </a:r>
            <a:r>
              <a:rPr lang="it-IT" baseline="0" dirty="0" err="1" smtClean="0"/>
              <a:t>tariff</a:t>
            </a:r>
            <a:r>
              <a:rPr lang="it-IT" baseline="0" dirty="0" smtClean="0"/>
              <a:t>).</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it-IT" baseline="0" dirty="0" smtClean="0"/>
              <a:t>A </a:t>
            </a:r>
            <a:r>
              <a:rPr lang="it-IT" baseline="0" dirty="0" err="1" smtClean="0"/>
              <a:t>study</a:t>
            </a:r>
            <a:r>
              <a:rPr lang="it-IT" baseline="0" dirty="0" smtClean="0"/>
              <a:t> on Parma Province (</a:t>
            </a:r>
            <a:r>
              <a:rPr lang="it-IT" baseline="0" dirty="0" err="1" smtClean="0"/>
              <a:t>around</a:t>
            </a:r>
            <a:r>
              <a:rPr lang="it-IT" baseline="0" dirty="0" smtClean="0"/>
              <a:t> 400,000 </a:t>
            </a:r>
            <a:r>
              <a:rPr lang="it-IT" baseline="0" dirty="0" err="1" smtClean="0"/>
              <a:t>people</a:t>
            </a:r>
            <a:r>
              <a:rPr lang="it-IT" baseline="0" dirty="0" smtClean="0"/>
              <a:t>) </a:t>
            </a:r>
            <a:r>
              <a:rPr lang="it-IT" baseline="0" dirty="0" err="1" smtClean="0"/>
              <a:t>estimated</a:t>
            </a:r>
            <a:r>
              <a:rPr lang="it-IT" baseline="0" dirty="0" smtClean="0"/>
              <a:t> </a:t>
            </a:r>
            <a:r>
              <a:rPr lang="it-IT" baseline="0" dirty="0" err="1" smtClean="0"/>
              <a:t>that</a:t>
            </a:r>
            <a:r>
              <a:rPr lang="it-IT" baseline="0" dirty="0" smtClean="0"/>
              <a:t> </a:t>
            </a:r>
            <a:r>
              <a:rPr lang="it-IT" baseline="0" dirty="0" err="1" smtClean="0"/>
              <a:t>during</a:t>
            </a:r>
            <a:r>
              <a:rPr lang="it-IT" baseline="0" dirty="0" smtClean="0"/>
              <a:t> the </a:t>
            </a:r>
            <a:r>
              <a:rPr lang="it-IT" baseline="0" dirty="0" err="1" smtClean="0"/>
              <a:t>drought</a:t>
            </a:r>
            <a:r>
              <a:rPr lang="it-IT" baseline="0" dirty="0" smtClean="0"/>
              <a:t> of 2001-2002 </a:t>
            </a:r>
            <a:r>
              <a:rPr lang="it-IT" baseline="0" dirty="0" err="1" smtClean="0"/>
              <a:t>around</a:t>
            </a:r>
            <a:r>
              <a:rPr lang="it-IT" baseline="0" dirty="0" smtClean="0"/>
              <a:t> 15,000 </a:t>
            </a:r>
            <a:r>
              <a:rPr lang="it-IT" baseline="0" dirty="0" err="1" smtClean="0"/>
              <a:t>people</a:t>
            </a:r>
            <a:r>
              <a:rPr lang="it-IT" baseline="0" dirty="0" smtClean="0"/>
              <a:t> (</a:t>
            </a:r>
            <a:r>
              <a:rPr lang="it-IT" baseline="0" dirty="0" err="1" smtClean="0"/>
              <a:t>mainly</a:t>
            </a:r>
            <a:r>
              <a:rPr lang="it-IT" baseline="0" dirty="0" smtClean="0"/>
              <a:t> on </a:t>
            </a:r>
            <a:r>
              <a:rPr lang="it-IT" baseline="0" dirty="0" err="1" smtClean="0"/>
              <a:t>hillside</a:t>
            </a:r>
            <a:r>
              <a:rPr lang="it-IT" baseline="0" dirty="0" smtClean="0"/>
              <a:t> and mountain </a:t>
            </a:r>
            <a:r>
              <a:rPr lang="it-IT" baseline="0" dirty="0" err="1" smtClean="0"/>
              <a:t>areas</a:t>
            </a:r>
            <a:r>
              <a:rPr lang="it-IT" baseline="0" dirty="0" smtClean="0"/>
              <a:t>) </a:t>
            </a:r>
            <a:r>
              <a:rPr lang="it-IT" baseline="0" dirty="0" err="1" smtClean="0"/>
              <a:t>were</a:t>
            </a:r>
            <a:r>
              <a:rPr lang="it-IT" baseline="0" dirty="0" smtClean="0"/>
              <a:t> </a:t>
            </a:r>
            <a:r>
              <a:rPr lang="it-IT" baseline="0" dirty="0" err="1" smtClean="0"/>
              <a:t>affected</a:t>
            </a:r>
            <a:r>
              <a:rPr lang="it-IT" baseline="0" dirty="0" smtClean="0"/>
              <a:t> and </a:t>
            </a:r>
            <a:r>
              <a:rPr lang="it-IT" baseline="0" dirty="0" err="1" smtClean="0"/>
              <a:t>around</a:t>
            </a:r>
            <a:r>
              <a:rPr lang="it-IT" baseline="0" dirty="0" smtClean="0"/>
              <a:t> 25,000 in 2003 . The </a:t>
            </a:r>
            <a:r>
              <a:rPr lang="it-IT" baseline="0" dirty="0" err="1" smtClean="0"/>
              <a:t>organizational</a:t>
            </a:r>
            <a:r>
              <a:rPr lang="it-IT" baseline="0" dirty="0" smtClean="0"/>
              <a:t>, </a:t>
            </a:r>
            <a:r>
              <a:rPr lang="it-IT" baseline="0" dirty="0" err="1" smtClean="0"/>
              <a:t>operational</a:t>
            </a:r>
            <a:r>
              <a:rPr lang="it-IT" baseline="0" dirty="0" smtClean="0"/>
              <a:t> and </a:t>
            </a:r>
            <a:r>
              <a:rPr lang="it-IT" baseline="0" dirty="0" err="1" smtClean="0"/>
              <a:t>economic</a:t>
            </a:r>
            <a:r>
              <a:rPr lang="it-IT" baseline="0" dirty="0" smtClean="0"/>
              <a:t> </a:t>
            </a:r>
            <a:r>
              <a:rPr lang="it-IT" baseline="0" dirty="0" err="1" smtClean="0"/>
              <a:t>effort</a:t>
            </a:r>
            <a:r>
              <a:rPr lang="it-IT" baseline="0" dirty="0" smtClean="0"/>
              <a:t> </a:t>
            </a:r>
            <a:r>
              <a:rPr lang="it-IT" baseline="0" dirty="0" err="1" smtClean="0"/>
              <a:t>was</a:t>
            </a:r>
            <a:r>
              <a:rPr lang="it-IT" baseline="0" dirty="0" smtClean="0"/>
              <a:t> intense: water truck use, </a:t>
            </a:r>
            <a:r>
              <a:rPr lang="it-IT" baseline="0" dirty="0" err="1" smtClean="0"/>
              <a:t>installation</a:t>
            </a:r>
            <a:r>
              <a:rPr lang="it-IT" baseline="0" dirty="0" smtClean="0"/>
              <a:t> of 37 </a:t>
            </a:r>
            <a:r>
              <a:rPr lang="it-IT" baseline="0" dirty="0" err="1" smtClean="0"/>
              <a:t>temporary</a:t>
            </a:r>
            <a:r>
              <a:rPr lang="it-IT" baseline="0" dirty="0" smtClean="0"/>
              <a:t> water </a:t>
            </a:r>
            <a:r>
              <a:rPr lang="it-IT" baseline="0" dirty="0" err="1" smtClean="0"/>
              <a:t>reservoirs</a:t>
            </a:r>
            <a:r>
              <a:rPr lang="it-IT" baseline="0" dirty="0" smtClean="0"/>
              <a:t>, water </a:t>
            </a:r>
            <a:r>
              <a:rPr lang="it-IT" baseline="0" dirty="0" err="1" smtClean="0"/>
              <a:t>distribution</a:t>
            </a:r>
            <a:r>
              <a:rPr lang="it-IT" baseline="0" dirty="0" smtClean="0"/>
              <a:t> network </a:t>
            </a:r>
            <a:r>
              <a:rPr lang="it-IT" baseline="0" dirty="0" err="1" smtClean="0"/>
              <a:t>extraordinary</a:t>
            </a:r>
            <a:r>
              <a:rPr lang="it-IT" baseline="0" dirty="0" smtClean="0"/>
              <a:t> </a:t>
            </a:r>
            <a:r>
              <a:rPr lang="it-IT" baseline="0" dirty="0" err="1" smtClean="0"/>
              <a:t>maintanance</a:t>
            </a:r>
            <a:r>
              <a:rPr lang="it-IT" baseline="0" dirty="0" smtClean="0"/>
              <a:t>, </a:t>
            </a:r>
            <a:r>
              <a:rPr lang="it-IT" baseline="0" dirty="0" err="1" smtClean="0"/>
              <a:t>restoration</a:t>
            </a:r>
            <a:r>
              <a:rPr lang="it-IT" baseline="0" dirty="0" smtClean="0"/>
              <a:t> and </a:t>
            </a:r>
            <a:r>
              <a:rPr lang="it-IT" baseline="0" dirty="0" err="1" smtClean="0"/>
              <a:t>extension</a:t>
            </a:r>
            <a:r>
              <a:rPr lang="it-IT" baseline="0" dirty="0" smtClean="0"/>
              <a:t> </a:t>
            </a:r>
            <a:r>
              <a:rPr lang="it-IT" baseline="0" dirty="0" err="1" smtClean="0"/>
              <a:t>required</a:t>
            </a:r>
            <a:r>
              <a:rPr lang="it-IT" baseline="0" dirty="0" smtClean="0"/>
              <a:t>.</a:t>
            </a:r>
            <a:endParaRPr lang="it-IT" dirty="0" smtClean="0"/>
          </a:p>
          <a:p>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8</a:t>
            </a:fld>
            <a:endParaRPr lang="it-IT"/>
          </a:p>
        </p:txBody>
      </p:sp>
    </p:spTree>
    <p:extLst>
      <p:ext uri="{BB962C8B-B14F-4D97-AF65-F5344CB8AC3E}">
        <p14:creationId xmlns:p14="http://schemas.microsoft.com/office/powerpoint/2010/main" val="176428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dirty="0" err="1" smtClean="0"/>
              <a:t>There</a:t>
            </a:r>
            <a:r>
              <a:rPr lang="it-IT" dirty="0" smtClean="0"/>
              <a:t> </a:t>
            </a:r>
            <a:r>
              <a:rPr lang="it-IT" dirty="0" err="1" smtClean="0"/>
              <a:t>is</a:t>
            </a:r>
            <a:r>
              <a:rPr lang="it-IT" dirty="0" smtClean="0"/>
              <a:t> the </a:t>
            </a:r>
            <a:r>
              <a:rPr lang="it-IT" dirty="0" err="1" smtClean="0"/>
              <a:t>need</a:t>
            </a:r>
            <a:r>
              <a:rPr lang="it-IT" dirty="0" smtClean="0"/>
              <a:t> for</a:t>
            </a:r>
            <a:r>
              <a:rPr lang="it-IT" baseline="0" dirty="0" smtClean="0"/>
              <a:t> a </a:t>
            </a:r>
            <a:r>
              <a:rPr lang="en-GB" dirty="0" smtClean="0"/>
              <a:t>(common strategy) </a:t>
            </a:r>
            <a:r>
              <a:rPr lang="it-IT" sz="1400" dirty="0" smtClean="0">
                <a:latin typeface="Palatino Linotype" pitchFamily="18" charset="0"/>
              </a:rPr>
              <a:t>  </a:t>
            </a:r>
          </a:p>
          <a:p>
            <a:endParaRPr lang="it-IT" sz="1400" dirty="0" smtClean="0">
              <a:latin typeface="Palatino Linotype" pitchFamily="18" charset="0"/>
            </a:endParaRPr>
          </a:p>
          <a:p>
            <a:r>
              <a:rPr lang="it-IT" sz="1400" dirty="0" smtClean="0">
                <a:latin typeface="Palatino Linotype" pitchFamily="18" charset="0"/>
              </a:rPr>
              <a:t>Grafico</a:t>
            </a:r>
            <a:r>
              <a:rPr lang="it-IT" sz="1400" baseline="0" dirty="0" smtClean="0">
                <a:latin typeface="Palatino Linotype" pitchFamily="18" charset="0"/>
              </a:rPr>
              <a:t> da rifare!</a:t>
            </a:r>
            <a:endParaRPr lang="it-IT" dirty="0"/>
          </a:p>
        </p:txBody>
      </p:sp>
      <p:sp>
        <p:nvSpPr>
          <p:cNvPr id="4" name="Segnaposto piè di pagina 3"/>
          <p:cNvSpPr>
            <a:spLocks noGrp="1"/>
          </p:cNvSpPr>
          <p:nvPr>
            <p:ph type="ftr" sz="quarter" idx="10"/>
          </p:nvPr>
        </p:nvSpPr>
        <p:spPr/>
        <p:txBody>
          <a:bodyPr/>
          <a:lstStyle/>
          <a:p>
            <a:pPr>
              <a:defRPr/>
            </a:pPr>
            <a:r>
              <a:rPr lang="it-IT" smtClean="0"/>
              <a:t>1</a:t>
            </a:r>
            <a:endParaRPr lang="it-IT"/>
          </a:p>
        </p:txBody>
      </p:sp>
      <p:sp>
        <p:nvSpPr>
          <p:cNvPr id="5" name="Segnaposto numero diapositiva 4"/>
          <p:cNvSpPr>
            <a:spLocks noGrp="1"/>
          </p:cNvSpPr>
          <p:nvPr>
            <p:ph type="sldNum" sz="quarter" idx="11"/>
          </p:nvPr>
        </p:nvSpPr>
        <p:spPr/>
        <p:txBody>
          <a:bodyPr/>
          <a:lstStyle/>
          <a:p>
            <a:pPr>
              <a:defRPr/>
            </a:pPr>
            <a:fld id="{460F560A-E676-448F-9C76-9BBCBFF1AE3B}" type="slidenum">
              <a:rPr lang="it-IT" smtClean="0"/>
              <a:pPr>
                <a:defRPr/>
              </a:pPr>
              <a:t>9</a:t>
            </a:fld>
            <a:endParaRPr lang="it-IT"/>
          </a:p>
        </p:txBody>
      </p:sp>
    </p:spTree>
    <p:extLst>
      <p:ext uri="{BB962C8B-B14F-4D97-AF65-F5344CB8AC3E}">
        <p14:creationId xmlns:p14="http://schemas.microsoft.com/office/powerpoint/2010/main" val="452464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3"/>
          <p:cNvSpPr>
            <a:spLocks noGrp="1" noChangeArrowheads="1"/>
          </p:cNvSpPr>
          <p:nvPr>
            <p:ph type="ftr" sz="quarter" idx="10"/>
          </p:nvPr>
        </p:nvSpPr>
        <p:spPr>
          <a:ln/>
        </p:spPr>
        <p:txBody>
          <a:bodyPr/>
          <a:lstStyle>
            <a:lvl1pPr>
              <a:defRPr/>
            </a:lvl1pPr>
          </a:lstStyle>
          <a:p>
            <a:pPr>
              <a:defRPr/>
            </a:pPr>
            <a:fld id="{0B032030-3FDC-4298-B22B-706AE18282FE}" type="slidenum">
              <a:rPr lang="en-US"/>
              <a:pPr>
                <a:defRPr/>
              </a:pPr>
              <a:t>‹N›</a:t>
            </a:fld>
            <a:endParaRPr lang="en-US"/>
          </a:p>
        </p:txBody>
      </p:sp>
    </p:spTree>
    <p:extLst>
      <p:ext uri="{BB962C8B-B14F-4D97-AF65-F5344CB8AC3E}">
        <p14:creationId xmlns:p14="http://schemas.microsoft.com/office/powerpoint/2010/main" val="151260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ftr" sz="quarter" idx="10"/>
          </p:nvPr>
        </p:nvSpPr>
        <p:spPr>
          <a:ln/>
        </p:spPr>
        <p:txBody>
          <a:bodyPr/>
          <a:lstStyle>
            <a:lvl1pPr>
              <a:defRPr/>
            </a:lvl1pPr>
          </a:lstStyle>
          <a:p>
            <a:pPr>
              <a:defRPr/>
            </a:pPr>
            <a:fld id="{7CD9B2F9-F971-4A6B-9814-A1F477BF2EB2}" type="slidenum">
              <a:rPr lang="en-US"/>
              <a:pPr>
                <a:defRPr/>
              </a:pPr>
              <a:t>‹N›</a:t>
            </a:fld>
            <a:endParaRPr lang="en-US"/>
          </a:p>
        </p:txBody>
      </p:sp>
    </p:spTree>
    <p:extLst>
      <p:ext uri="{BB962C8B-B14F-4D97-AF65-F5344CB8AC3E}">
        <p14:creationId xmlns:p14="http://schemas.microsoft.com/office/powerpoint/2010/main" val="293586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1200" y="279400"/>
            <a:ext cx="2349500" cy="5443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 y="279400"/>
            <a:ext cx="6896100" cy="5443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ftr" sz="quarter" idx="10"/>
          </p:nvPr>
        </p:nvSpPr>
        <p:spPr>
          <a:ln/>
        </p:spPr>
        <p:txBody>
          <a:bodyPr/>
          <a:lstStyle>
            <a:lvl1pPr>
              <a:defRPr/>
            </a:lvl1pPr>
          </a:lstStyle>
          <a:p>
            <a:pPr>
              <a:defRPr/>
            </a:pPr>
            <a:fld id="{E0E63ABC-B777-44F4-BE00-86A48A1AFCFD}" type="slidenum">
              <a:rPr lang="en-US"/>
              <a:pPr>
                <a:defRPr/>
              </a:pPr>
              <a:t>‹N›</a:t>
            </a:fld>
            <a:endParaRPr lang="en-US"/>
          </a:p>
        </p:txBody>
      </p:sp>
    </p:spTree>
    <p:extLst>
      <p:ext uri="{BB962C8B-B14F-4D97-AF65-F5344CB8AC3E}">
        <p14:creationId xmlns:p14="http://schemas.microsoft.com/office/powerpoint/2010/main" val="2743531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Rectangle 25"/>
          <p:cNvSpPr>
            <a:spLocks noChangeArrowheads="1"/>
          </p:cNvSpPr>
          <p:nvPr userDrawn="1"/>
        </p:nvSpPr>
        <p:spPr bwMode="auto">
          <a:xfrm>
            <a:off x="0" y="0"/>
            <a:ext cx="990600" cy="5181600"/>
          </a:xfrm>
          <a:prstGeom prst="rect">
            <a:avLst/>
          </a:prstGeom>
          <a:solidFill>
            <a:srgbClr val="002B5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sp>
        <p:nvSpPr>
          <p:cNvPr id="3" name="Rectangle 28"/>
          <p:cNvSpPr>
            <a:spLocks noChangeArrowheads="1"/>
          </p:cNvSpPr>
          <p:nvPr userDrawn="1"/>
        </p:nvSpPr>
        <p:spPr bwMode="auto">
          <a:xfrm>
            <a:off x="0" y="6019800"/>
            <a:ext cx="990600" cy="838200"/>
          </a:xfrm>
          <a:prstGeom prst="rect">
            <a:avLst/>
          </a:prstGeom>
          <a:solidFill>
            <a:srgbClr val="E37A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spTree>
    <p:extLst>
      <p:ext uri="{BB962C8B-B14F-4D97-AF65-F5344CB8AC3E}">
        <p14:creationId xmlns:p14="http://schemas.microsoft.com/office/powerpoint/2010/main" val="248655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4" name="Rectangle 25"/>
          <p:cNvSpPr>
            <a:spLocks noChangeArrowheads="1"/>
          </p:cNvSpPr>
          <p:nvPr userDrawn="1"/>
        </p:nvSpPr>
        <p:spPr bwMode="auto">
          <a:xfrm>
            <a:off x="0" y="0"/>
            <a:ext cx="990600" cy="5181600"/>
          </a:xfrm>
          <a:prstGeom prst="rect">
            <a:avLst/>
          </a:prstGeom>
          <a:solidFill>
            <a:srgbClr val="002B5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sp>
        <p:nvSpPr>
          <p:cNvPr id="5" name="Rectangle 25"/>
          <p:cNvSpPr>
            <a:spLocks noChangeArrowheads="1"/>
          </p:cNvSpPr>
          <p:nvPr userDrawn="1"/>
        </p:nvSpPr>
        <p:spPr bwMode="auto">
          <a:xfrm>
            <a:off x="0" y="0"/>
            <a:ext cx="990600" cy="5181600"/>
          </a:xfrm>
          <a:prstGeom prst="rect">
            <a:avLst/>
          </a:prstGeom>
          <a:solidFill>
            <a:srgbClr val="002B5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sp>
        <p:nvSpPr>
          <p:cNvPr id="6" name="Rectangle 28"/>
          <p:cNvSpPr>
            <a:spLocks noChangeArrowheads="1"/>
          </p:cNvSpPr>
          <p:nvPr userDrawn="1"/>
        </p:nvSpPr>
        <p:spPr bwMode="auto">
          <a:xfrm>
            <a:off x="0" y="6019800"/>
            <a:ext cx="990600" cy="838200"/>
          </a:xfrm>
          <a:prstGeom prst="rect">
            <a:avLst/>
          </a:prstGeom>
          <a:solidFill>
            <a:srgbClr val="E37A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pic>
        <p:nvPicPr>
          <p:cNvPr id="7" name="Picture 36" descr="Marchio a color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5948363"/>
            <a:ext cx="17684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27"/>
          <p:cNvSpPr>
            <a:spLocks noChangeShapeType="1"/>
          </p:cNvSpPr>
          <p:nvPr userDrawn="1"/>
        </p:nvSpPr>
        <p:spPr bwMode="auto">
          <a:xfrm>
            <a:off x="930275" y="6492875"/>
            <a:ext cx="1295400" cy="0"/>
          </a:xfrm>
          <a:prstGeom prst="line">
            <a:avLst/>
          </a:prstGeom>
          <a:noFill/>
          <a:ln w="12700">
            <a:solidFill>
              <a:srgbClr val="E37A3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 name="Line 33"/>
          <p:cNvSpPr>
            <a:spLocks noChangeShapeType="1"/>
          </p:cNvSpPr>
          <p:nvPr userDrawn="1"/>
        </p:nvSpPr>
        <p:spPr bwMode="auto">
          <a:xfrm>
            <a:off x="0" y="6477000"/>
            <a:ext cx="593725"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 name="Line 35"/>
          <p:cNvSpPr>
            <a:spLocks noChangeShapeType="1"/>
          </p:cNvSpPr>
          <p:nvPr userDrawn="1"/>
        </p:nvSpPr>
        <p:spPr bwMode="auto">
          <a:xfrm flipV="1">
            <a:off x="0" y="854075"/>
            <a:ext cx="762000" cy="1588"/>
          </a:xfrm>
          <a:prstGeom prst="line">
            <a:avLst/>
          </a:prstGeom>
          <a:noFill/>
          <a:ln w="12700">
            <a:solidFill>
              <a:srgbClr val="E37A3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 name="Line 15"/>
          <p:cNvSpPr>
            <a:spLocks noChangeShapeType="1"/>
          </p:cNvSpPr>
          <p:nvPr userDrawn="1"/>
        </p:nvSpPr>
        <p:spPr bwMode="auto">
          <a:xfrm>
            <a:off x="1295400" y="855663"/>
            <a:ext cx="8610600" cy="0"/>
          </a:xfrm>
          <a:prstGeom prst="line">
            <a:avLst/>
          </a:prstGeom>
          <a:noFill/>
          <a:ln w="12700">
            <a:solidFill>
              <a:srgbClr val="002B5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 name="Line 15"/>
          <p:cNvSpPr>
            <a:spLocks noChangeShapeType="1"/>
          </p:cNvSpPr>
          <p:nvPr userDrawn="1"/>
        </p:nvSpPr>
        <p:spPr bwMode="auto">
          <a:xfrm>
            <a:off x="15875" y="854075"/>
            <a:ext cx="746125" cy="0"/>
          </a:xfrm>
          <a:prstGeom prst="line">
            <a:avLst/>
          </a:prstGeom>
          <a:noFill/>
          <a:ln w="12700">
            <a:solidFill>
              <a:srgbClr val="E37A3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 name="Rectangle 18"/>
          <p:cNvSpPr>
            <a:spLocks noChangeArrowheads="1"/>
          </p:cNvSpPr>
          <p:nvPr userDrawn="1"/>
        </p:nvSpPr>
        <p:spPr bwMode="auto">
          <a:xfrm>
            <a:off x="-236538" y="6232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00000"/>
              </a:lnSpc>
              <a:spcBef>
                <a:spcPct val="0"/>
              </a:spcBef>
              <a:buFontTx/>
              <a:buNone/>
            </a:pPr>
            <a:endParaRPr lang="en-GB" sz="1800">
              <a:solidFill>
                <a:schemeClr val="tx1"/>
              </a:solidFill>
            </a:endParaRPr>
          </a:p>
        </p:txBody>
      </p:sp>
      <p:sp>
        <p:nvSpPr>
          <p:cNvPr id="34" name="Titolo 4"/>
          <p:cNvSpPr>
            <a:spLocks noGrp="1"/>
          </p:cNvSpPr>
          <p:nvPr>
            <p:ph type="ctrTitle"/>
          </p:nvPr>
        </p:nvSpPr>
        <p:spPr>
          <a:xfrm>
            <a:off x="1295400" y="381000"/>
            <a:ext cx="7772400" cy="457200"/>
          </a:xfrm>
          <a:prstGeom prst="rect">
            <a:avLst/>
          </a:prstGeom>
        </p:spPr>
        <p:txBody>
          <a:bodyPr lIns="45720" rIns="45720" anchor="t">
            <a:normAutofit/>
          </a:bodyPr>
          <a:lstStyle>
            <a:lvl1pPr algn="l">
              <a:defRPr sz="2500" b="0" i="0">
                <a:solidFill>
                  <a:schemeClr val="accent6">
                    <a:lumMod val="75000"/>
                  </a:schemeClr>
                </a:solidFill>
                <a:effectLst>
                  <a:outerShdw blurRad="53975" dist="22860" dir="5400000" algn="tl" rotWithShape="0">
                    <a:schemeClr val="bg1">
                      <a:alpha val="55000"/>
                    </a:schemeClr>
                  </a:outerShdw>
                </a:effectLst>
                <a:latin typeface="Arial"/>
              </a:defRPr>
            </a:lvl1pPr>
          </a:lstStyle>
          <a:p>
            <a:r>
              <a:rPr lang="it-IT" dirty="0" smtClean="0"/>
              <a:t>Fare clic per modificare</a:t>
            </a:r>
            <a:endParaRPr lang="en-US" dirty="0"/>
          </a:p>
        </p:txBody>
      </p:sp>
      <p:sp>
        <p:nvSpPr>
          <p:cNvPr id="38" name="Segnaposto contenuto 37"/>
          <p:cNvSpPr>
            <a:spLocks noGrp="1"/>
          </p:cNvSpPr>
          <p:nvPr>
            <p:ph sz="quarter" idx="10"/>
          </p:nvPr>
        </p:nvSpPr>
        <p:spPr>
          <a:xfrm>
            <a:off x="1676401" y="1143000"/>
            <a:ext cx="5943600" cy="4572000"/>
          </a:xfrm>
          <a:prstGeom prst="rect">
            <a:avLst/>
          </a:prstGeom>
        </p:spPr>
        <p:txBody>
          <a:bodyPr>
            <a:normAutofit/>
          </a:bodyPr>
          <a:lstStyle>
            <a:lvl1pPr>
              <a:defRPr sz="2000">
                <a:solidFill>
                  <a:srgbClr val="000080"/>
                </a:solidFill>
                <a:latin typeface="Arial"/>
              </a:defRPr>
            </a:lvl1pPr>
          </a:lstStyle>
          <a:p>
            <a:pPr lvl="0"/>
            <a:r>
              <a:rPr lang="it-IT" dirty="0" smtClean="0"/>
              <a:t>Fare clic per modificare</a:t>
            </a:r>
            <a:endParaRPr lang="it-IT" dirty="0"/>
          </a:p>
        </p:txBody>
      </p:sp>
      <p:sp>
        <p:nvSpPr>
          <p:cNvPr id="14" name="Rectangle 16"/>
          <p:cNvSpPr>
            <a:spLocks noGrp="1" noChangeArrowheads="1"/>
          </p:cNvSpPr>
          <p:nvPr>
            <p:ph type="ftr" sz="quarter" idx="11"/>
          </p:nvPr>
        </p:nvSpPr>
        <p:spPr/>
        <p:txBody>
          <a:bodyPr/>
          <a:lstStyle>
            <a:lvl1pPr>
              <a:defRPr/>
            </a:lvl1pPr>
          </a:lstStyle>
          <a:p>
            <a:pPr>
              <a:defRPr/>
            </a:pPr>
            <a:fld id="{D08D73E6-D1DB-457A-AA4E-04F4B620FC70}" type="slidenum">
              <a:rPr lang="it-IT"/>
              <a:pPr>
                <a:defRPr/>
              </a:pPr>
              <a:t>‹N›</a:t>
            </a:fld>
            <a:endParaRPr lang="it-IT">
              <a:solidFill>
                <a:schemeClr val="tx1"/>
              </a:solidFill>
            </a:endParaRPr>
          </a:p>
        </p:txBody>
      </p:sp>
    </p:spTree>
    <p:extLst>
      <p:ext uri="{BB962C8B-B14F-4D97-AF65-F5344CB8AC3E}">
        <p14:creationId xmlns:p14="http://schemas.microsoft.com/office/powerpoint/2010/main" val="63137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95300" y="1600200"/>
            <a:ext cx="43815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5029200" y="1600200"/>
            <a:ext cx="43815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86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ftr" sz="quarter" idx="10"/>
          </p:nvPr>
        </p:nvSpPr>
        <p:spPr>
          <a:ln/>
        </p:spPr>
        <p:txBody>
          <a:bodyPr/>
          <a:lstStyle>
            <a:lvl1pPr>
              <a:defRPr/>
            </a:lvl1pPr>
          </a:lstStyle>
          <a:p>
            <a:pPr>
              <a:defRPr/>
            </a:pPr>
            <a:fld id="{88A8835F-7114-464C-B594-9B0D221D7D43}" type="slidenum">
              <a:rPr lang="en-US"/>
              <a:pPr>
                <a:defRPr/>
              </a:pPr>
              <a:t>‹N›</a:t>
            </a:fld>
            <a:endParaRPr lang="en-US"/>
          </a:p>
        </p:txBody>
      </p:sp>
    </p:spTree>
    <p:extLst>
      <p:ext uri="{BB962C8B-B14F-4D97-AF65-F5344CB8AC3E}">
        <p14:creationId xmlns:p14="http://schemas.microsoft.com/office/powerpoint/2010/main" val="167195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ftr" sz="quarter" idx="10"/>
          </p:nvPr>
        </p:nvSpPr>
        <p:spPr>
          <a:ln/>
        </p:spPr>
        <p:txBody>
          <a:bodyPr/>
          <a:lstStyle>
            <a:lvl1pPr>
              <a:defRPr/>
            </a:lvl1pPr>
          </a:lstStyle>
          <a:p>
            <a:pPr>
              <a:defRPr/>
            </a:pPr>
            <a:fld id="{1DCE964B-94F8-4E6D-BB42-DD644B0786DD}" type="slidenum">
              <a:rPr lang="en-US"/>
              <a:pPr>
                <a:defRPr/>
              </a:pPr>
              <a:t>‹N›</a:t>
            </a:fld>
            <a:endParaRPr lang="en-US"/>
          </a:p>
        </p:txBody>
      </p:sp>
    </p:spTree>
    <p:extLst>
      <p:ext uri="{BB962C8B-B14F-4D97-AF65-F5344CB8AC3E}">
        <p14:creationId xmlns:p14="http://schemas.microsoft.com/office/powerpoint/2010/main" val="261155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5075" y="1196975"/>
            <a:ext cx="4011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99088" y="1196975"/>
            <a:ext cx="40116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ftr" sz="quarter" idx="10"/>
          </p:nvPr>
        </p:nvSpPr>
        <p:spPr>
          <a:ln/>
        </p:spPr>
        <p:txBody>
          <a:bodyPr/>
          <a:lstStyle>
            <a:lvl1pPr>
              <a:defRPr/>
            </a:lvl1pPr>
          </a:lstStyle>
          <a:p>
            <a:pPr>
              <a:defRPr/>
            </a:pPr>
            <a:fld id="{0159AAC1-2D0C-44A0-869C-D6471BC1E22B}" type="slidenum">
              <a:rPr lang="en-US"/>
              <a:pPr>
                <a:defRPr/>
              </a:pPr>
              <a:t>‹N›</a:t>
            </a:fld>
            <a:endParaRPr lang="en-US"/>
          </a:p>
        </p:txBody>
      </p:sp>
    </p:spTree>
    <p:extLst>
      <p:ext uri="{BB962C8B-B14F-4D97-AF65-F5344CB8AC3E}">
        <p14:creationId xmlns:p14="http://schemas.microsoft.com/office/powerpoint/2010/main" val="234106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ftr" sz="quarter" idx="10"/>
          </p:nvPr>
        </p:nvSpPr>
        <p:spPr>
          <a:ln/>
        </p:spPr>
        <p:txBody>
          <a:bodyPr/>
          <a:lstStyle>
            <a:lvl1pPr>
              <a:defRPr/>
            </a:lvl1pPr>
          </a:lstStyle>
          <a:p>
            <a:pPr>
              <a:defRPr/>
            </a:pPr>
            <a:fld id="{A0F2BBE2-DA7E-4957-BB8B-CF77E4A9356E}" type="slidenum">
              <a:rPr lang="en-US"/>
              <a:pPr>
                <a:defRPr/>
              </a:pPr>
              <a:t>‹N›</a:t>
            </a:fld>
            <a:endParaRPr lang="en-US"/>
          </a:p>
        </p:txBody>
      </p:sp>
    </p:spTree>
    <p:extLst>
      <p:ext uri="{BB962C8B-B14F-4D97-AF65-F5344CB8AC3E}">
        <p14:creationId xmlns:p14="http://schemas.microsoft.com/office/powerpoint/2010/main" val="1980434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ftr" sz="quarter" idx="10"/>
          </p:nvPr>
        </p:nvSpPr>
        <p:spPr>
          <a:ln/>
        </p:spPr>
        <p:txBody>
          <a:bodyPr/>
          <a:lstStyle>
            <a:lvl1pPr>
              <a:defRPr/>
            </a:lvl1pPr>
          </a:lstStyle>
          <a:p>
            <a:pPr>
              <a:defRPr/>
            </a:pPr>
            <a:fld id="{45CEC52B-A34C-4850-AEEC-DE3C4C9598FD}" type="slidenum">
              <a:rPr lang="en-US"/>
              <a:pPr>
                <a:defRPr/>
              </a:pPr>
              <a:t>‹N›</a:t>
            </a:fld>
            <a:endParaRPr lang="en-US"/>
          </a:p>
        </p:txBody>
      </p:sp>
    </p:spTree>
    <p:extLst>
      <p:ext uri="{BB962C8B-B14F-4D97-AF65-F5344CB8AC3E}">
        <p14:creationId xmlns:p14="http://schemas.microsoft.com/office/powerpoint/2010/main" val="413115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fld id="{59704B46-8909-4715-83D9-14C67E8E5D40}" type="slidenum">
              <a:rPr lang="en-US"/>
              <a:pPr>
                <a:defRPr/>
              </a:pPr>
              <a:t>‹N›</a:t>
            </a:fld>
            <a:endParaRPr lang="en-US"/>
          </a:p>
        </p:txBody>
      </p:sp>
    </p:spTree>
    <p:extLst>
      <p:ext uri="{BB962C8B-B14F-4D97-AF65-F5344CB8AC3E}">
        <p14:creationId xmlns:p14="http://schemas.microsoft.com/office/powerpoint/2010/main" val="52516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ftr" sz="quarter" idx="10"/>
          </p:nvPr>
        </p:nvSpPr>
        <p:spPr>
          <a:ln/>
        </p:spPr>
        <p:txBody>
          <a:bodyPr/>
          <a:lstStyle>
            <a:lvl1pPr>
              <a:defRPr/>
            </a:lvl1pPr>
          </a:lstStyle>
          <a:p>
            <a:pPr>
              <a:defRPr/>
            </a:pPr>
            <a:fld id="{F26A68F2-7CFB-4E09-872B-14B38D0CDE88}" type="slidenum">
              <a:rPr lang="en-US"/>
              <a:pPr>
                <a:defRPr/>
              </a:pPr>
              <a:t>‹N›</a:t>
            </a:fld>
            <a:endParaRPr lang="en-US"/>
          </a:p>
        </p:txBody>
      </p:sp>
    </p:spTree>
    <p:extLst>
      <p:ext uri="{BB962C8B-B14F-4D97-AF65-F5344CB8AC3E}">
        <p14:creationId xmlns:p14="http://schemas.microsoft.com/office/powerpoint/2010/main" val="232314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ftr" sz="quarter" idx="10"/>
          </p:nvPr>
        </p:nvSpPr>
        <p:spPr>
          <a:ln/>
        </p:spPr>
        <p:txBody>
          <a:bodyPr/>
          <a:lstStyle>
            <a:lvl1pPr>
              <a:defRPr/>
            </a:lvl1pPr>
          </a:lstStyle>
          <a:p>
            <a:pPr>
              <a:defRPr/>
            </a:pPr>
            <a:fld id="{939E8ABB-1A34-4AB0-9456-AB1186F9570C}" type="slidenum">
              <a:rPr lang="en-US"/>
              <a:pPr>
                <a:defRPr/>
              </a:pPr>
              <a:t>‹N›</a:t>
            </a:fld>
            <a:endParaRPr lang="en-US"/>
          </a:p>
        </p:txBody>
      </p:sp>
    </p:spTree>
    <p:extLst>
      <p:ext uri="{BB962C8B-B14F-4D97-AF65-F5344CB8AC3E}">
        <p14:creationId xmlns:p14="http://schemas.microsoft.com/office/powerpoint/2010/main" val="263437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ChangeArrowheads="1"/>
          </p:cNvSpPr>
          <p:nvPr userDrawn="1"/>
        </p:nvSpPr>
        <p:spPr bwMode="auto">
          <a:xfrm>
            <a:off x="0" y="0"/>
            <a:ext cx="990600" cy="5181600"/>
          </a:xfrm>
          <a:prstGeom prst="rect">
            <a:avLst/>
          </a:prstGeom>
          <a:solidFill>
            <a:srgbClr val="002B5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sp>
        <p:nvSpPr>
          <p:cNvPr id="1027" name="Rectangle 25"/>
          <p:cNvSpPr>
            <a:spLocks noChangeArrowheads="1"/>
          </p:cNvSpPr>
          <p:nvPr userDrawn="1"/>
        </p:nvSpPr>
        <p:spPr bwMode="auto">
          <a:xfrm>
            <a:off x="0" y="0"/>
            <a:ext cx="990600" cy="5181600"/>
          </a:xfrm>
          <a:prstGeom prst="rect">
            <a:avLst/>
          </a:prstGeom>
          <a:solidFill>
            <a:srgbClr val="002B5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sp>
        <p:nvSpPr>
          <p:cNvPr id="1028" name="Rectangle 28"/>
          <p:cNvSpPr>
            <a:spLocks noChangeArrowheads="1"/>
          </p:cNvSpPr>
          <p:nvPr userDrawn="1"/>
        </p:nvSpPr>
        <p:spPr bwMode="auto">
          <a:xfrm>
            <a:off x="0" y="6019800"/>
            <a:ext cx="990600" cy="838200"/>
          </a:xfrm>
          <a:prstGeom prst="rect">
            <a:avLst/>
          </a:prstGeom>
          <a:solidFill>
            <a:srgbClr val="E37A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lang="en-GB" sz="1800">
              <a:solidFill>
                <a:schemeClr val="tx1"/>
              </a:solidFill>
            </a:endParaRPr>
          </a:p>
        </p:txBody>
      </p:sp>
      <p:pic>
        <p:nvPicPr>
          <p:cNvPr id="1029" name="Picture 36" descr="Marchio a color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20000" y="5948363"/>
            <a:ext cx="17684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27"/>
          <p:cNvSpPr>
            <a:spLocks noChangeShapeType="1"/>
          </p:cNvSpPr>
          <p:nvPr userDrawn="1"/>
        </p:nvSpPr>
        <p:spPr bwMode="auto">
          <a:xfrm>
            <a:off x="930275" y="6492875"/>
            <a:ext cx="1295400" cy="0"/>
          </a:xfrm>
          <a:prstGeom prst="line">
            <a:avLst/>
          </a:prstGeom>
          <a:noFill/>
          <a:ln w="12700">
            <a:solidFill>
              <a:srgbClr val="E37A3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1" name="Rectangle 28"/>
          <p:cNvSpPr>
            <a:spLocks noChangeArrowheads="1"/>
          </p:cNvSpPr>
          <p:nvPr userDrawn="1"/>
        </p:nvSpPr>
        <p:spPr bwMode="auto">
          <a:xfrm>
            <a:off x="1235075" y="6188075"/>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lstStyle/>
          <a:p>
            <a:pPr eaLnBrk="1" hangingPunct="1">
              <a:lnSpc>
                <a:spcPct val="100000"/>
              </a:lnSpc>
              <a:spcBef>
                <a:spcPct val="0"/>
              </a:spcBef>
              <a:buFontTx/>
              <a:buNone/>
            </a:pPr>
            <a:r>
              <a:rPr lang="en-US" sz="800">
                <a:solidFill>
                  <a:srgbClr val="E37A3C"/>
                </a:solidFill>
              </a:rPr>
              <a:t>PRESENTATION</a:t>
            </a:r>
          </a:p>
          <a:p>
            <a:pPr eaLnBrk="1" hangingPunct="1">
              <a:lnSpc>
                <a:spcPct val="100000"/>
              </a:lnSpc>
              <a:spcBef>
                <a:spcPct val="0"/>
              </a:spcBef>
              <a:buFontTx/>
              <a:buNone/>
            </a:pPr>
            <a:r>
              <a:rPr lang="en-US" sz="800">
                <a:solidFill>
                  <a:srgbClr val="E37A3C"/>
                </a:solidFill>
              </a:rPr>
              <a:t>TITLE </a:t>
            </a:r>
          </a:p>
          <a:p>
            <a:pPr eaLnBrk="1" hangingPunct="1">
              <a:lnSpc>
                <a:spcPct val="100000"/>
              </a:lnSpc>
              <a:spcBef>
                <a:spcPct val="0"/>
              </a:spcBef>
              <a:buFontTx/>
              <a:buNone/>
            </a:pPr>
            <a:endParaRPr lang="en-US" sz="800">
              <a:solidFill>
                <a:srgbClr val="E37A3C"/>
              </a:solidFill>
            </a:endParaRPr>
          </a:p>
        </p:txBody>
      </p:sp>
      <p:sp>
        <p:nvSpPr>
          <p:cNvPr id="1032" name="Line 33"/>
          <p:cNvSpPr>
            <a:spLocks noChangeShapeType="1"/>
          </p:cNvSpPr>
          <p:nvPr userDrawn="1"/>
        </p:nvSpPr>
        <p:spPr bwMode="auto">
          <a:xfrm>
            <a:off x="0" y="6477000"/>
            <a:ext cx="593725"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3" name="Line 35"/>
          <p:cNvSpPr>
            <a:spLocks noChangeShapeType="1"/>
          </p:cNvSpPr>
          <p:nvPr userDrawn="1"/>
        </p:nvSpPr>
        <p:spPr bwMode="auto">
          <a:xfrm flipV="1">
            <a:off x="0" y="854075"/>
            <a:ext cx="762000" cy="1588"/>
          </a:xfrm>
          <a:prstGeom prst="line">
            <a:avLst/>
          </a:prstGeom>
          <a:noFill/>
          <a:ln w="12700">
            <a:solidFill>
              <a:srgbClr val="E37A3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4" name="Line 15"/>
          <p:cNvSpPr>
            <a:spLocks noChangeShapeType="1"/>
          </p:cNvSpPr>
          <p:nvPr userDrawn="1"/>
        </p:nvSpPr>
        <p:spPr bwMode="auto">
          <a:xfrm>
            <a:off x="1295400" y="855663"/>
            <a:ext cx="8610600" cy="0"/>
          </a:xfrm>
          <a:prstGeom prst="line">
            <a:avLst/>
          </a:prstGeom>
          <a:noFill/>
          <a:ln w="12700">
            <a:solidFill>
              <a:srgbClr val="002B5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5" name="Line 12"/>
          <p:cNvSpPr>
            <a:spLocks noChangeShapeType="1"/>
          </p:cNvSpPr>
          <p:nvPr userDrawn="1"/>
        </p:nvSpPr>
        <p:spPr bwMode="auto">
          <a:xfrm>
            <a:off x="15875" y="854075"/>
            <a:ext cx="746125" cy="0"/>
          </a:xfrm>
          <a:prstGeom prst="line">
            <a:avLst/>
          </a:prstGeom>
          <a:noFill/>
          <a:ln w="12700">
            <a:solidFill>
              <a:srgbClr val="E37A3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6573" name="Rectangle 13"/>
          <p:cNvSpPr>
            <a:spLocks noGrp="1" noChangeArrowheads="1"/>
          </p:cNvSpPr>
          <p:nvPr>
            <p:ph type="ftr" sz="quarter" idx="3"/>
          </p:nvPr>
        </p:nvSpPr>
        <p:spPr bwMode="auto">
          <a:xfrm>
            <a:off x="-304800" y="6248400"/>
            <a:ext cx="974725" cy="212725"/>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sz="1000">
                <a:solidFill>
                  <a:schemeClr val="bg1"/>
                </a:solidFill>
                <a:latin typeface="Arial" pitchFamily="34" charset="0"/>
              </a:defRPr>
            </a:lvl1pPr>
          </a:lstStyle>
          <a:p>
            <a:pPr>
              <a:defRPr/>
            </a:pPr>
            <a:fld id="{A174831B-F4FC-47D3-9621-E9E7F8FAD76B}" type="slidenum">
              <a:rPr lang="en-US"/>
              <a:pPr>
                <a:defRPr/>
              </a:pPr>
              <a:t>‹N›</a:t>
            </a:fld>
            <a:endParaRPr lang="en-US"/>
          </a:p>
        </p:txBody>
      </p:sp>
      <p:sp>
        <p:nvSpPr>
          <p:cNvPr id="1037" name="Rectangle 14"/>
          <p:cNvSpPr>
            <a:spLocks noChangeArrowheads="1"/>
          </p:cNvSpPr>
          <p:nvPr userDrawn="1"/>
        </p:nvSpPr>
        <p:spPr bwMode="auto">
          <a:xfrm>
            <a:off x="-236538" y="62325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100000"/>
              </a:lnSpc>
              <a:spcBef>
                <a:spcPct val="0"/>
              </a:spcBef>
              <a:buFontTx/>
              <a:buNone/>
            </a:pPr>
            <a:endParaRPr lang="en-GB" sz="1800">
              <a:solidFill>
                <a:schemeClr val="tx1"/>
              </a:solidFill>
            </a:endParaRPr>
          </a:p>
        </p:txBody>
      </p:sp>
      <p:sp>
        <p:nvSpPr>
          <p:cNvPr id="1038" name="Rectangle 16"/>
          <p:cNvSpPr>
            <a:spLocks noGrp="1" noChangeArrowheads="1"/>
          </p:cNvSpPr>
          <p:nvPr>
            <p:ph type="body" idx="1"/>
          </p:nvPr>
        </p:nvSpPr>
        <p:spPr bwMode="auto">
          <a:xfrm>
            <a:off x="1235075" y="1196975"/>
            <a:ext cx="81756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Fare clic per inserire il testo</a:t>
            </a:r>
          </a:p>
        </p:txBody>
      </p:sp>
      <p:sp>
        <p:nvSpPr>
          <p:cNvPr id="1039" name="Rectangle 25"/>
          <p:cNvSpPr>
            <a:spLocks noGrp="1" noChangeArrowheads="1"/>
          </p:cNvSpPr>
          <p:nvPr>
            <p:ph type="title"/>
          </p:nvPr>
        </p:nvSpPr>
        <p:spPr bwMode="auto">
          <a:xfrm>
            <a:off x="12700" y="279400"/>
            <a:ext cx="9394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tabLst>
          <a:tab pos="1163638" algn="l"/>
        </a:tabLst>
        <a:defRPr sz="2400" b="1">
          <a:solidFill>
            <a:srgbClr val="EA8800"/>
          </a:solidFill>
          <a:latin typeface="+mj-lt"/>
          <a:ea typeface="+mj-ea"/>
          <a:cs typeface="ＭＳ Ｐゴシック" charset="0"/>
        </a:defRPr>
      </a:lvl1pPr>
      <a:lvl2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2pPr>
      <a:lvl3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3pPr>
      <a:lvl4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4pPr>
      <a:lvl5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5pPr>
      <a:lvl6pPr marL="4572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cs typeface="Arial" charset="0"/>
        </a:defRPr>
      </a:lvl6pPr>
      <a:lvl7pPr marL="9144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cs typeface="Arial" charset="0"/>
        </a:defRPr>
      </a:lvl7pPr>
      <a:lvl8pPr marL="13716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cs typeface="Arial" charset="0"/>
        </a:defRPr>
      </a:lvl8pPr>
      <a:lvl9pPr marL="18288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Font typeface="Arial" charset="0"/>
        <a:defRPr sz="2400">
          <a:solidFill>
            <a:srgbClr val="002B52"/>
          </a:solidFill>
          <a:latin typeface="+mn-lt"/>
          <a:ea typeface="+mn-ea"/>
          <a:cs typeface="ＭＳ Ｐゴシック" charset="0"/>
        </a:defRPr>
      </a:lvl1pPr>
      <a:lvl2pPr marL="742950" indent="-285750" algn="l" defTabSz="457200" rtl="0" eaLnBrk="0" fontAlgn="base" hangingPunct="0">
        <a:spcBef>
          <a:spcPct val="20000"/>
        </a:spcBef>
        <a:spcAft>
          <a:spcPct val="0"/>
        </a:spcAft>
        <a:buClr>
          <a:srgbClr val="00246E"/>
        </a:buClr>
        <a:buFont typeface="Wingdings" pitchFamily="2" charset="2"/>
        <a:buChar char="§"/>
        <a:defRPr sz="2300">
          <a:solidFill>
            <a:srgbClr val="00246E"/>
          </a:solidFill>
          <a:latin typeface="Calibri" pitchFamily="34" charset="0"/>
          <a:ea typeface="+mn-ea"/>
          <a:cs typeface="+mn-cs"/>
        </a:defRPr>
      </a:lvl2pPr>
      <a:lvl3pPr marL="1143000" indent="-228600" algn="l" defTabSz="457200" rtl="0" eaLnBrk="0" fontAlgn="base" hangingPunct="0">
        <a:spcBef>
          <a:spcPct val="20000"/>
        </a:spcBef>
        <a:spcAft>
          <a:spcPct val="0"/>
        </a:spcAft>
        <a:buClr>
          <a:srgbClr val="EA8800"/>
        </a:buClr>
        <a:buFont typeface="Arial" charset="0"/>
        <a:buChar char="•"/>
        <a:defRPr sz="2200">
          <a:solidFill>
            <a:srgbClr val="00246E"/>
          </a:solidFill>
          <a:latin typeface="Calibri" pitchFamily="34" charset="0"/>
          <a:ea typeface="+mn-ea"/>
          <a:cs typeface="+mn-cs"/>
        </a:defRPr>
      </a:lvl3pPr>
      <a:lvl4pPr marL="1600200" indent="-228600" algn="l" defTabSz="457200" rtl="0" eaLnBrk="0" fontAlgn="base" hangingPunct="0">
        <a:spcBef>
          <a:spcPct val="20000"/>
        </a:spcBef>
        <a:spcAft>
          <a:spcPct val="0"/>
        </a:spcAft>
        <a:buClr>
          <a:srgbClr val="EA8800"/>
        </a:buClr>
        <a:buFont typeface="Arial" charset="0"/>
        <a:buChar char="–"/>
        <a:defRPr sz="2100">
          <a:solidFill>
            <a:srgbClr val="00246E"/>
          </a:solidFill>
          <a:latin typeface="Calibri" pitchFamily="34" charset="0"/>
          <a:ea typeface="+mn-ea"/>
          <a:cs typeface="+mn-cs"/>
        </a:defRPr>
      </a:lvl4pPr>
      <a:lvl5pPr marL="2057400" indent="-228600" algn="l" defTabSz="457200" rtl="0" eaLnBrk="0" fontAlgn="base" hangingPunct="0">
        <a:spcBef>
          <a:spcPct val="20000"/>
        </a:spcBef>
        <a:spcAft>
          <a:spcPct val="0"/>
        </a:spcAft>
        <a:buClr>
          <a:srgbClr val="EA8800"/>
        </a:buClr>
        <a:buFont typeface="Arial" charset="0"/>
        <a:buChar char="»"/>
        <a:defRPr sz="2000">
          <a:solidFill>
            <a:srgbClr val="00246E"/>
          </a:solidFill>
          <a:latin typeface="Calibri" pitchFamily="34" charset="0"/>
          <a:ea typeface="+mn-ea"/>
          <a:cs typeface="+mn-cs"/>
        </a:defRPr>
      </a:lvl5pPr>
      <a:lvl6pPr marL="2514600" indent="-228600" algn="l" defTabSz="457200" rtl="0" fontAlgn="base">
        <a:spcBef>
          <a:spcPct val="20000"/>
        </a:spcBef>
        <a:spcAft>
          <a:spcPct val="0"/>
        </a:spcAft>
        <a:buClr>
          <a:srgbClr val="EA8800"/>
        </a:buClr>
        <a:buFont typeface="Arial" charset="0"/>
        <a:buChar char="»"/>
        <a:defRPr sz="2000">
          <a:solidFill>
            <a:srgbClr val="00246E"/>
          </a:solidFill>
          <a:latin typeface="Calibri" pitchFamily="34" charset="0"/>
          <a:ea typeface="+mn-ea"/>
          <a:cs typeface="+mn-cs"/>
        </a:defRPr>
      </a:lvl6pPr>
      <a:lvl7pPr marL="2971800" indent="-228600" algn="l" defTabSz="457200" rtl="0" fontAlgn="base">
        <a:spcBef>
          <a:spcPct val="20000"/>
        </a:spcBef>
        <a:spcAft>
          <a:spcPct val="0"/>
        </a:spcAft>
        <a:buClr>
          <a:srgbClr val="EA8800"/>
        </a:buClr>
        <a:buFont typeface="Arial" charset="0"/>
        <a:buChar char="»"/>
        <a:defRPr sz="2000">
          <a:solidFill>
            <a:srgbClr val="00246E"/>
          </a:solidFill>
          <a:latin typeface="Calibri" pitchFamily="34" charset="0"/>
          <a:ea typeface="+mn-ea"/>
          <a:cs typeface="+mn-cs"/>
        </a:defRPr>
      </a:lvl7pPr>
      <a:lvl8pPr marL="3429000" indent="-228600" algn="l" defTabSz="457200" rtl="0" fontAlgn="base">
        <a:spcBef>
          <a:spcPct val="20000"/>
        </a:spcBef>
        <a:spcAft>
          <a:spcPct val="0"/>
        </a:spcAft>
        <a:buClr>
          <a:srgbClr val="EA8800"/>
        </a:buClr>
        <a:buFont typeface="Arial" charset="0"/>
        <a:buChar char="»"/>
        <a:defRPr sz="2000">
          <a:solidFill>
            <a:srgbClr val="00246E"/>
          </a:solidFill>
          <a:latin typeface="Calibri" pitchFamily="34" charset="0"/>
          <a:ea typeface="+mn-ea"/>
          <a:cs typeface="+mn-cs"/>
        </a:defRPr>
      </a:lvl8pPr>
      <a:lvl9pPr marL="3886200" indent="-228600" algn="l" defTabSz="457200" rtl="0" fontAlgn="base">
        <a:spcBef>
          <a:spcPct val="20000"/>
        </a:spcBef>
        <a:spcAft>
          <a:spcPct val="0"/>
        </a:spcAft>
        <a:buClr>
          <a:srgbClr val="EA8800"/>
        </a:buClr>
        <a:buFont typeface="Arial" charset="0"/>
        <a:buChar char="»"/>
        <a:defRPr sz="2000">
          <a:solidFill>
            <a:srgbClr val="00246E"/>
          </a:solidFill>
          <a:latin typeface="Calibri"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84" name="Rectangle 16"/>
          <p:cNvSpPr>
            <a:spLocks noGrp="1" noChangeArrowheads="1"/>
          </p:cNvSpPr>
          <p:nvPr>
            <p:ph type="ftr" sz="quarter" idx="3"/>
          </p:nvPr>
        </p:nvSpPr>
        <p:spPr bwMode="auto">
          <a:xfrm>
            <a:off x="-304800" y="6248400"/>
            <a:ext cx="974725" cy="212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sz="1000">
                <a:solidFill>
                  <a:schemeClr val="bg1"/>
                </a:solidFill>
                <a:latin typeface="Arial" pitchFamily="34" charset="0"/>
              </a:defRPr>
            </a:lvl1pPr>
          </a:lstStyle>
          <a:p>
            <a:pPr>
              <a:defRPr/>
            </a:pPr>
            <a:fld id="{ADAF9099-8BE2-4A50-A23C-735B20C899FE}" type="slidenum">
              <a:rPr lang="it-IT"/>
              <a:pPr>
                <a:defRPr/>
              </a:pPr>
              <a:t>‹N›</a:t>
            </a:fld>
            <a:endParaRPr lang="it-IT">
              <a:solidFill>
                <a:schemeClr val="tx1"/>
              </a:solidFill>
            </a:endParaRPr>
          </a:p>
        </p:txBody>
      </p:sp>
      <p:sp>
        <p:nvSpPr>
          <p:cNvPr id="3075" name="Rectangle 19"/>
          <p:cNvSpPr>
            <a:spLocks noGrp="1" noChangeArrowheads="1"/>
          </p:cNvSpPr>
          <p:nvPr>
            <p:ph type="title"/>
          </p:nvPr>
        </p:nvSpPr>
        <p:spPr bwMode="auto">
          <a:xfrm>
            <a:off x="15875" y="274638"/>
            <a:ext cx="9394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3076" name="Rectangle 20"/>
          <p:cNvSpPr>
            <a:spLocks noGrp="1" noChangeArrowheads="1"/>
          </p:cNvSpPr>
          <p:nvPr>
            <p:ph type="body" idx="1"/>
          </p:nvPr>
        </p:nvSpPr>
        <p:spPr bwMode="auto">
          <a:xfrm>
            <a:off x="1235075" y="1196975"/>
            <a:ext cx="81756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Fare clic per inserire il testo</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tabLst>
          <a:tab pos="1163638" algn="l"/>
        </a:tabLst>
        <a:defRPr sz="2400" b="1" kern="1200">
          <a:solidFill>
            <a:srgbClr val="EA8800"/>
          </a:solidFill>
          <a:latin typeface="+mj-lt"/>
          <a:ea typeface="+mj-ea"/>
          <a:cs typeface="ＭＳ Ｐゴシック" charset="0"/>
        </a:defRPr>
      </a:lvl1pPr>
      <a:lvl2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2pPr>
      <a:lvl3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3pPr>
      <a:lvl4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4pPr>
      <a:lvl5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5pPr>
      <a:lvl6pPr marL="4572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6pPr>
      <a:lvl7pPr marL="9144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7pPr>
      <a:lvl8pPr marL="13716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8pPr>
      <a:lvl9pPr marL="18288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defRPr sz="2400" kern="1200">
          <a:solidFill>
            <a:srgbClr val="002B52"/>
          </a:solidFill>
          <a:latin typeface="+mn-lt"/>
          <a:ea typeface="+mn-ea"/>
          <a:cs typeface="ＭＳ Ｐゴシック" charset="0"/>
        </a:defRPr>
      </a:lvl1pPr>
      <a:lvl2pPr marL="742950" indent="-285750" algn="l" defTabSz="457200" rtl="0" eaLnBrk="0" fontAlgn="base" hangingPunct="0">
        <a:spcBef>
          <a:spcPct val="20000"/>
        </a:spcBef>
        <a:spcAft>
          <a:spcPct val="0"/>
        </a:spcAft>
        <a:buClr>
          <a:srgbClr val="00246E"/>
        </a:buClr>
        <a:buFont typeface="Wingdings" pitchFamily="2" charset="2"/>
        <a:buChar char="§"/>
        <a:defRPr sz="2300" kern="1200">
          <a:solidFill>
            <a:srgbClr val="002B52"/>
          </a:solidFill>
          <a:latin typeface="+mn-lt"/>
          <a:ea typeface="+mn-ea"/>
          <a:cs typeface="+mn-cs"/>
        </a:defRPr>
      </a:lvl2pPr>
      <a:lvl3pPr marL="1143000" indent="-228600" algn="l" defTabSz="457200" rtl="0" eaLnBrk="0" fontAlgn="base" hangingPunct="0">
        <a:spcBef>
          <a:spcPct val="20000"/>
        </a:spcBef>
        <a:spcAft>
          <a:spcPct val="0"/>
        </a:spcAft>
        <a:buClr>
          <a:srgbClr val="00246E"/>
        </a:buClr>
        <a:buSzPct val="80000"/>
        <a:buFont typeface="Wingdings" pitchFamily="2" charset="2"/>
        <a:buChar char="§"/>
        <a:defRPr sz="2200" kern="1200">
          <a:solidFill>
            <a:srgbClr val="002B52"/>
          </a:solidFill>
          <a:latin typeface="+mn-lt"/>
          <a:ea typeface="+mn-ea"/>
          <a:cs typeface="+mn-cs"/>
        </a:defRPr>
      </a:lvl3pPr>
      <a:lvl4pPr marL="1600200" indent="-228600" algn="l" defTabSz="457200" rtl="0" eaLnBrk="0" fontAlgn="base" hangingPunct="0">
        <a:spcBef>
          <a:spcPct val="20000"/>
        </a:spcBef>
        <a:spcAft>
          <a:spcPct val="0"/>
        </a:spcAft>
        <a:buClr>
          <a:srgbClr val="00246E"/>
        </a:buClr>
        <a:buFont typeface="Calibri" pitchFamily="34" charset="0"/>
        <a:buChar char="-"/>
        <a:defRPr sz="2100" kern="1200">
          <a:solidFill>
            <a:srgbClr val="002B52"/>
          </a:solidFill>
          <a:latin typeface="+mn-lt"/>
          <a:ea typeface="+mn-ea"/>
          <a:cs typeface="+mn-cs"/>
        </a:defRPr>
      </a:lvl4pPr>
      <a:lvl5pPr marL="2057400" indent="-228600" algn="l" defTabSz="457200" rtl="0" eaLnBrk="0" fontAlgn="base" hangingPunct="0">
        <a:spcBef>
          <a:spcPct val="20000"/>
        </a:spcBef>
        <a:spcAft>
          <a:spcPct val="0"/>
        </a:spcAft>
        <a:buClr>
          <a:srgbClr val="00246E"/>
        </a:buClr>
        <a:buFont typeface="Arial" charset="0"/>
        <a:buChar char="»"/>
        <a:defRPr sz="2000" kern="1200">
          <a:solidFill>
            <a:srgbClr val="002B5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9"/>
          <p:cNvSpPr>
            <a:spLocks noChangeArrowheads="1"/>
          </p:cNvSpPr>
          <p:nvPr/>
        </p:nvSpPr>
        <p:spPr bwMode="auto">
          <a:xfrm>
            <a:off x="5691188" y="2625396"/>
            <a:ext cx="4005262"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p>
            <a:pPr eaLnBrk="1" hangingPunct="1">
              <a:spcBef>
                <a:spcPct val="100000"/>
              </a:spcBef>
              <a:buFontTx/>
              <a:buNone/>
            </a:pPr>
            <a:r>
              <a:rPr lang="it-IT" sz="3200" b="1" dirty="0">
                <a:solidFill>
                  <a:srgbClr val="10253F"/>
                </a:solidFill>
                <a:latin typeface="Palatino Linotype" pitchFamily="18" charset="0"/>
              </a:rPr>
              <a:t>Competitive and </a:t>
            </a:r>
            <a:r>
              <a:rPr lang="it-IT" sz="3200" b="1" dirty="0" err="1">
                <a:solidFill>
                  <a:srgbClr val="10253F"/>
                </a:solidFill>
                <a:latin typeface="Palatino Linotype" pitchFamily="18" charset="0"/>
              </a:rPr>
              <a:t>disaster</a:t>
            </a:r>
            <a:r>
              <a:rPr lang="it-IT" sz="3200" b="1" dirty="0">
                <a:solidFill>
                  <a:srgbClr val="10253F"/>
                </a:solidFill>
                <a:latin typeface="Palatino Linotype" pitchFamily="18" charset="0"/>
              </a:rPr>
              <a:t> </a:t>
            </a:r>
            <a:r>
              <a:rPr lang="it-IT" sz="3200" b="1" dirty="0" err="1">
                <a:solidFill>
                  <a:srgbClr val="10253F"/>
                </a:solidFill>
                <a:latin typeface="Palatino Linotype" pitchFamily="18" charset="0"/>
              </a:rPr>
              <a:t>resilient</a:t>
            </a:r>
            <a:r>
              <a:rPr lang="it-IT" sz="3200" b="1" dirty="0">
                <a:solidFill>
                  <a:srgbClr val="10253F"/>
                </a:solidFill>
                <a:latin typeface="Palatino Linotype" pitchFamily="18" charset="0"/>
              </a:rPr>
              <a:t> business </a:t>
            </a:r>
            <a:r>
              <a:rPr lang="it-IT" sz="3200" b="1" dirty="0" err="1">
                <a:solidFill>
                  <a:srgbClr val="10253F"/>
                </a:solidFill>
                <a:latin typeface="Palatino Linotype" pitchFamily="18" charset="0"/>
              </a:rPr>
              <a:t>enterprises</a:t>
            </a:r>
            <a:endParaRPr lang="it-IT" sz="3200" b="1" dirty="0">
              <a:solidFill>
                <a:srgbClr val="10253F"/>
              </a:solidFill>
              <a:latin typeface="Palatino Linotype" pitchFamily="18" charset="0"/>
            </a:endParaRPr>
          </a:p>
        </p:txBody>
      </p:sp>
      <p:sp>
        <p:nvSpPr>
          <p:cNvPr id="7171" name="Line 20"/>
          <p:cNvSpPr>
            <a:spLocks noChangeShapeType="1"/>
          </p:cNvSpPr>
          <p:nvPr/>
        </p:nvSpPr>
        <p:spPr bwMode="auto">
          <a:xfrm>
            <a:off x="5715000" y="5091113"/>
            <a:ext cx="4179888" cy="0"/>
          </a:xfrm>
          <a:prstGeom prst="line">
            <a:avLst/>
          </a:prstGeom>
          <a:noFill/>
          <a:ln w="12700">
            <a:solidFill>
              <a:srgbClr val="002B5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172" name="Line 20"/>
          <p:cNvSpPr>
            <a:spLocks noChangeShapeType="1"/>
          </p:cNvSpPr>
          <p:nvPr/>
        </p:nvSpPr>
        <p:spPr bwMode="auto">
          <a:xfrm>
            <a:off x="5691188" y="6130071"/>
            <a:ext cx="4179888" cy="0"/>
          </a:xfrm>
          <a:prstGeom prst="line">
            <a:avLst/>
          </a:prstGeom>
          <a:noFill/>
          <a:ln w="12700">
            <a:solidFill>
              <a:srgbClr val="002B5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173" name="Rectangle 3"/>
          <p:cNvSpPr txBox="1">
            <a:spLocks noChangeArrowheads="1"/>
          </p:cNvSpPr>
          <p:nvPr/>
        </p:nvSpPr>
        <p:spPr bwMode="auto">
          <a:xfrm>
            <a:off x="5691188" y="5259388"/>
            <a:ext cx="3733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ctr"/>
          <a:lstStyle>
            <a:lvl1pPr>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defTabSz="914400" eaLnBrk="1" hangingPunct="1">
              <a:lnSpc>
                <a:spcPct val="100000"/>
              </a:lnSpc>
              <a:spcBef>
                <a:spcPct val="0"/>
              </a:spcBef>
              <a:buFontTx/>
              <a:buNone/>
            </a:pPr>
            <a:r>
              <a:rPr lang="it-IT" sz="1400" dirty="0">
                <a:latin typeface="Palatino Linotype" pitchFamily="18" charset="0"/>
              </a:rPr>
              <a:t>Lorenzo </a:t>
            </a:r>
            <a:r>
              <a:rPr lang="it-IT" sz="1400" dirty="0" smtClean="0">
                <a:latin typeface="Palatino Linotype" pitchFamily="18" charset="0"/>
              </a:rPr>
              <a:t>Carrera, </a:t>
            </a:r>
            <a:r>
              <a:rPr lang="it-IT" sz="1400" dirty="0" err="1" smtClean="0">
                <a:latin typeface="Palatino Linotype" pitchFamily="18" charset="0"/>
              </a:rPr>
              <a:t>Jaroslav</a:t>
            </a:r>
            <a:r>
              <a:rPr lang="it-IT" sz="1400" dirty="0" smtClean="0">
                <a:latin typeface="Palatino Linotype" pitchFamily="18" charset="0"/>
              </a:rPr>
              <a:t> </a:t>
            </a:r>
            <a:r>
              <a:rPr lang="it-IT" sz="1400" dirty="0" err="1" smtClean="0">
                <a:latin typeface="Palatino Linotype" pitchFamily="18" charset="0"/>
              </a:rPr>
              <a:t>Mysiak</a:t>
            </a:r>
            <a:endParaRPr lang="it-IT" sz="1400" dirty="0">
              <a:latin typeface="Palatino Linotype" pitchFamily="18" charset="0"/>
            </a:endParaRPr>
          </a:p>
          <a:p>
            <a:pPr defTabSz="914400" eaLnBrk="1" hangingPunct="1">
              <a:lnSpc>
                <a:spcPct val="100000"/>
              </a:lnSpc>
              <a:spcBef>
                <a:spcPts val="600"/>
              </a:spcBef>
              <a:buFontTx/>
              <a:buNone/>
            </a:pPr>
            <a:r>
              <a:rPr lang="it-IT" sz="1400" dirty="0">
                <a:latin typeface="Palatino Linotype" pitchFamily="18" charset="0"/>
              </a:rPr>
              <a:t>Fondazione Eni Enrico Mattei and </a:t>
            </a:r>
          </a:p>
          <a:p>
            <a:pPr defTabSz="914400" eaLnBrk="1" hangingPunct="1">
              <a:lnSpc>
                <a:spcPct val="100000"/>
              </a:lnSpc>
              <a:spcBef>
                <a:spcPct val="0"/>
              </a:spcBef>
              <a:buFontTx/>
              <a:buNone/>
            </a:pPr>
            <a:r>
              <a:rPr lang="it-IT" sz="1400" dirty="0">
                <a:latin typeface="Palatino Linotype" pitchFamily="18" charset="0"/>
              </a:rPr>
              <a:t>Euro-</a:t>
            </a:r>
            <a:r>
              <a:rPr lang="it-IT" sz="1400" dirty="0" err="1">
                <a:latin typeface="Palatino Linotype" pitchFamily="18" charset="0"/>
              </a:rPr>
              <a:t>Mediterranean</a:t>
            </a:r>
            <a:r>
              <a:rPr lang="it-IT" sz="1400" dirty="0">
                <a:latin typeface="Palatino Linotype" pitchFamily="18" charset="0"/>
              </a:rPr>
              <a:t> Center on </a:t>
            </a:r>
            <a:r>
              <a:rPr lang="it-IT" sz="1400" dirty="0" err="1">
                <a:latin typeface="Palatino Linotype" pitchFamily="18" charset="0"/>
              </a:rPr>
              <a:t>Climate</a:t>
            </a:r>
            <a:r>
              <a:rPr lang="it-IT" sz="1400" dirty="0">
                <a:latin typeface="Palatino Linotype" pitchFamily="18" charset="0"/>
              </a:rPr>
              <a:t> </a:t>
            </a:r>
            <a:r>
              <a:rPr lang="it-IT" sz="1400" dirty="0" err="1">
                <a:latin typeface="Palatino Linotype" pitchFamily="18" charset="0"/>
              </a:rPr>
              <a:t>Change</a:t>
            </a:r>
            <a:endParaRPr lang="it-IT" sz="1400" dirty="0">
              <a:latin typeface="Palatino Linotype" pitchFamily="18" charset="0"/>
            </a:endParaRPr>
          </a:p>
        </p:txBody>
      </p:sp>
      <p:pic>
        <p:nvPicPr>
          <p:cNvPr id="7174" name="Picture 4" descr="Marchio a colo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359564"/>
            <a:ext cx="21717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3"/>
          <p:cNvSpPr txBox="1">
            <a:spLocks noChangeArrowheads="1"/>
          </p:cNvSpPr>
          <p:nvPr/>
        </p:nvSpPr>
        <p:spPr bwMode="auto">
          <a:xfrm>
            <a:off x="1195388" y="5287963"/>
            <a:ext cx="410845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lstStyle>
            <a:lvl1pPr>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algn="ctr" defTabSz="914400" eaLnBrk="1" hangingPunct="1">
              <a:lnSpc>
                <a:spcPct val="100000"/>
              </a:lnSpc>
              <a:spcBef>
                <a:spcPts val="600"/>
              </a:spcBef>
              <a:buFontTx/>
              <a:buNone/>
            </a:pPr>
            <a:r>
              <a:rPr lang="it-IT" sz="1400" dirty="0">
                <a:latin typeface="Berlin Sans FB" pitchFamily="34" charset="0"/>
              </a:rPr>
              <a:t>Global Platform for </a:t>
            </a:r>
            <a:r>
              <a:rPr lang="it-IT" sz="1400" dirty="0" err="1">
                <a:latin typeface="Berlin Sans FB" pitchFamily="34" charset="0"/>
              </a:rPr>
              <a:t>Disaster</a:t>
            </a:r>
            <a:r>
              <a:rPr lang="it-IT" sz="1400" dirty="0">
                <a:latin typeface="Berlin Sans FB" pitchFamily="34" charset="0"/>
              </a:rPr>
              <a:t> </a:t>
            </a:r>
            <a:r>
              <a:rPr lang="it-IT" sz="1400" dirty="0" err="1">
                <a:latin typeface="Berlin Sans FB" pitchFamily="34" charset="0"/>
              </a:rPr>
              <a:t>Risk</a:t>
            </a:r>
            <a:r>
              <a:rPr lang="it-IT" sz="1400" dirty="0">
                <a:latin typeface="Berlin Sans FB" pitchFamily="34" charset="0"/>
              </a:rPr>
              <a:t> </a:t>
            </a:r>
            <a:r>
              <a:rPr lang="it-IT" sz="1400" dirty="0" err="1">
                <a:latin typeface="Berlin Sans FB" pitchFamily="34" charset="0"/>
              </a:rPr>
              <a:t>Reduction</a:t>
            </a:r>
            <a:endParaRPr lang="it-IT" sz="1400" dirty="0">
              <a:latin typeface="Berlin Sans FB" pitchFamily="34" charset="0"/>
            </a:endParaRPr>
          </a:p>
          <a:p>
            <a:pPr algn="ctr" defTabSz="914400" eaLnBrk="1" hangingPunct="1">
              <a:lnSpc>
                <a:spcPct val="100000"/>
              </a:lnSpc>
              <a:spcBef>
                <a:spcPts val="600"/>
              </a:spcBef>
              <a:buFontTx/>
              <a:buNone/>
            </a:pPr>
            <a:r>
              <a:rPr lang="it-IT" sz="1400" dirty="0">
                <a:latin typeface="Palatino Linotype" pitchFamily="18" charset="0"/>
              </a:rPr>
              <a:t>IGNITE stage: Geneve 21/05/2013</a:t>
            </a:r>
          </a:p>
        </p:txBody>
      </p:sp>
      <p:pic>
        <p:nvPicPr>
          <p:cNvPr id="71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802" y="286390"/>
            <a:ext cx="29908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922" y="464644"/>
            <a:ext cx="2160000" cy="77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802" y="2625396"/>
            <a:ext cx="3287622" cy="24657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40677"/>
            <a:ext cx="10605233" cy="579437"/>
          </a:xfrm>
        </p:spPr>
        <p:txBody>
          <a:bodyPr/>
          <a:lstStyle/>
          <a:p>
            <a:r>
              <a:rPr lang="en-GB" sz="3600" dirty="0" smtClean="0">
                <a:latin typeface="Palatino Linotype" pitchFamily="18" charset="0"/>
              </a:rPr>
              <a:t>	Interdependent vulnerability from water</a:t>
            </a:r>
          </a:p>
        </p:txBody>
      </p:sp>
      <p:sp>
        <p:nvSpPr>
          <p:cNvPr id="20483"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dirty="0">
              <a:latin typeface="Palatino Linotype" pitchFamily="18" charset="0"/>
            </a:endParaRPr>
          </a:p>
          <a:p>
            <a:pPr lvl="1"/>
            <a:r>
              <a:rPr lang="it-IT" sz="2400" dirty="0">
                <a:latin typeface="Palatino Linotype" pitchFamily="18" charset="0"/>
              </a:rPr>
              <a:t>  </a:t>
            </a:r>
            <a:endParaRPr lang="en-GB" sz="2400" dirty="0">
              <a:latin typeface="Palatino Linotype" pitchFamily="18" charset="0"/>
            </a:endParaRPr>
          </a:p>
          <a:p>
            <a:pPr marL="342900" indent="-342900"/>
            <a:r>
              <a:rPr lang="it-IT" sz="2400" dirty="0"/>
              <a:t>	</a:t>
            </a:r>
          </a:p>
        </p:txBody>
      </p:sp>
      <p:sp>
        <p:nvSpPr>
          <p:cNvPr id="4" name="Rectangle 3"/>
          <p:cNvSpPr>
            <a:spLocks noChangeArrowheads="1"/>
          </p:cNvSpPr>
          <p:nvPr/>
        </p:nvSpPr>
        <p:spPr bwMode="auto">
          <a:xfrm>
            <a:off x="1304925" y="1090613"/>
            <a:ext cx="83470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a:t>Interaction between the three sectors: 1) all three depend on water as critical input (competitors for water); 2) there </a:t>
            </a:r>
            <a:r>
              <a:rPr lang="en-GB" dirty="0" smtClean="0"/>
              <a:t>are multiple </a:t>
            </a:r>
            <a:r>
              <a:rPr lang="en-GB" dirty="0"/>
              <a:t>interaction between the sectors and the crisis in one is propagated </a:t>
            </a:r>
            <a:r>
              <a:rPr lang="en-GB" dirty="0" smtClean="0"/>
              <a:t>into the others.</a:t>
            </a:r>
            <a:endParaRPr lang="it-IT" sz="2400" dirty="0">
              <a:latin typeface="Palatino Linotype" pitchFamily="18" charset="0"/>
            </a:endParaRPr>
          </a:p>
          <a:p>
            <a:pPr>
              <a:defRPr/>
            </a:pPr>
            <a:endParaRPr lang="en-GB" sz="2400" dirty="0">
              <a:latin typeface="Palatino Linotype" pitchFamily="18" charset="0"/>
            </a:endParaRPr>
          </a:p>
          <a:p>
            <a:pPr marL="342900" indent="-342900">
              <a:defRPr/>
            </a:pPr>
            <a:r>
              <a:rPr lang="it-IT" sz="2400" dirty="0"/>
              <a:t>	</a:t>
            </a:r>
          </a:p>
        </p:txBody>
      </p:sp>
      <p:sp>
        <p:nvSpPr>
          <p:cNvPr id="10" name="Rectangle 3"/>
          <p:cNvSpPr>
            <a:spLocks noChangeArrowheads="1"/>
          </p:cNvSpPr>
          <p:nvPr/>
        </p:nvSpPr>
        <p:spPr bwMode="auto">
          <a:xfrm>
            <a:off x="7090685" y="2942644"/>
            <a:ext cx="2561315" cy="1928294"/>
          </a:xfrm>
          <a:prstGeom prst="rect">
            <a:avLst/>
          </a:prstGeom>
          <a:solidFill>
            <a:schemeClr val="accent1">
              <a:lumMod val="7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b="1" dirty="0" smtClean="0"/>
              <a:t>There is the need for a common water-management strategy, also  among businesses.</a:t>
            </a:r>
            <a:endParaRPr lang="en-US" sz="2400" b="1" dirty="0" smtClean="0">
              <a:latin typeface="Palatino Linotype" pitchFamily="18" charset="0"/>
            </a:endParaRPr>
          </a:p>
          <a:p>
            <a:pPr>
              <a:defRPr/>
            </a:pPr>
            <a:endParaRPr lang="en-GB" sz="2400" dirty="0">
              <a:latin typeface="Palatino Linotype" pitchFamily="18" charset="0"/>
            </a:endParaRPr>
          </a:p>
          <a:p>
            <a:pPr marL="342900" indent="-342900">
              <a:defRPr/>
            </a:pPr>
            <a:r>
              <a:rPr lang="it-IT" sz="2400" dirty="0"/>
              <a:t>	</a:t>
            </a:r>
          </a:p>
        </p:txBody>
      </p:sp>
      <p:sp>
        <p:nvSpPr>
          <p:cNvPr id="2" name="Triangolo isoscele 1"/>
          <p:cNvSpPr/>
          <p:nvPr/>
        </p:nvSpPr>
        <p:spPr>
          <a:xfrm>
            <a:off x="2940716" y="3414713"/>
            <a:ext cx="2326227" cy="1651063"/>
          </a:xfrm>
          <a:prstGeom prst="triangle">
            <a:avLst/>
          </a:prstGeom>
          <a:solidFill>
            <a:schemeClr val="tx2">
              <a:lumMod val="75000"/>
            </a:schemeClr>
          </a:solidFill>
          <a:ln>
            <a:solidFill>
              <a:srgbClr val="EA88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n w="28575">
                <a:solidFill>
                  <a:schemeClr val="tx1"/>
                </a:solidFill>
              </a:ln>
            </a:endParaRPr>
          </a:p>
        </p:txBody>
      </p:sp>
      <p:sp>
        <p:nvSpPr>
          <p:cNvPr id="3" name="Rettangolo 2"/>
          <p:cNvSpPr/>
          <p:nvPr/>
        </p:nvSpPr>
        <p:spPr>
          <a:xfrm>
            <a:off x="1587404" y="5065776"/>
            <a:ext cx="1353312" cy="1133856"/>
          </a:xfrm>
          <a:prstGeom prst="rect">
            <a:avLst/>
          </a:prstGeom>
          <a:solidFill>
            <a:schemeClr val="accent6"/>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889000">
              <a:lnSpc>
                <a:spcPct val="90000"/>
              </a:lnSpc>
              <a:spcBef>
                <a:spcPct val="0"/>
              </a:spcBef>
              <a:spcAft>
                <a:spcPct val="35000"/>
              </a:spcAft>
            </a:pPr>
            <a:r>
              <a:rPr lang="it-IT" b="1" dirty="0" smtClean="0">
                <a:solidFill>
                  <a:schemeClr val="tx2">
                    <a:lumMod val="75000"/>
                  </a:schemeClr>
                </a:solidFill>
                <a:latin typeface="Palatino Linotype" pitchFamily="18" charset="0"/>
              </a:rPr>
              <a:t>Energy</a:t>
            </a:r>
            <a:endParaRPr lang="it-IT" b="1" dirty="0">
              <a:solidFill>
                <a:schemeClr val="tx2">
                  <a:lumMod val="75000"/>
                </a:schemeClr>
              </a:solidFill>
              <a:latin typeface="Palatino Linotype" pitchFamily="18" charset="0"/>
            </a:endParaRPr>
          </a:p>
        </p:txBody>
      </p:sp>
      <p:sp>
        <p:nvSpPr>
          <p:cNvPr id="9" name="Rettangolo 8"/>
          <p:cNvSpPr/>
          <p:nvPr/>
        </p:nvSpPr>
        <p:spPr>
          <a:xfrm>
            <a:off x="3427173" y="2280857"/>
            <a:ext cx="1353312" cy="1133856"/>
          </a:xfrm>
          <a:prstGeom prst="rect">
            <a:avLst/>
          </a:prstGeom>
          <a:solidFill>
            <a:schemeClr val="accent6"/>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5278500" y="5065776"/>
            <a:ext cx="1353312" cy="1133856"/>
          </a:xfrm>
          <a:prstGeom prst="rect">
            <a:avLst/>
          </a:prstGeom>
          <a:solidFill>
            <a:schemeClr val="accent6"/>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889000">
              <a:lnSpc>
                <a:spcPct val="90000"/>
              </a:lnSpc>
              <a:spcBef>
                <a:spcPct val="0"/>
              </a:spcBef>
              <a:spcAft>
                <a:spcPct val="35000"/>
              </a:spcAft>
            </a:pPr>
            <a:r>
              <a:rPr lang="it-IT" b="1" dirty="0" smtClean="0">
                <a:solidFill>
                  <a:schemeClr val="tx2">
                    <a:lumMod val="75000"/>
                  </a:schemeClr>
                </a:solidFill>
                <a:latin typeface="Palatino Linotype" pitchFamily="18" charset="0"/>
              </a:rPr>
              <a:t>CWS</a:t>
            </a:r>
            <a:endParaRPr lang="it-IT" b="1" dirty="0">
              <a:solidFill>
                <a:schemeClr val="tx2">
                  <a:lumMod val="75000"/>
                </a:schemeClr>
              </a:solidFill>
              <a:latin typeface="Palatino Linotype" pitchFamily="18" charset="0"/>
            </a:endParaRPr>
          </a:p>
        </p:txBody>
      </p:sp>
      <p:grpSp>
        <p:nvGrpSpPr>
          <p:cNvPr id="15" name="Gruppo 14"/>
          <p:cNvGrpSpPr/>
          <p:nvPr/>
        </p:nvGrpSpPr>
        <p:grpSpPr>
          <a:xfrm>
            <a:off x="3209505" y="4059428"/>
            <a:ext cx="1924593" cy="832301"/>
            <a:chOff x="2190728" y="1989076"/>
            <a:chExt cx="1924593" cy="832301"/>
          </a:xfrm>
        </p:grpSpPr>
        <p:sp>
          <p:nvSpPr>
            <p:cNvPr id="16" name="Rettangolo 15"/>
            <p:cNvSpPr/>
            <p:nvPr/>
          </p:nvSpPr>
          <p:spPr>
            <a:xfrm>
              <a:off x="2302711" y="1989076"/>
              <a:ext cx="1812610" cy="8146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ttangolo 16"/>
            <p:cNvSpPr/>
            <p:nvPr/>
          </p:nvSpPr>
          <p:spPr>
            <a:xfrm>
              <a:off x="2190728" y="2006716"/>
              <a:ext cx="1812610" cy="8146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kern="1200" dirty="0" smtClean="0">
                  <a:solidFill>
                    <a:srgbClr val="EA8800"/>
                  </a:solidFill>
                  <a:latin typeface="Palatino Linotype" pitchFamily="18" charset="0"/>
                </a:rPr>
                <a:t>WATER</a:t>
              </a:r>
              <a:endParaRPr lang="it-IT" sz="2000" b="1" kern="1200" dirty="0">
                <a:solidFill>
                  <a:srgbClr val="EA8800"/>
                </a:solidFill>
                <a:latin typeface="Palatino Linotype" pitchFamily="18" charset="0"/>
              </a:endParaRPr>
            </a:p>
          </p:txBody>
        </p:sp>
      </p:grpSp>
      <p:grpSp>
        <p:nvGrpSpPr>
          <p:cNvPr id="18" name="Gruppo 17"/>
          <p:cNvGrpSpPr/>
          <p:nvPr/>
        </p:nvGrpSpPr>
        <p:grpSpPr>
          <a:xfrm>
            <a:off x="3515052" y="2553467"/>
            <a:ext cx="1177554" cy="588636"/>
            <a:chOff x="3710282" y="377897"/>
            <a:chExt cx="1177554" cy="588636"/>
          </a:xfrm>
        </p:grpSpPr>
        <p:sp>
          <p:nvSpPr>
            <p:cNvPr id="19" name="Rettangolo 18"/>
            <p:cNvSpPr/>
            <p:nvPr/>
          </p:nvSpPr>
          <p:spPr>
            <a:xfrm>
              <a:off x="3710282" y="377897"/>
              <a:ext cx="1177554" cy="5886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Rettangolo 19"/>
            <p:cNvSpPr/>
            <p:nvPr/>
          </p:nvSpPr>
          <p:spPr>
            <a:xfrm>
              <a:off x="3710282" y="377897"/>
              <a:ext cx="1177554" cy="5886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kern="1200" dirty="0" err="1" smtClean="0">
                  <a:solidFill>
                    <a:schemeClr val="tx2">
                      <a:lumMod val="75000"/>
                    </a:schemeClr>
                  </a:solidFill>
                  <a:latin typeface="Palatino Linotype" pitchFamily="18" charset="0"/>
                </a:rPr>
                <a:t>Agricul</a:t>
              </a:r>
              <a:r>
                <a:rPr lang="it-IT" sz="2000" b="1" kern="1200" dirty="0" smtClean="0">
                  <a:solidFill>
                    <a:schemeClr val="tx2">
                      <a:lumMod val="75000"/>
                    </a:schemeClr>
                  </a:solidFill>
                  <a:latin typeface="Palatino Linotype" pitchFamily="18" charset="0"/>
                </a:rPr>
                <a:t>-ture</a:t>
              </a:r>
              <a:endParaRPr lang="it-IT" sz="2000" b="1" kern="1200" dirty="0">
                <a:solidFill>
                  <a:schemeClr val="tx2">
                    <a:lumMod val="75000"/>
                  </a:schemeClr>
                </a:solidFill>
                <a:latin typeface="Palatino Linotype" pitchFamily="18" charset="0"/>
              </a:endParaRPr>
            </a:p>
          </p:txBody>
        </p:sp>
      </p:grpSp>
      <p:sp>
        <p:nvSpPr>
          <p:cNvPr id="5" name="Rettangolo 4"/>
          <p:cNvSpPr/>
          <p:nvPr/>
        </p:nvSpPr>
        <p:spPr>
          <a:xfrm>
            <a:off x="4835302" y="3075071"/>
            <a:ext cx="1580178" cy="698653"/>
          </a:xfrm>
          <a:prstGeom prst="rect">
            <a:avLst/>
          </a:prstGeom>
        </p:spPr>
        <p:txBody>
          <a:bodyPr wrap="square">
            <a:spAutoFit/>
          </a:bodyPr>
          <a:lstStyle/>
          <a:p>
            <a:pPr lvl="0" algn="r" defTabSz="889000">
              <a:lnSpc>
                <a:spcPct val="90000"/>
              </a:lnSpc>
              <a:spcBef>
                <a:spcPct val="0"/>
              </a:spcBef>
              <a:spcAft>
                <a:spcPct val="35000"/>
              </a:spcAft>
            </a:pPr>
            <a:r>
              <a:rPr lang="it-IT" b="1" dirty="0" smtClean="0">
                <a:solidFill>
                  <a:schemeClr val="tx2">
                    <a:lumMod val="75000"/>
                  </a:schemeClr>
                </a:solidFill>
                <a:latin typeface="Palatino Linotype" pitchFamily="18" charset="0"/>
              </a:rPr>
              <a:t> </a:t>
            </a:r>
            <a:r>
              <a:rPr lang="it-IT" sz="1600" dirty="0" err="1" smtClean="0">
                <a:solidFill>
                  <a:schemeClr val="tx2">
                    <a:lumMod val="75000"/>
                  </a:schemeClr>
                </a:solidFill>
                <a:latin typeface="Palatino Linotype" pitchFamily="18" charset="0"/>
              </a:rPr>
              <a:t>Depuration</a:t>
            </a:r>
            <a:endParaRPr lang="it-IT" sz="1600" dirty="0" smtClean="0">
              <a:solidFill>
                <a:schemeClr val="tx2">
                  <a:lumMod val="75000"/>
                </a:schemeClr>
              </a:solidFill>
              <a:latin typeface="Palatino Linotype" pitchFamily="18" charset="0"/>
            </a:endParaRPr>
          </a:p>
          <a:p>
            <a:pPr lvl="0" algn="r" defTabSz="889000">
              <a:lnSpc>
                <a:spcPct val="90000"/>
              </a:lnSpc>
              <a:spcBef>
                <a:spcPct val="0"/>
              </a:spcBef>
              <a:spcAft>
                <a:spcPct val="35000"/>
              </a:spcAft>
            </a:pPr>
            <a:r>
              <a:rPr lang="it-IT" sz="1600" dirty="0">
                <a:solidFill>
                  <a:schemeClr val="tx2">
                    <a:lumMod val="75000"/>
                  </a:schemeClr>
                </a:solidFill>
                <a:latin typeface="Palatino Linotype" pitchFamily="18" charset="0"/>
              </a:rPr>
              <a:t>S</a:t>
            </a:r>
            <a:r>
              <a:rPr lang="it-IT" sz="1600" dirty="0" smtClean="0">
                <a:solidFill>
                  <a:schemeClr val="tx2">
                    <a:lumMod val="75000"/>
                  </a:schemeClr>
                </a:solidFill>
                <a:latin typeface="Palatino Linotype" pitchFamily="18" charset="0"/>
              </a:rPr>
              <a:t>upply</a:t>
            </a:r>
            <a:endParaRPr lang="it-IT" sz="1600" dirty="0">
              <a:solidFill>
                <a:schemeClr val="tx2">
                  <a:lumMod val="75000"/>
                </a:schemeClr>
              </a:solidFill>
              <a:latin typeface="Palatino Linotype" pitchFamily="18" charset="0"/>
            </a:endParaRPr>
          </a:p>
        </p:txBody>
      </p:sp>
      <p:sp>
        <p:nvSpPr>
          <p:cNvPr id="29" name="Freccia angolare bidirezionale 28"/>
          <p:cNvSpPr/>
          <p:nvPr/>
        </p:nvSpPr>
        <p:spPr>
          <a:xfrm rot="10800000">
            <a:off x="1498708" y="2700501"/>
            <a:ext cx="1266158" cy="1446675"/>
          </a:xfrm>
          <a:prstGeom prst="leftUpArrow">
            <a:avLst>
              <a:gd name="adj1" fmla="val 17308"/>
              <a:gd name="adj2" fmla="val 13462"/>
              <a:gd name="adj3" fmla="val 25000"/>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it-IT"/>
          </a:p>
        </p:txBody>
      </p:sp>
      <p:sp>
        <p:nvSpPr>
          <p:cNvPr id="33" name="Freccia angolare bidirezionale 32"/>
          <p:cNvSpPr/>
          <p:nvPr/>
        </p:nvSpPr>
        <p:spPr>
          <a:xfrm rot="16200000">
            <a:off x="5401965" y="2795807"/>
            <a:ext cx="1387742" cy="1257183"/>
          </a:xfrm>
          <a:prstGeom prst="leftUpArrow">
            <a:avLst>
              <a:gd name="adj1" fmla="val 17308"/>
              <a:gd name="adj2" fmla="val 13462"/>
              <a:gd name="adj3" fmla="val 25000"/>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it-IT"/>
          </a:p>
        </p:txBody>
      </p:sp>
      <p:sp>
        <p:nvSpPr>
          <p:cNvPr id="30" name="Freccia bidirezionale orizzontale 29"/>
          <p:cNvSpPr/>
          <p:nvPr/>
        </p:nvSpPr>
        <p:spPr>
          <a:xfrm>
            <a:off x="3569869" y="6199632"/>
            <a:ext cx="1265433" cy="420624"/>
          </a:xfrm>
          <a:prstGeom prst="leftRightArrow">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it-IT"/>
          </a:p>
        </p:txBody>
      </p:sp>
      <p:sp>
        <p:nvSpPr>
          <p:cNvPr id="35" name="Rettangolo 34"/>
          <p:cNvSpPr/>
          <p:nvPr/>
        </p:nvSpPr>
        <p:spPr>
          <a:xfrm>
            <a:off x="3138699" y="5220903"/>
            <a:ext cx="2045199" cy="978729"/>
          </a:xfrm>
          <a:prstGeom prst="rect">
            <a:avLst/>
          </a:prstGeom>
        </p:spPr>
        <p:txBody>
          <a:bodyPr wrap="square">
            <a:spAutoFit/>
          </a:bodyPr>
          <a:lstStyle/>
          <a:p>
            <a:pPr lvl="0" algn="ctr" defTabSz="889000">
              <a:lnSpc>
                <a:spcPct val="90000"/>
              </a:lnSpc>
              <a:spcBef>
                <a:spcPct val="0"/>
              </a:spcBef>
              <a:spcAft>
                <a:spcPct val="35000"/>
              </a:spcAft>
            </a:pPr>
            <a:r>
              <a:rPr lang="it-IT" sz="1600" dirty="0" err="1" smtClean="0">
                <a:solidFill>
                  <a:schemeClr val="tx2">
                    <a:lumMod val="75000"/>
                  </a:schemeClr>
                </a:solidFill>
                <a:latin typeface="Palatino Linotype" pitchFamily="18" charset="0"/>
              </a:rPr>
              <a:t>Pumping</a:t>
            </a:r>
            <a:r>
              <a:rPr lang="it-IT" sz="1600" dirty="0" smtClean="0">
                <a:solidFill>
                  <a:schemeClr val="tx2">
                    <a:lumMod val="75000"/>
                  </a:schemeClr>
                </a:solidFill>
                <a:latin typeface="Palatino Linotype" pitchFamily="18" charset="0"/>
              </a:rPr>
              <a:t>, </a:t>
            </a:r>
            <a:r>
              <a:rPr lang="it-IT" sz="1600" dirty="0" err="1" smtClean="0">
                <a:solidFill>
                  <a:schemeClr val="tx2">
                    <a:lumMod val="75000"/>
                  </a:schemeClr>
                </a:solidFill>
                <a:latin typeface="Palatino Linotype" pitchFamily="18" charset="0"/>
              </a:rPr>
              <a:t>distribution</a:t>
            </a:r>
            <a:r>
              <a:rPr lang="it-IT" sz="1600" dirty="0" smtClean="0">
                <a:solidFill>
                  <a:schemeClr val="tx2">
                    <a:lumMod val="75000"/>
                  </a:schemeClr>
                </a:solidFill>
                <a:latin typeface="Palatino Linotype" pitchFamily="18" charset="0"/>
              </a:rPr>
              <a:t>, </a:t>
            </a:r>
            <a:r>
              <a:rPr lang="it-IT" sz="1600" dirty="0" err="1" smtClean="0">
                <a:solidFill>
                  <a:schemeClr val="tx2">
                    <a:lumMod val="75000"/>
                  </a:schemeClr>
                </a:solidFill>
                <a:latin typeface="Palatino Linotype" pitchFamily="18" charset="0"/>
              </a:rPr>
              <a:t>potabilization</a:t>
            </a:r>
            <a:r>
              <a:rPr lang="it-IT" sz="1600" dirty="0" smtClean="0">
                <a:solidFill>
                  <a:schemeClr val="tx2">
                    <a:lumMod val="75000"/>
                  </a:schemeClr>
                </a:solidFill>
                <a:latin typeface="Palatino Linotype" pitchFamily="18" charset="0"/>
              </a:rPr>
              <a:t>, </a:t>
            </a:r>
            <a:r>
              <a:rPr lang="it-IT" sz="1600" dirty="0" err="1" smtClean="0">
                <a:solidFill>
                  <a:schemeClr val="tx2">
                    <a:lumMod val="75000"/>
                  </a:schemeClr>
                </a:solidFill>
                <a:latin typeface="Palatino Linotype" pitchFamily="18" charset="0"/>
              </a:rPr>
              <a:t>depuration</a:t>
            </a:r>
            <a:endParaRPr lang="it-IT" sz="1600" dirty="0" smtClean="0">
              <a:solidFill>
                <a:schemeClr val="tx2">
                  <a:lumMod val="75000"/>
                </a:schemeClr>
              </a:solidFill>
              <a:latin typeface="Palatino Linotype" pitchFamily="18" charset="0"/>
            </a:endParaRPr>
          </a:p>
        </p:txBody>
      </p:sp>
      <p:sp>
        <p:nvSpPr>
          <p:cNvPr id="36" name="Rettangolo 35"/>
          <p:cNvSpPr/>
          <p:nvPr/>
        </p:nvSpPr>
        <p:spPr>
          <a:xfrm>
            <a:off x="1934874" y="3119916"/>
            <a:ext cx="1580178" cy="929485"/>
          </a:xfrm>
          <a:prstGeom prst="rect">
            <a:avLst/>
          </a:prstGeom>
        </p:spPr>
        <p:txBody>
          <a:bodyPr wrap="square">
            <a:spAutoFit/>
          </a:bodyPr>
          <a:lstStyle/>
          <a:p>
            <a:pPr lvl="0" defTabSz="889000">
              <a:lnSpc>
                <a:spcPct val="90000"/>
              </a:lnSpc>
              <a:spcBef>
                <a:spcPct val="0"/>
              </a:spcBef>
              <a:spcAft>
                <a:spcPct val="35000"/>
              </a:spcAft>
            </a:pPr>
            <a:r>
              <a:rPr lang="it-IT" sz="1600" dirty="0" err="1" smtClean="0">
                <a:solidFill>
                  <a:schemeClr val="tx2">
                    <a:lumMod val="75000"/>
                  </a:schemeClr>
                </a:solidFill>
                <a:latin typeface="Palatino Linotype" pitchFamily="18" charset="0"/>
              </a:rPr>
              <a:t>Irrigation</a:t>
            </a:r>
            <a:endParaRPr lang="it-IT" sz="1600" dirty="0" smtClean="0">
              <a:solidFill>
                <a:schemeClr val="tx2">
                  <a:lumMod val="75000"/>
                </a:schemeClr>
              </a:solidFill>
              <a:latin typeface="Palatino Linotype" pitchFamily="18" charset="0"/>
            </a:endParaRPr>
          </a:p>
          <a:p>
            <a:pPr lvl="0" defTabSz="889000">
              <a:lnSpc>
                <a:spcPct val="90000"/>
              </a:lnSpc>
              <a:spcBef>
                <a:spcPct val="0"/>
              </a:spcBef>
              <a:spcAft>
                <a:spcPct val="35000"/>
              </a:spcAft>
            </a:pPr>
            <a:r>
              <a:rPr lang="it-IT" sz="1600" dirty="0" err="1" smtClean="0">
                <a:solidFill>
                  <a:schemeClr val="tx2">
                    <a:lumMod val="75000"/>
                  </a:schemeClr>
                </a:solidFill>
                <a:latin typeface="Palatino Linotype" pitchFamily="18" charset="0"/>
              </a:rPr>
              <a:t>Drainage</a:t>
            </a:r>
            <a:endParaRPr lang="it-IT" sz="1600" dirty="0" smtClean="0">
              <a:solidFill>
                <a:schemeClr val="tx2">
                  <a:lumMod val="75000"/>
                </a:schemeClr>
              </a:solidFill>
              <a:latin typeface="Palatino Linotype" pitchFamily="18" charset="0"/>
            </a:endParaRPr>
          </a:p>
          <a:p>
            <a:pPr lvl="0" defTabSz="889000">
              <a:lnSpc>
                <a:spcPct val="90000"/>
              </a:lnSpc>
              <a:spcBef>
                <a:spcPct val="0"/>
              </a:spcBef>
              <a:spcAft>
                <a:spcPct val="35000"/>
              </a:spcAft>
            </a:pPr>
            <a:r>
              <a:rPr lang="it-IT" sz="1600" dirty="0" err="1" smtClean="0">
                <a:solidFill>
                  <a:schemeClr val="tx2">
                    <a:lumMod val="75000"/>
                  </a:schemeClr>
                </a:solidFill>
                <a:latin typeface="Palatino Linotype" pitchFamily="18" charset="0"/>
              </a:rPr>
              <a:t>Biomass</a:t>
            </a:r>
            <a:endParaRPr lang="it-IT" sz="1600" dirty="0" smtClean="0">
              <a:solidFill>
                <a:schemeClr val="tx2">
                  <a:lumMod val="75000"/>
                </a:schemeClr>
              </a:solidFill>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r>
              <a:rPr lang="en-GB" sz="3600" dirty="0">
                <a:latin typeface="Palatino Linotype" pitchFamily="18" charset="0"/>
              </a:rPr>
              <a:t>	</a:t>
            </a:r>
            <a:r>
              <a:rPr lang="en-GB" sz="3600" dirty="0" smtClean="0">
                <a:latin typeface="Palatino Linotype" pitchFamily="18" charset="0"/>
              </a:rPr>
              <a:t>Best practices considered</a:t>
            </a:r>
          </a:p>
        </p:txBody>
      </p:sp>
      <p:sp>
        <p:nvSpPr>
          <p:cNvPr id="22531"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6" name="Rectangle 3"/>
          <p:cNvSpPr>
            <a:spLocks noChangeArrowheads="1"/>
          </p:cNvSpPr>
          <p:nvPr/>
        </p:nvSpPr>
        <p:spPr bwMode="auto">
          <a:xfrm>
            <a:off x="1156997" y="1090613"/>
            <a:ext cx="8495004"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a:latin typeface="Palatino Linotype" pitchFamily="18" charset="0"/>
              </a:rPr>
              <a:t>Best practice for disaster preparedness plan at the business enterprise level:</a:t>
            </a:r>
            <a:endParaRPr lang="it-IT" dirty="0">
              <a:latin typeface="Palatino Linotype" pitchFamily="18" charset="0"/>
            </a:endParaRPr>
          </a:p>
          <a:p>
            <a:pPr marL="342900" indent="-342900">
              <a:buFont typeface="Arial" pitchFamily="34" charset="0"/>
              <a:buChar char="•"/>
              <a:defRPr/>
            </a:pPr>
            <a:r>
              <a:rPr lang="it-IT" b="1" dirty="0" err="1" smtClean="0">
                <a:latin typeface="Palatino Linotype" pitchFamily="18" charset="0"/>
              </a:rPr>
              <a:t>Cooperation</a:t>
            </a:r>
            <a:r>
              <a:rPr lang="it-IT" dirty="0">
                <a:latin typeface="Palatino Linotype" pitchFamily="18" charset="0"/>
              </a:rPr>
              <a:t> </a:t>
            </a:r>
            <a:r>
              <a:rPr lang="it-IT" dirty="0" smtClean="0">
                <a:latin typeface="Palatino Linotype" pitchFamily="18" charset="0"/>
                <a:sym typeface="Wingdings" pitchFamily="2" charset="2"/>
              </a:rPr>
              <a:t></a:t>
            </a:r>
            <a:r>
              <a:rPr lang="it-IT" dirty="0" smtClean="0">
                <a:latin typeface="Palatino Linotype" pitchFamily="18" charset="0"/>
              </a:rPr>
              <a:t> Public Private Partnership (PPP), Multi Stakeholder Partnership (MSP)</a:t>
            </a:r>
          </a:p>
          <a:p>
            <a:pPr marL="342900" indent="-342900">
              <a:buFont typeface="Arial" pitchFamily="34" charset="0"/>
              <a:buChar char="•"/>
              <a:defRPr/>
            </a:pPr>
            <a:r>
              <a:rPr lang="it-IT" b="1" dirty="0" smtClean="0">
                <a:latin typeface="Palatino Linotype" pitchFamily="18" charset="0"/>
              </a:rPr>
              <a:t>Plan </a:t>
            </a:r>
            <a:r>
              <a:rPr lang="it-IT" b="1" dirty="0">
                <a:latin typeface="Palatino Linotype" pitchFamily="18" charset="0"/>
              </a:rPr>
              <a:t>for </a:t>
            </a:r>
            <a:r>
              <a:rPr lang="it-IT" b="1" dirty="0" err="1" smtClean="0">
                <a:latin typeface="Palatino Linotype" pitchFamily="18" charset="0"/>
              </a:rPr>
              <a:t>worse</a:t>
            </a:r>
            <a:r>
              <a:rPr lang="it-IT" b="1" dirty="0" smtClean="0">
                <a:latin typeface="Palatino Linotype" pitchFamily="18" charset="0"/>
              </a:rPr>
              <a:t> </a:t>
            </a:r>
            <a:r>
              <a:rPr lang="it-IT" dirty="0" smtClean="0">
                <a:latin typeface="Palatino Linotype" pitchFamily="18" charset="0"/>
                <a:sym typeface="Wingdings" pitchFamily="2" charset="2"/>
              </a:rPr>
              <a:t> </a:t>
            </a:r>
            <a:r>
              <a:rPr lang="it-IT" dirty="0" err="1" smtClean="0">
                <a:latin typeface="Palatino Linotype" pitchFamily="18" charset="0"/>
                <a:sym typeface="Wingdings" pitchFamily="2" charset="2"/>
              </a:rPr>
              <a:t>given</a:t>
            </a:r>
            <a:r>
              <a:rPr lang="it-IT" dirty="0" smtClean="0">
                <a:latin typeface="Palatino Linotype" pitchFamily="18" charset="0"/>
                <a:sym typeface="Wingdings" pitchFamily="2" charset="2"/>
              </a:rPr>
              <a:t> the slow progress made on </a:t>
            </a:r>
            <a:r>
              <a:rPr lang="it-IT" dirty="0" err="1" smtClean="0">
                <a:latin typeface="Palatino Linotype" pitchFamily="18" charset="0"/>
                <a:sym typeface="Wingdings" pitchFamily="2" charset="2"/>
              </a:rPr>
              <a:t>reducing</a:t>
            </a:r>
            <a:r>
              <a:rPr lang="it-IT" dirty="0" smtClean="0">
                <a:latin typeface="Palatino Linotype" pitchFamily="18" charset="0"/>
                <a:sym typeface="Wingdings" pitchFamily="2" charset="2"/>
              </a:rPr>
              <a:t> CO2 </a:t>
            </a:r>
            <a:r>
              <a:rPr lang="it-IT" dirty="0" err="1" smtClean="0">
                <a:latin typeface="Palatino Linotype" pitchFamily="18" charset="0"/>
                <a:sym typeface="Wingdings" pitchFamily="2" charset="2"/>
              </a:rPr>
              <a:t>emissions</a:t>
            </a:r>
            <a:r>
              <a:rPr lang="it-IT" dirty="0" smtClean="0">
                <a:latin typeface="Palatino Linotype" pitchFamily="18" charset="0"/>
                <a:sym typeface="Wingdings" pitchFamily="2" charset="2"/>
              </a:rPr>
              <a:t>, </a:t>
            </a:r>
            <a:r>
              <a:rPr lang="it-IT" dirty="0" err="1" smtClean="0">
                <a:latin typeface="Palatino Linotype" pitchFamily="18" charset="0"/>
                <a:sym typeface="Wingdings" pitchFamily="2" charset="2"/>
              </a:rPr>
              <a:t>it</a:t>
            </a:r>
            <a:r>
              <a:rPr lang="it-IT" dirty="0" smtClean="0">
                <a:latin typeface="Palatino Linotype" pitchFamily="18" charset="0"/>
                <a:sym typeface="Wingdings" pitchFamily="2" charset="2"/>
              </a:rPr>
              <a:t> </a:t>
            </a:r>
            <a:r>
              <a:rPr lang="it-IT" dirty="0" err="1" smtClean="0">
                <a:latin typeface="Palatino Linotype" pitchFamily="18" charset="0"/>
                <a:sym typeface="Wingdings" pitchFamily="2" charset="2"/>
              </a:rPr>
              <a:t>is</a:t>
            </a:r>
            <a:r>
              <a:rPr lang="it-IT" dirty="0" smtClean="0">
                <a:latin typeface="Palatino Linotype" pitchFamily="18" charset="0"/>
                <a:sym typeface="Wingdings" pitchFamily="2" charset="2"/>
              </a:rPr>
              <a:t> </a:t>
            </a:r>
            <a:r>
              <a:rPr lang="it-IT" dirty="0" err="1" smtClean="0">
                <a:latin typeface="Palatino Linotype" pitchFamily="18" charset="0"/>
                <a:sym typeface="Wingdings" pitchFamily="2" charset="2"/>
              </a:rPr>
              <a:t>necessary</a:t>
            </a:r>
            <a:r>
              <a:rPr lang="it-IT" dirty="0" smtClean="0">
                <a:latin typeface="Palatino Linotype" pitchFamily="18" charset="0"/>
                <a:sym typeface="Wingdings" pitchFamily="2" charset="2"/>
              </a:rPr>
              <a:t> to </a:t>
            </a:r>
            <a:r>
              <a:rPr lang="it-IT" dirty="0" err="1" smtClean="0">
                <a:latin typeface="Palatino Linotype" pitchFamily="18" charset="0"/>
                <a:sym typeface="Wingdings" pitchFamily="2" charset="2"/>
              </a:rPr>
              <a:t>invest</a:t>
            </a:r>
            <a:r>
              <a:rPr lang="it-IT" dirty="0" smtClean="0">
                <a:latin typeface="Palatino Linotype" pitchFamily="18" charset="0"/>
                <a:sym typeface="Wingdings" pitchFamily="2" charset="2"/>
              </a:rPr>
              <a:t> in </a:t>
            </a:r>
            <a:r>
              <a:rPr lang="it-IT" dirty="0" err="1" smtClean="0">
                <a:latin typeface="Palatino Linotype" pitchFamily="18" charset="0"/>
                <a:sym typeface="Wingdings" pitchFamily="2" charset="2"/>
              </a:rPr>
              <a:t>Climate</a:t>
            </a:r>
            <a:r>
              <a:rPr lang="it-IT" dirty="0" smtClean="0">
                <a:latin typeface="Palatino Linotype" pitchFamily="18" charset="0"/>
                <a:sym typeface="Wingdings" pitchFamily="2" charset="2"/>
              </a:rPr>
              <a:t> </a:t>
            </a:r>
            <a:r>
              <a:rPr lang="it-IT" dirty="0" err="1" smtClean="0">
                <a:latin typeface="Palatino Linotype" pitchFamily="18" charset="0"/>
                <a:sym typeface="Wingdings" pitchFamily="2" charset="2"/>
              </a:rPr>
              <a:t>Change</a:t>
            </a:r>
            <a:r>
              <a:rPr lang="it-IT" dirty="0" smtClean="0">
                <a:latin typeface="Palatino Linotype" pitchFamily="18" charset="0"/>
                <a:sym typeface="Wingdings" pitchFamily="2" charset="2"/>
              </a:rPr>
              <a:t> Adaptation</a:t>
            </a:r>
            <a:endParaRPr lang="it-IT" dirty="0">
              <a:latin typeface="Palatino Linotype" pitchFamily="18" charset="0"/>
            </a:endParaRPr>
          </a:p>
          <a:p>
            <a:pPr marL="342900" indent="-342900">
              <a:buFont typeface="Arial" pitchFamily="34" charset="0"/>
              <a:buChar char="•"/>
              <a:defRPr/>
            </a:pPr>
            <a:r>
              <a:rPr lang="it-IT" b="1" dirty="0">
                <a:latin typeface="Palatino Linotype" pitchFamily="18" charset="0"/>
              </a:rPr>
              <a:t>Knowledge</a:t>
            </a:r>
            <a:r>
              <a:rPr lang="it-IT" dirty="0">
                <a:latin typeface="Palatino Linotype" pitchFamily="18" charset="0"/>
              </a:rPr>
              <a:t> </a:t>
            </a:r>
            <a:r>
              <a:rPr lang="it-IT" dirty="0" err="1" smtClean="0">
                <a:latin typeface="Palatino Linotype" pitchFamily="18" charset="0"/>
              </a:rPr>
              <a:t>enhancement</a:t>
            </a:r>
            <a:r>
              <a:rPr lang="it-IT" dirty="0" smtClean="0">
                <a:latin typeface="Palatino Linotype" pitchFamily="18" charset="0"/>
              </a:rPr>
              <a:t>, </a:t>
            </a:r>
            <a:r>
              <a:rPr lang="it-IT" dirty="0" err="1" smtClean="0">
                <a:latin typeface="Palatino Linotype" pitchFamily="18" charset="0"/>
              </a:rPr>
              <a:t>particularly</a:t>
            </a:r>
            <a:r>
              <a:rPr lang="it-IT" dirty="0" smtClean="0">
                <a:latin typeface="Palatino Linotype" pitchFamily="18" charset="0"/>
              </a:rPr>
              <a:t> on </a:t>
            </a:r>
            <a:r>
              <a:rPr lang="it-IT" dirty="0" err="1" smtClean="0">
                <a:latin typeface="Palatino Linotype" pitchFamily="18" charset="0"/>
              </a:rPr>
              <a:t>indirect</a:t>
            </a:r>
            <a:r>
              <a:rPr lang="it-IT" dirty="0" smtClean="0">
                <a:latin typeface="Palatino Linotype" pitchFamily="18" charset="0"/>
              </a:rPr>
              <a:t> </a:t>
            </a:r>
            <a:r>
              <a:rPr lang="it-IT" dirty="0" err="1" smtClean="0">
                <a:latin typeface="Palatino Linotype" pitchFamily="18" charset="0"/>
              </a:rPr>
              <a:t>losses</a:t>
            </a:r>
            <a:r>
              <a:rPr lang="it-IT" dirty="0" smtClean="0">
                <a:latin typeface="Palatino Linotype" pitchFamily="18" charset="0"/>
              </a:rPr>
              <a:t> </a:t>
            </a:r>
            <a:r>
              <a:rPr lang="it-IT" dirty="0" smtClean="0">
                <a:latin typeface="Palatino Linotype" pitchFamily="18" charset="0"/>
                <a:sym typeface="Wingdings" pitchFamily="2" charset="2"/>
              </a:rPr>
              <a:t> </a:t>
            </a:r>
            <a:r>
              <a:rPr lang="it-IT" dirty="0" err="1">
                <a:latin typeface="Palatino Linotype" pitchFamily="18" charset="0"/>
                <a:sym typeface="Wingdings" pitchFamily="2" charset="2"/>
              </a:rPr>
              <a:t>R</a:t>
            </a:r>
            <a:r>
              <a:rPr lang="it-IT" dirty="0" err="1" smtClean="0">
                <a:latin typeface="Palatino Linotype" pitchFamily="18" charset="0"/>
                <a:sym typeface="Wingdings" pitchFamily="2" charset="2"/>
              </a:rPr>
              <a:t>esearch</a:t>
            </a:r>
            <a:r>
              <a:rPr lang="it-IT" dirty="0" smtClean="0">
                <a:latin typeface="Palatino Linotype" pitchFamily="18" charset="0"/>
                <a:sym typeface="Wingdings" pitchFamily="2" charset="2"/>
              </a:rPr>
              <a:t> </a:t>
            </a:r>
            <a:endParaRPr lang="it-IT" dirty="0">
              <a:latin typeface="Palatino Linotype" pitchFamily="18" charset="0"/>
            </a:endParaRPr>
          </a:p>
          <a:p>
            <a:pPr>
              <a:defRPr/>
            </a:pPr>
            <a:endParaRPr lang="it-IT" dirty="0"/>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marL="342900" indent="-342900">
              <a:defRPr/>
            </a:pPr>
            <a:r>
              <a:rPr lang="it-IT" sz="2400" dirty="0"/>
              <a:t>	</a:t>
            </a:r>
          </a:p>
        </p:txBody>
      </p:sp>
      <p:pic>
        <p:nvPicPr>
          <p:cNvPr id="8194" name="Picture 2" descr="L:\Natural Hazards Group\graphics\shutterstock_63779512.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47649" y="4071830"/>
            <a:ext cx="4062045" cy="281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59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r>
              <a:rPr lang="en-GB" sz="3600" dirty="0">
                <a:latin typeface="Palatino Linotype" pitchFamily="18" charset="0"/>
              </a:rPr>
              <a:t>	</a:t>
            </a:r>
            <a:r>
              <a:rPr lang="en-GB" sz="3600" dirty="0" smtClean="0">
                <a:latin typeface="Palatino Linotype" pitchFamily="18" charset="0"/>
              </a:rPr>
              <a:t>Partnership</a:t>
            </a:r>
          </a:p>
        </p:txBody>
      </p:sp>
      <p:sp>
        <p:nvSpPr>
          <p:cNvPr id="22531"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6" name="Rectangle 3"/>
          <p:cNvSpPr>
            <a:spLocks noChangeArrowheads="1"/>
          </p:cNvSpPr>
          <p:nvPr/>
        </p:nvSpPr>
        <p:spPr bwMode="auto">
          <a:xfrm>
            <a:off x="1143001" y="1090613"/>
            <a:ext cx="85090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a:solidFill>
                  <a:schemeClr val="tx2">
                    <a:lumMod val="75000"/>
                  </a:schemeClr>
                </a:solidFill>
                <a:latin typeface="Palatino Linotype" pitchFamily="18" charset="0"/>
              </a:rPr>
              <a:t>Partnership is a </a:t>
            </a:r>
            <a:r>
              <a:rPr lang="en-GB" i="1" dirty="0">
                <a:solidFill>
                  <a:schemeClr val="tx2">
                    <a:lumMod val="75000"/>
                  </a:schemeClr>
                </a:solidFill>
                <a:latin typeface="Palatino Linotype" pitchFamily="18" charset="0"/>
              </a:rPr>
              <a:t>relationship between individuals or groups that is characterized by mutual </a:t>
            </a:r>
            <a:r>
              <a:rPr lang="en-GB" b="1" i="1" dirty="0">
                <a:solidFill>
                  <a:schemeClr val="tx2">
                    <a:lumMod val="75000"/>
                  </a:schemeClr>
                </a:solidFill>
                <a:latin typeface="Palatino Linotype" pitchFamily="18" charset="0"/>
              </a:rPr>
              <a:t>cooperation</a:t>
            </a:r>
            <a:r>
              <a:rPr lang="en-GB" i="1" dirty="0">
                <a:solidFill>
                  <a:schemeClr val="tx2">
                    <a:lumMod val="75000"/>
                  </a:schemeClr>
                </a:solidFill>
                <a:latin typeface="Palatino Linotype" pitchFamily="18" charset="0"/>
              </a:rPr>
              <a:t> and </a:t>
            </a:r>
            <a:r>
              <a:rPr lang="en-GB" b="1" i="1" dirty="0">
                <a:solidFill>
                  <a:schemeClr val="tx2">
                    <a:lumMod val="75000"/>
                  </a:schemeClr>
                </a:solidFill>
                <a:latin typeface="Palatino Linotype" pitchFamily="18" charset="0"/>
              </a:rPr>
              <a:t>responsibility</a:t>
            </a:r>
            <a:r>
              <a:rPr lang="en-GB" i="1" dirty="0">
                <a:solidFill>
                  <a:schemeClr val="tx2">
                    <a:lumMod val="75000"/>
                  </a:schemeClr>
                </a:solidFill>
                <a:latin typeface="Palatino Linotype" pitchFamily="18" charset="0"/>
              </a:rPr>
              <a:t>, as for the achievement of a specified </a:t>
            </a:r>
            <a:r>
              <a:rPr lang="en-GB" b="1" i="1" dirty="0">
                <a:solidFill>
                  <a:schemeClr val="tx2">
                    <a:lumMod val="75000"/>
                  </a:schemeClr>
                </a:solidFill>
                <a:latin typeface="Palatino Linotype" pitchFamily="18" charset="0"/>
              </a:rPr>
              <a:t>goal</a:t>
            </a:r>
          </a:p>
          <a:p>
            <a:pPr marL="0" indent="0">
              <a:spcBef>
                <a:spcPts val="1200"/>
              </a:spcBef>
              <a:spcAft>
                <a:spcPts val="1200"/>
              </a:spcAft>
              <a:defRPr/>
            </a:pPr>
            <a:r>
              <a:rPr lang="en-GB" b="1" dirty="0" smtClean="0">
                <a:solidFill>
                  <a:schemeClr val="tx2">
                    <a:lumMod val="75000"/>
                  </a:schemeClr>
                </a:solidFill>
                <a:latin typeface="Palatino Linotype" pitchFamily="18" charset="0"/>
              </a:rPr>
              <a:t>Why to enter in a partnership?</a:t>
            </a:r>
          </a:p>
          <a:p>
            <a:pPr marL="342900" indent="-342900">
              <a:spcBef>
                <a:spcPts val="1200"/>
              </a:spcBef>
              <a:spcAft>
                <a:spcPts val="1200"/>
              </a:spcAft>
              <a:buFont typeface="Arial" pitchFamily="34" charset="0"/>
              <a:buChar char="•"/>
              <a:defRPr/>
            </a:pPr>
            <a:r>
              <a:rPr lang="en-GB" b="1" i="1" dirty="0" smtClean="0">
                <a:solidFill>
                  <a:schemeClr val="tx2">
                    <a:lumMod val="75000"/>
                  </a:schemeClr>
                </a:solidFill>
                <a:latin typeface="Palatino Linotype" pitchFamily="18" charset="0"/>
              </a:rPr>
              <a:t>making </a:t>
            </a:r>
            <a:r>
              <a:rPr lang="en-GB" b="1" i="1" dirty="0">
                <a:solidFill>
                  <a:schemeClr val="tx2">
                    <a:lumMod val="75000"/>
                  </a:schemeClr>
                </a:solidFill>
                <a:latin typeface="Palatino Linotype" pitchFamily="18" charset="0"/>
              </a:rPr>
              <a:t>more with less</a:t>
            </a:r>
            <a:r>
              <a:rPr lang="en-GB" dirty="0">
                <a:solidFill>
                  <a:schemeClr val="tx2">
                    <a:lumMod val="75000"/>
                  </a:schemeClr>
                </a:solidFill>
                <a:latin typeface="Palatino Linotype" pitchFamily="18" charset="0"/>
              </a:rPr>
              <a:t>: expectation to achieve more or </a:t>
            </a:r>
            <a:r>
              <a:rPr lang="en-GB" dirty="0" smtClean="0">
                <a:solidFill>
                  <a:schemeClr val="tx2">
                    <a:lumMod val="75000"/>
                  </a:schemeClr>
                </a:solidFill>
                <a:latin typeface="Palatino Linotype" pitchFamily="18" charset="0"/>
              </a:rPr>
              <a:t>with </a:t>
            </a:r>
            <a:r>
              <a:rPr lang="en-GB" dirty="0">
                <a:solidFill>
                  <a:schemeClr val="tx2">
                    <a:lumMod val="75000"/>
                  </a:schemeClr>
                </a:solidFill>
                <a:latin typeface="Palatino Linotype" pitchFamily="18" charset="0"/>
              </a:rPr>
              <a:t>less resources; cost saving (</a:t>
            </a:r>
            <a:r>
              <a:rPr lang="en-GB" dirty="0" smtClean="0">
                <a:solidFill>
                  <a:schemeClr val="tx2">
                    <a:lumMod val="75000"/>
                  </a:schemeClr>
                </a:solidFill>
                <a:latin typeface="Palatino Linotype" pitchFamily="18" charset="0"/>
              </a:rPr>
              <a:t>including enforcement/transaction </a:t>
            </a:r>
            <a:r>
              <a:rPr lang="en-GB" dirty="0">
                <a:solidFill>
                  <a:schemeClr val="tx2">
                    <a:lumMod val="75000"/>
                  </a:schemeClr>
                </a:solidFill>
                <a:latin typeface="Palatino Linotype" pitchFamily="18" charset="0"/>
              </a:rPr>
              <a:t>costs)</a:t>
            </a:r>
          </a:p>
          <a:p>
            <a:pPr marL="342900" indent="-342900">
              <a:spcBef>
                <a:spcPts val="1200"/>
              </a:spcBef>
              <a:spcAft>
                <a:spcPts val="1200"/>
              </a:spcAft>
              <a:buFont typeface="Arial" pitchFamily="34" charset="0"/>
              <a:buChar char="•"/>
              <a:defRPr/>
            </a:pPr>
            <a:r>
              <a:rPr lang="en-GB" b="1" i="1" dirty="0" smtClean="0">
                <a:solidFill>
                  <a:schemeClr val="tx2">
                    <a:lumMod val="75000"/>
                  </a:schemeClr>
                </a:solidFill>
                <a:latin typeface="Palatino Linotype" pitchFamily="18" charset="0"/>
              </a:rPr>
              <a:t>aligned forward </a:t>
            </a:r>
            <a:r>
              <a:rPr lang="en-GB" dirty="0" smtClean="0">
                <a:solidFill>
                  <a:schemeClr val="tx2">
                    <a:lumMod val="75000"/>
                  </a:schemeClr>
                </a:solidFill>
                <a:latin typeface="Palatino Linotype" pitchFamily="18" charset="0"/>
              </a:rPr>
              <a:t>consensus </a:t>
            </a:r>
            <a:r>
              <a:rPr lang="en-GB" dirty="0">
                <a:solidFill>
                  <a:schemeClr val="tx2">
                    <a:lumMod val="75000"/>
                  </a:schemeClr>
                </a:solidFill>
                <a:latin typeface="Palatino Linotype" pitchFamily="18" charset="0"/>
              </a:rPr>
              <a:t>where the </a:t>
            </a:r>
            <a:r>
              <a:rPr lang="en-GB" dirty="0" smtClean="0">
                <a:solidFill>
                  <a:schemeClr val="tx2">
                    <a:lumMod val="75000"/>
                  </a:schemeClr>
                </a:solidFill>
                <a:latin typeface="Palatino Linotype" pitchFamily="18" charset="0"/>
              </a:rPr>
              <a:t>issue </a:t>
            </a:r>
            <a:r>
              <a:rPr lang="en-GB" dirty="0">
                <a:solidFill>
                  <a:schemeClr val="tx2">
                    <a:lumMod val="75000"/>
                  </a:schemeClr>
                </a:solidFill>
                <a:latin typeface="Palatino Linotype" pitchFamily="18" charset="0"/>
              </a:rPr>
              <a:t>at hand is contentious or where the lack of </a:t>
            </a:r>
            <a:r>
              <a:rPr lang="en-GB" dirty="0" smtClean="0">
                <a:solidFill>
                  <a:schemeClr val="tx2">
                    <a:lumMod val="75000"/>
                  </a:schemeClr>
                </a:solidFill>
                <a:latin typeface="Palatino Linotype" pitchFamily="18" charset="0"/>
              </a:rPr>
              <a:t>knowledge or </a:t>
            </a:r>
            <a:r>
              <a:rPr lang="en-GB" dirty="0">
                <a:solidFill>
                  <a:schemeClr val="tx2">
                    <a:lumMod val="75000"/>
                  </a:schemeClr>
                </a:solidFill>
                <a:latin typeface="Palatino Linotype" pitchFamily="18" charset="0"/>
              </a:rPr>
              <a:t>uncertainty is too large</a:t>
            </a:r>
          </a:p>
          <a:p>
            <a:pPr marL="342900" indent="-342900">
              <a:spcBef>
                <a:spcPts val="1200"/>
              </a:spcBef>
              <a:spcAft>
                <a:spcPts val="1200"/>
              </a:spcAft>
              <a:buFont typeface="Arial" pitchFamily="34" charset="0"/>
              <a:buChar char="•"/>
              <a:defRPr/>
            </a:pPr>
            <a:r>
              <a:rPr lang="en-GB" b="1" i="1" dirty="0" smtClean="0">
                <a:solidFill>
                  <a:schemeClr val="tx2">
                    <a:lumMod val="75000"/>
                  </a:schemeClr>
                </a:solidFill>
                <a:latin typeface="Palatino Linotype" pitchFamily="18" charset="0"/>
              </a:rPr>
              <a:t>limit </a:t>
            </a:r>
            <a:r>
              <a:rPr lang="en-GB" b="1" i="1" dirty="0">
                <a:solidFill>
                  <a:schemeClr val="tx2">
                    <a:lumMod val="75000"/>
                  </a:schemeClr>
                </a:solidFill>
                <a:latin typeface="Palatino Linotype" pitchFamily="18" charset="0"/>
              </a:rPr>
              <a:t>liability </a:t>
            </a:r>
            <a:r>
              <a:rPr lang="en-GB" dirty="0">
                <a:solidFill>
                  <a:schemeClr val="tx2">
                    <a:lumMod val="75000"/>
                  </a:schemeClr>
                </a:solidFill>
                <a:latin typeface="Palatino Linotype" pitchFamily="18" charset="0"/>
              </a:rPr>
              <a:t>or</a:t>
            </a:r>
            <a:r>
              <a:rPr lang="en-GB" b="1" i="1" dirty="0">
                <a:solidFill>
                  <a:schemeClr val="tx2">
                    <a:lumMod val="75000"/>
                  </a:schemeClr>
                </a:solidFill>
                <a:latin typeface="Palatino Linotype" pitchFamily="18" charset="0"/>
              </a:rPr>
              <a:t> litigation </a:t>
            </a: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marL="342900" indent="-342900">
              <a:defRPr/>
            </a:pPr>
            <a:r>
              <a:rPr lang="it-IT" sz="2400" dirty="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r>
              <a:rPr lang="en-GB" sz="3600" dirty="0" smtClean="0">
                <a:latin typeface="Palatino Linotype" pitchFamily="18" charset="0"/>
              </a:rPr>
              <a:t>	Climate change adaptation strategies</a:t>
            </a:r>
          </a:p>
        </p:txBody>
      </p:sp>
      <p:sp>
        <p:nvSpPr>
          <p:cNvPr id="21507"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21508" name="Rectangle 3"/>
          <p:cNvSpPr>
            <a:spLocks noChangeArrowheads="1"/>
          </p:cNvSpPr>
          <p:nvPr/>
        </p:nvSpPr>
        <p:spPr bwMode="auto">
          <a:xfrm>
            <a:off x="1457325" y="10906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it-IT" sz="2400"/>
              <a:t>	</a:t>
            </a:r>
          </a:p>
        </p:txBody>
      </p:sp>
      <p:pic>
        <p:nvPicPr>
          <p:cNvPr id="7170" name="Picture 2" descr="L:\Natural Hazards Group\graphics\shutterstock_108906380 [Convert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090613"/>
            <a:ext cx="3781425" cy="51294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6200774" y="3645821"/>
            <a:ext cx="32988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it-IT" sz="2400" dirty="0">
              <a:latin typeface="Palatino Linotype" pitchFamily="18" charset="0"/>
            </a:endParaRPr>
          </a:p>
          <a:p>
            <a:pPr>
              <a:defRPr/>
            </a:pPr>
            <a:endParaRPr lang="en-GB" sz="2400" dirty="0">
              <a:latin typeface="Palatino Linotype" pitchFamily="18" charset="0"/>
            </a:endParaRPr>
          </a:p>
          <a:p>
            <a:pPr marL="342900" indent="-342900">
              <a:defRPr/>
            </a:pPr>
            <a:r>
              <a:rPr lang="it-IT" sz="2400" dirty="0"/>
              <a:t>	</a:t>
            </a:r>
          </a:p>
        </p:txBody>
      </p:sp>
      <p:sp>
        <p:nvSpPr>
          <p:cNvPr id="2" name="Rettangolo 1"/>
          <p:cNvSpPr/>
          <p:nvPr/>
        </p:nvSpPr>
        <p:spPr>
          <a:xfrm>
            <a:off x="5947888" y="3676063"/>
            <a:ext cx="3287622" cy="1415772"/>
          </a:xfrm>
          <a:prstGeom prst="rect">
            <a:avLst/>
          </a:prstGeom>
        </p:spPr>
        <p:txBody>
          <a:bodyPr wrap="square">
            <a:spAutoFit/>
          </a:bodyPr>
          <a:lstStyle/>
          <a:p>
            <a:pPr algn="ctr"/>
            <a:r>
              <a:rPr lang="en-GB" b="1" dirty="0">
                <a:solidFill>
                  <a:srgbClr val="8DD14F"/>
                </a:solidFill>
              </a:rPr>
              <a:t>Institutional </a:t>
            </a:r>
            <a:r>
              <a:rPr lang="en-GB" b="1" dirty="0" smtClean="0">
                <a:solidFill>
                  <a:srgbClr val="8DD14F"/>
                </a:solidFill>
              </a:rPr>
              <a:t>adaptation</a:t>
            </a:r>
          </a:p>
          <a:p>
            <a:pPr algn="ctr"/>
            <a:endParaRPr lang="en-GB" b="1" dirty="0">
              <a:solidFill>
                <a:srgbClr val="8DD14F"/>
              </a:solidFill>
              <a:sym typeface="Wingdings" pitchFamily="2" charset="2"/>
            </a:endParaRPr>
          </a:p>
          <a:p>
            <a:pPr algn="ctr"/>
            <a:r>
              <a:rPr lang="en-GB" b="1" dirty="0" smtClean="0">
                <a:solidFill>
                  <a:srgbClr val="8DD14F"/>
                </a:solidFill>
                <a:sym typeface="Wingdings" pitchFamily="2" charset="2"/>
              </a:rPr>
              <a:t>Business </a:t>
            </a:r>
            <a:r>
              <a:rPr lang="en-GB" b="1" dirty="0">
                <a:solidFill>
                  <a:srgbClr val="8DD14F"/>
                </a:solidFill>
                <a:sym typeface="Wingdings" pitchFamily="2" charset="2"/>
              </a:rPr>
              <a:t>adaptation</a:t>
            </a:r>
            <a:endParaRPr lang="it-IT" b="1" dirty="0">
              <a:solidFill>
                <a:srgbClr val="8DD14F"/>
              </a:solidFill>
            </a:endParaRPr>
          </a:p>
        </p:txBody>
      </p:sp>
      <p:cxnSp>
        <p:nvCxnSpPr>
          <p:cNvPr id="4" name="Connettore 2 3"/>
          <p:cNvCxnSpPr/>
          <p:nvPr/>
        </p:nvCxnSpPr>
        <p:spPr>
          <a:xfrm>
            <a:off x="7625364" y="4058273"/>
            <a:ext cx="0" cy="627899"/>
          </a:xfrm>
          <a:prstGeom prst="straightConnector1">
            <a:avLst/>
          </a:prstGeom>
          <a:ln w="47625">
            <a:solidFill>
              <a:srgbClr val="92D05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888" y="1140057"/>
            <a:ext cx="2781956" cy="2086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r>
              <a:rPr lang="en-GB" sz="3600" dirty="0">
                <a:latin typeface="Palatino Linotype" pitchFamily="18" charset="0"/>
              </a:rPr>
              <a:t>	</a:t>
            </a:r>
            <a:r>
              <a:rPr lang="en-GB" sz="3600" dirty="0" smtClean="0">
                <a:latin typeface="Palatino Linotype" pitchFamily="18" charset="0"/>
              </a:rPr>
              <a:t>Research in DRR at FEEM and CMCC</a:t>
            </a:r>
          </a:p>
        </p:txBody>
      </p:sp>
      <p:sp>
        <p:nvSpPr>
          <p:cNvPr id="22531"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6" name="Rectangle 3"/>
          <p:cNvSpPr>
            <a:spLocks noChangeArrowheads="1"/>
          </p:cNvSpPr>
          <p:nvPr/>
        </p:nvSpPr>
        <p:spPr bwMode="auto">
          <a:xfrm>
            <a:off x="1304925" y="938213"/>
            <a:ext cx="8347075"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endParaRPr lang="en-GB" b="1" dirty="0" smtClean="0">
              <a:solidFill>
                <a:schemeClr val="tx2">
                  <a:lumMod val="75000"/>
                </a:schemeClr>
              </a:solidFill>
              <a:latin typeface="Palatino Linotype" pitchFamily="18" charset="0"/>
            </a:endParaRPr>
          </a:p>
          <a:p>
            <a:pPr algn="ctr">
              <a:defRPr/>
            </a:pPr>
            <a:r>
              <a:rPr lang="en-GB" b="1" dirty="0" smtClean="0">
                <a:solidFill>
                  <a:schemeClr val="tx2">
                    <a:lumMod val="75000"/>
                  </a:schemeClr>
                </a:solidFill>
                <a:latin typeface="Palatino Linotype" pitchFamily="18" charset="0"/>
              </a:rPr>
              <a:t>Water-related natural-hazard impacts </a:t>
            </a:r>
            <a:r>
              <a:rPr lang="en-GB" b="1" dirty="0" smtClean="0">
                <a:solidFill>
                  <a:schemeClr val="tx2">
                    <a:lumMod val="75000"/>
                  </a:schemeClr>
                </a:solidFill>
                <a:latin typeface="Palatino Linotype" pitchFamily="18" charset="0"/>
              </a:rPr>
              <a:t>assessment</a:t>
            </a:r>
          </a:p>
          <a:p>
            <a:pPr algn="ctr">
              <a:defRPr/>
            </a:pPr>
            <a:r>
              <a:rPr lang="en-GB" i="1" dirty="0" smtClean="0">
                <a:solidFill>
                  <a:schemeClr val="tx2">
                    <a:lumMod val="75000"/>
                  </a:schemeClr>
                </a:solidFill>
                <a:latin typeface="Palatino Linotype" pitchFamily="18" charset="0"/>
              </a:rPr>
              <a:t>Water2Adapt: </a:t>
            </a:r>
            <a:r>
              <a:rPr lang="en-GB" i="1" dirty="0">
                <a:solidFill>
                  <a:schemeClr val="tx2">
                    <a:lumMod val="75000"/>
                  </a:schemeClr>
                </a:solidFill>
                <a:latin typeface="Palatino Linotype" pitchFamily="18" charset="0"/>
              </a:rPr>
              <a:t>http://www.feem-project.net/water2adapt</a:t>
            </a:r>
            <a:r>
              <a:rPr lang="en-GB" i="1" dirty="0" smtClean="0">
                <a:solidFill>
                  <a:schemeClr val="tx2">
                    <a:lumMod val="75000"/>
                  </a:schemeClr>
                </a:solidFill>
                <a:latin typeface="Palatino Linotype" pitchFamily="18" charset="0"/>
              </a:rPr>
              <a:t>/</a:t>
            </a:r>
          </a:p>
          <a:p>
            <a:pPr algn="ctr">
              <a:defRPr/>
            </a:pPr>
            <a:r>
              <a:rPr lang="en-GB" i="1" dirty="0" smtClean="0">
                <a:solidFill>
                  <a:schemeClr val="tx2">
                    <a:lumMod val="75000"/>
                  </a:schemeClr>
                </a:solidFill>
                <a:latin typeface="Palatino Linotype" pitchFamily="18" charset="0"/>
              </a:rPr>
              <a:t>PREEMPT</a:t>
            </a:r>
            <a:r>
              <a:rPr lang="en-GB" i="1" dirty="0">
                <a:solidFill>
                  <a:schemeClr val="tx2">
                    <a:lumMod val="75000"/>
                  </a:schemeClr>
                </a:solidFill>
                <a:latin typeface="Palatino Linotype" pitchFamily="18" charset="0"/>
              </a:rPr>
              <a:t>: http://www.feem-project.net/preempt</a:t>
            </a:r>
            <a:r>
              <a:rPr lang="en-GB" b="1" i="1" dirty="0" smtClean="0">
                <a:solidFill>
                  <a:schemeClr val="tx2">
                    <a:lumMod val="75000"/>
                  </a:schemeClr>
                </a:solidFill>
                <a:latin typeface="Palatino Linotype" pitchFamily="18" charset="0"/>
              </a:rPr>
              <a:t>/</a:t>
            </a:r>
          </a:p>
          <a:p>
            <a:pPr algn="ctr">
              <a:spcBef>
                <a:spcPts val="1800"/>
              </a:spcBef>
              <a:defRPr/>
            </a:pPr>
            <a:r>
              <a:rPr lang="en-GB" b="1" dirty="0" smtClean="0">
                <a:solidFill>
                  <a:schemeClr val="tx2">
                    <a:lumMod val="75000"/>
                  </a:schemeClr>
                </a:solidFill>
                <a:latin typeface="Palatino Linotype" pitchFamily="18" charset="0"/>
              </a:rPr>
              <a:t>Climate Change Adaptation Strategies</a:t>
            </a:r>
          </a:p>
          <a:p>
            <a:pPr algn="ctr">
              <a:defRPr/>
            </a:pPr>
            <a:r>
              <a:rPr lang="en-GB" i="1" dirty="0" smtClean="0">
                <a:solidFill>
                  <a:schemeClr val="tx2">
                    <a:lumMod val="75000"/>
                  </a:schemeClr>
                </a:solidFill>
                <a:latin typeface="Palatino Linotype" pitchFamily="18" charset="0"/>
              </a:rPr>
              <a:t>EU ADAPT STRAT: www.feem.it </a:t>
            </a:r>
          </a:p>
          <a:p>
            <a:pPr algn="ctr">
              <a:defRPr/>
            </a:pPr>
            <a:r>
              <a:rPr lang="en-GB" i="1" dirty="0" smtClean="0">
                <a:solidFill>
                  <a:schemeClr val="tx2">
                    <a:lumMod val="75000"/>
                  </a:schemeClr>
                </a:solidFill>
                <a:latin typeface="Palatino Linotype" pitchFamily="18" charset="0"/>
              </a:rPr>
              <a:t>Italian National Strategy for Climate Change Adaptation: www.cmcc.it</a:t>
            </a:r>
          </a:p>
          <a:p>
            <a:pPr algn="ctr">
              <a:spcBef>
                <a:spcPts val="1800"/>
              </a:spcBef>
              <a:defRPr/>
            </a:pPr>
            <a:r>
              <a:rPr lang="en-GB" b="1" dirty="0" smtClean="0">
                <a:solidFill>
                  <a:schemeClr val="tx2">
                    <a:lumMod val="75000"/>
                  </a:schemeClr>
                </a:solidFill>
                <a:latin typeface="Palatino Linotype" pitchFamily="18" charset="0"/>
              </a:rPr>
              <a:t>Cooperation</a:t>
            </a:r>
            <a:endParaRPr lang="en-GB" b="1" dirty="0">
              <a:solidFill>
                <a:schemeClr val="tx2">
                  <a:lumMod val="75000"/>
                </a:schemeClr>
              </a:solidFill>
              <a:latin typeface="Palatino Linotype" pitchFamily="18" charset="0"/>
            </a:endParaRPr>
          </a:p>
          <a:p>
            <a:pPr algn="ctr">
              <a:defRPr/>
            </a:pPr>
            <a:r>
              <a:rPr lang="en-GB" i="1" dirty="0" smtClean="0">
                <a:solidFill>
                  <a:schemeClr val="tx2">
                    <a:lumMod val="75000"/>
                  </a:schemeClr>
                </a:solidFill>
                <a:latin typeface="Palatino Linotype" pitchFamily="18" charset="0"/>
              </a:rPr>
              <a:t>EPI-Water: </a:t>
            </a:r>
            <a:r>
              <a:rPr lang="en-GB" i="1" dirty="0">
                <a:solidFill>
                  <a:schemeClr val="tx2">
                    <a:lumMod val="75000"/>
                  </a:schemeClr>
                </a:solidFill>
                <a:latin typeface="Palatino Linotype" pitchFamily="18" charset="0"/>
              </a:rPr>
              <a:t>http://</a:t>
            </a:r>
            <a:r>
              <a:rPr lang="en-GB" i="1" dirty="0" smtClean="0">
                <a:solidFill>
                  <a:schemeClr val="tx2">
                    <a:lumMod val="75000"/>
                  </a:schemeClr>
                </a:solidFill>
                <a:latin typeface="Palatino Linotype" pitchFamily="18" charset="0"/>
              </a:rPr>
              <a:t>www.feem-project.net/epiwater/</a:t>
            </a:r>
          </a:p>
          <a:p>
            <a:pPr algn="ctr">
              <a:defRPr/>
            </a:pPr>
            <a:r>
              <a:rPr lang="en-GB" i="1" dirty="0" smtClean="0">
                <a:solidFill>
                  <a:schemeClr val="tx2">
                    <a:lumMod val="75000"/>
                  </a:schemeClr>
                </a:solidFill>
                <a:latin typeface="Palatino Linotype" pitchFamily="18" charset="0"/>
              </a:rPr>
              <a:t>ENHANCE : www. enhanceproject.eu</a:t>
            </a:r>
            <a:endParaRPr lang="en-GB" i="1" dirty="0">
              <a:solidFill>
                <a:schemeClr val="tx2">
                  <a:lumMod val="75000"/>
                </a:schemeClr>
              </a:solidFill>
              <a:latin typeface="Palatino Linotype" pitchFamily="18" charset="0"/>
            </a:endParaRPr>
          </a:p>
          <a:p>
            <a:pPr>
              <a:defRPr/>
            </a:pPr>
            <a:endParaRPr lang="en-GB" b="1" i="1" dirty="0" smtClean="0">
              <a:solidFill>
                <a:schemeClr val="tx2">
                  <a:lumMod val="75000"/>
                </a:schemeClr>
              </a:solidFill>
              <a:latin typeface="Palatino Linotype" pitchFamily="18" charset="0"/>
            </a:endParaRPr>
          </a:p>
          <a:p>
            <a:pPr>
              <a:defRPr/>
            </a:pPr>
            <a:endParaRPr lang="en-GB" b="1" i="1" dirty="0">
              <a:solidFill>
                <a:schemeClr val="tx2">
                  <a:lumMod val="75000"/>
                </a:schemeClr>
              </a:solidFill>
              <a:latin typeface="Palatino Linotype" pitchFamily="18" charset="0"/>
            </a:endParaRPr>
          </a:p>
          <a:p>
            <a:pPr>
              <a:defRPr/>
            </a:pPr>
            <a:endParaRPr lang="en-GB" b="1" i="1" dirty="0">
              <a:solidFill>
                <a:schemeClr val="tx2">
                  <a:lumMod val="75000"/>
                </a:schemeClr>
              </a:solidFill>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a:defRPr/>
            </a:pPr>
            <a:endParaRPr lang="en-GB" sz="2400" dirty="0">
              <a:latin typeface="Palatino Linotype" pitchFamily="18" charset="0"/>
            </a:endParaRPr>
          </a:p>
          <a:p>
            <a:pPr marL="342900" indent="-342900">
              <a:defRPr/>
            </a:pPr>
            <a:r>
              <a:rPr lang="it-IT" sz="2400" dirty="0"/>
              <a:t>	</a:t>
            </a:r>
          </a:p>
        </p:txBody>
      </p:sp>
    </p:spTree>
    <p:extLst>
      <p:ext uri="{BB962C8B-B14F-4D97-AF65-F5344CB8AC3E}">
        <p14:creationId xmlns:p14="http://schemas.microsoft.com/office/powerpoint/2010/main" val="88482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3"/>
          <p:cNvSpPr txBox="1">
            <a:spLocks noChangeArrowheads="1"/>
          </p:cNvSpPr>
          <p:nvPr/>
        </p:nvSpPr>
        <p:spPr bwMode="auto">
          <a:xfrm>
            <a:off x="5798160" y="2507762"/>
            <a:ext cx="3070591" cy="175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marL="342900" indent="-342900">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algn="ctr" eaLnBrk="1" hangingPunct="1">
              <a:lnSpc>
                <a:spcPct val="100000"/>
              </a:lnSpc>
              <a:spcBef>
                <a:spcPct val="20000"/>
              </a:spcBef>
            </a:pPr>
            <a:r>
              <a:rPr lang="en-GB" sz="3600" b="1" dirty="0">
                <a:solidFill>
                  <a:srgbClr val="EA8800"/>
                </a:solidFill>
                <a:latin typeface="Palatino Linotype" pitchFamily="18" charset="0"/>
              </a:rPr>
              <a:t>Thank you for your attention</a:t>
            </a:r>
          </a:p>
        </p:txBody>
      </p:sp>
      <p:sp>
        <p:nvSpPr>
          <p:cNvPr id="23555" name="Text Box 13"/>
          <p:cNvSpPr txBox="1">
            <a:spLocks noChangeArrowheads="1"/>
          </p:cNvSpPr>
          <p:nvPr/>
        </p:nvSpPr>
        <p:spPr bwMode="auto">
          <a:xfrm>
            <a:off x="5798160" y="4595236"/>
            <a:ext cx="3494088" cy="40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marL="342900" indent="-342900">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algn="ctr" eaLnBrk="1" hangingPunct="1">
              <a:lnSpc>
                <a:spcPct val="100000"/>
              </a:lnSpc>
              <a:spcBef>
                <a:spcPct val="20000"/>
              </a:spcBef>
            </a:pPr>
            <a:r>
              <a:rPr lang="en-GB" b="1" dirty="0">
                <a:solidFill>
                  <a:srgbClr val="EA8800"/>
                </a:solidFill>
                <a:latin typeface="Palatino Linotype" pitchFamily="18" charset="0"/>
              </a:rPr>
              <a:t>lorenzo.carrera@feem.it</a:t>
            </a:r>
          </a:p>
        </p:txBody>
      </p:sp>
      <p:pic>
        <p:nvPicPr>
          <p:cNvPr id="23556" name="Immagine 4" descr="eu-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336" y="6031650"/>
            <a:ext cx="6889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ChangeArrowheads="1"/>
          </p:cNvSpPr>
          <p:nvPr/>
        </p:nvSpPr>
        <p:spPr bwMode="auto">
          <a:xfrm>
            <a:off x="785813" y="5356225"/>
            <a:ext cx="8256587"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533400" algn="ctr" eaLnBrk="1" hangingPunct="1">
              <a:lnSpc>
                <a:spcPct val="100000"/>
              </a:lnSpc>
              <a:spcBef>
                <a:spcPct val="0"/>
              </a:spcBef>
              <a:buFontTx/>
              <a:buNone/>
              <a:defRPr/>
            </a:pPr>
            <a:r>
              <a:rPr lang="en-GB" sz="1200" i="1" dirty="0">
                <a:solidFill>
                  <a:schemeClr val="tx1"/>
                </a:solidFill>
                <a:ea typeface="ＭＳ Ｐゴシック" charset="0"/>
                <a:cs typeface="ＭＳ Ｐゴシック" charset="0"/>
              </a:rPr>
              <a:t>The research leading to these results </a:t>
            </a:r>
            <a:r>
              <a:rPr lang="en-GB" sz="1200" i="1" dirty="0" smtClean="0">
                <a:solidFill>
                  <a:schemeClr val="tx1"/>
                </a:solidFill>
                <a:ea typeface="ＭＳ Ｐゴシック" charset="0"/>
                <a:cs typeface="ＭＳ Ｐゴシック" charset="0"/>
              </a:rPr>
              <a:t>has </a:t>
            </a:r>
            <a:r>
              <a:rPr lang="en-GB" sz="1200" i="1" dirty="0">
                <a:solidFill>
                  <a:schemeClr val="tx1"/>
                </a:solidFill>
                <a:ea typeface="ＭＳ Ｐゴシック" charset="0"/>
                <a:cs typeface="ＭＳ Ｐゴシック" charset="0"/>
              </a:rPr>
              <a:t>received funding from the European Commission, FP7.ENV.2012- </a:t>
            </a:r>
            <a:r>
              <a:rPr lang="en-GB" sz="1200" i="1" dirty="0" smtClean="0">
                <a:solidFill>
                  <a:schemeClr val="tx1"/>
                </a:solidFill>
                <a:ea typeface="ＭＳ Ｐゴシック" charset="0"/>
                <a:cs typeface="ＭＳ Ｐゴシック" charset="0"/>
              </a:rPr>
              <a:t>ENHANCE</a:t>
            </a:r>
            <a:endParaRPr lang="it-IT" sz="1200" i="1" dirty="0">
              <a:solidFill>
                <a:schemeClr val="tx1"/>
              </a:solidFill>
              <a:ea typeface="ＭＳ Ｐゴシック" charset="0"/>
              <a:cs typeface="ＭＳ Ｐゴシック" charset="0"/>
            </a:endParaRPr>
          </a:p>
        </p:txBody>
      </p:sp>
      <p:pic>
        <p:nvPicPr>
          <p:cNvPr id="235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685800"/>
            <a:ext cx="29908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106" y="915575"/>
            <a:ext cx="2160000" cy="77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Marchio a colo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225" y="792698"/>
            <a:ext cx="21717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Natural Hazards Group\graphics\shutterstock_1277592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323" y="2284273"/>
            <a:ext cx="3918859" cy="2612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a:tabLst>
                <a:tab pos="1160463" algn="l"/>
              </a:tabLst>
            </a:pPr>
            <a:r>
              <a:rPr lang="en-GB" sz="3600" dirty="0" smtClean="0">
                <a:latin typeface="Palatino Linotype" pitchFamily="18" charset="0"/>
              </a:rPr>
              <a:t>	Essentials</a:t>
            </a:r>
          </a:p>
        </p:txBody>
      </p:sp>
      <p:sp>
        <p:nvSpPr>
          <p:cNvPr id="7171" name="Rectangle 3"/>
          <p:cNvSpPr>
            <a:spLocks noChangeArrowheads="1"/>
          </p:cNvSpPr>
          <p:nvPr/>
        </p:nvSpPr>
        <p:spPr bwMode="auto">
          <a:xfrm>
            <a:off x="1221045" y="1118500"/>
            <a:ext cx="4773844"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i="1" dirty="0" smtClean="0">
                <a:latin typeface="Palatino Linotype" pitchFamily="18" charset="0"/>
              </a:rPr>
              <a:t>“ Disaster risk reduction is everybody’s </a:t>
            </a:r>
            <a:r>
              <a:rPr lang="en-US" b="1" i="1" dirty="0" smtClean="0">
                <a:latin typeface="Palatino Linotype" pitchFamily="18" charset="0"/>
              </a:rPr>
              <a:t>BUSINESS</a:t>
            </a:r>
            <a:r>
              <a:rPr lang="en-US" i="1" dirty="0" smtClean="0">
                <a:latin typeface="Palatino Linotype" pitchFamily="18" charset="0"/>
              </a:rPr>
              <a:t>” (UNISDR)</a:t>
            </a:r>
          </a:p>
          <a:p>
            <a:pPr>
              <a:defRPr/>
            </a:pPr>
            <a:r>
              <a:rPr lang="en-US" dirty="0" smtClean="0">
                <a:latin typeface="Palatino Linotype" pitchFamily="18" charset="0"/>
              </a:rPr>
              <a:t>Competition </a:t>
            </a:r>
            <a:r>
              <a:rPr lang="en-US" dirty="0">
                <a:latin typeface="Palatino Linotype" pitchFamily="18" charset="0"/>
              </a:rPr>
              <a:t>and resilience need to be addressed at all </a:t>
            </a:r>
            <a:r>
              <a:rPr lang="en-US" dirty="0" smtClean="0">
                <a:latin typeface="Palatino Linotype" pitchFamily="18" charset="0"/>
              </a:rPr>
              <a:t>levels, including civil societies, governments, </a:t>
            </a:r>
            <a:r>
              <a:rPr lang="en-US" b="1" dirty="0" smtClean="0">
                <a:latin typeface="Palatino Linotype" pitchFamily="18" charset="0"/>
              </a:rPr>
              <a:t>business enterprises.</a:t>
            </a:r>
          </a:p>
          <a:p>
            <a:pPr>
              <a:defRPr/>
            </a:pPr>
            <a:r>
              <a:rPr lang="en-US" dirty="0">
                <a:latin typeface="Palatino Linotype" pitchFamily="18" charset="0"/>
              </a:rPr>
              <a:t>Economic and social </a:t>
            </a:r>
            <a:r>
              <a:rPr lang="en-US" dirty="0" smtClean="0">
                <a:latin typeface="Palatino Linotype" pitchFamily="18" charset="0"/>
              </a:rPr>
              <a:t>sustainable development depends </a:t>
            </a:r>
            <a:r>
              <a:rPr lang="en-US" dirty="0">
                <a:latin typeface="Palatino Linotype" pitchFamily="18" charset="0"/>
              </a:rPr>
              <a:t>on well functioning interconnected businesses operations.</a:t>
            </a:r>
          </a:p>
          <a:p>
            <a:pPr>
              <a:defRPr/>
            </a:pPr>
            <a:r>
              <a:rPr lang="en-US" dirty="0" smtClean="0">
                <a:latin typeface="Palatino Linotype" pitchFamily="18" charset="0"/>
              </a:rPr>
              <a:t>In addition to study</a:t>
            </a:r>
            <a:r>
              <a:rPr lang="en-US" dirty="0" smtClean="0">
                <a:latin typeface="Palatino Linotype" pitchFamily="18" charset="0"/>
              </a:rPr>
              <a:t> </a:t>
            </a:r>
            <a:r>
              <a:rPr lang="en-US" dirty="0" smtClean="0">
                <a:latin typeface="Palatino Linotype" pitchFamily="18" charset="0"/>
              </a:rPr>
              <a:t>social resilience, it is </a:t>
            </a:r>
            <a:r>
              <a:rPr lang="en-US" dirty="0" smtClean="0">
                <a:latin typeface="Palatino Linotype" pitchFamily="18" charset="0"/>
              </a:rPr>
              <a:t>increasingly important </a:t>
            </a:r>
            <a:r>
              <a:rPr lang="en-US" dirty="0" smtClean="0">
                <a:latin typeface="Palatino Linotype" pitchFamily="18" charset="0"/>
              </a:rPr>
              <a:t>to think also about businesses.</a:t>
            </a:r>
            <a:endParaRPr lang="en-GB" dirty="0">
              <a:latin typeface="Palatino Linotype" pitchFamily="18" charset="0"/>
            </a:endParaRPr>
          </a:p>
          <a:p>
            <a:pPr marL="342900" indent="-342900">
              <a:defRPr/>
            </a:pPr>
            <a:r>
              <a:rPr lang="it-IT" sz="2400" dirty="0"/>
              <a:t>	</a:t>
            </a:r>
          </a:p>
        </p:txBody>
      </p:sp>
      <p:pic>
        <p:nvPicPr>
          <p:cNvPr id="1027" name="Picture 3" descr="L:\Natural Hazards Group\graphics\shutterstock_1176337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545" y="1118500"/>
            <a:ext cx="3061393" cy="45924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en-GB" sz="3600" dirty="0" smtClean="0">
                <a:latin typeface="Palatino Linotype" pitchFamily="18" charset="0"/>
              </a:rPr>
              <a:t>	Late lessons learned</a:t>
            </a:r>
          </a:p>
        </p:txBody>
      </p:sp>
      <p:sp>
        <p:nvSpPr>
          <p:cNvPr id="9219"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9220" name="Rectangle 3"/>
          <p:cNvSpPr>
            <a:spLocks noChangeArrowheads="1"/>
          </p:cNvSpPr>
          <p:nvPr/>
        </p:nvSpPr>
        <p:spPr bwMode="auto">
          <a:xfrm>
            <a:off x="1212352" y="938213"/>
            <a:ext cx="8316466" cy="16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dirty="0">
                <a:latin typeface="Palatino Linotype" pitchFamily="18" charset="0"/>
              </a:rPr>
              <a:t>Resource dependent businesses, such as energy production, agriculture production and civil water supply, should be </a:t>
            </a:r>
            <a:r>
              <a:rPr lang="en-US" b="1" dirty="0">
                <a:latin typeface="Palatino Linotype" pitchFamily="18" charset="0"/>
              </a:rPr>
              <a:t>resilient</a:t>
            </a:r>
            <a:r>
              <a:rPr lang="en-US" dirty="0">
                <a:latin typeface="Palatino Linotype" pitchFamily="18" charset="0"/>
              </a:rPr>
              <a:t> because the society is highly dependent on their services</a:t>
            </a:r>
            <a:r>
              <a:rPr lang="en-US" dirty="0" smtClean="0">
                <a:latin typeface="Palatino Linotype" pitchFamily="18" charset="0"/>
              </a:rPr>
              <a:t>.</a:t>
            </a:r>
            <a:endParaRPr lang="en-US" dirty="0">
              <a:latin typeface="Palatino Linotype" pitchFamily="18" charset="0"/>
            </a:endParaRPr>
          </a:p>
          <a:p>
            <a:pPr lvl="1"/>
            <a:r>
              <a:rPr lang="it-IT" sz="2400" dirty="0" smtClean="0">
                <a:latin typeface="Palatino Linotype" pitchFamily="18" charset="0"/>
              </a:rPr>
              <a:t>  </a:t>
            </a:r>
            <a:endParaRPr lang="en-GB" sz="2400" dirty="0">
              <a:latin typeface="Palatino Linotype" pitchFamily="18" charset="0"/>
            </a:endParaRPr>
          </a:p>
          <a:p>
            <a:pPr marL="342900" indent="-342900"/>
            <a:r>
              <a:rPr lang="it-IT" sz="2400" dirty="0"/>
              <a:t>	</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501" y="3590563"/>
            <a:ext cx="2041870" cy="137120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501" y="5222563"/>
            <a:ext cx="2041870" cy="1361246"/>
          </a:xfrm>
          <a:prstGeom prst="rect">
            <a:avLst/>
          </a:prstGeom>
        </p:spPr>
      </p:pic>
      <p:pic>
        <p:nvPicPr>
          <p:cNvPr id="7" name="Immagine 6"/>
          <p:cNvPicPr>
            <a:picLocks/>
          </p:cNvPicPr>
          <p:nvPr/>
        </p:nvPicPr>
        <p:blipFill>
          <a:blip r:embed="rId5">
            <a:extLst>
              <a:ext uri="{28A0092B-C50C-407E-A947-70E740481C1C}">
                <a14:useLocalDpi xmlns:a14="http://schemas.microsoft.com/office/drawing/2010/main" val="0"/>
              </a:ext>
            </a:extLst>
          </a:blip>
          <a:stretch>
            <a:fillRect/>
          </a:stretch>
        </p:blipFill>
        <p:spPr>
          <a:xfrm>
            <a:off x="7600589" y="1940400"/>
            <a:ext cx="2041200" cy="1371600"/>
          </a:xfrm>
          <a:prstGeom prst="rect">
            <a:avLst/>
          </a:prstGeom>
        </p:spPr>
      </p:pic>
      <p:sp>
        <p:nvSpPr>
          <p:cNvPr id="2" name="Rettangolo 1"/>
          <p:cNvSpPr/>
          <p:nvPr/>
        </p:nvSpPr>
        <p:spPr>
          <a:xfrm>
            <a:off x="1212352" y="2546652"/>
            <a:ext cx="6217148" cy="3496342"/>
          </a:xfrm>
          <a:prstGeom prst="rect">
            <a:avLst/>
          </a:prstGeom>
        </p:spPr>
        <p:txBody>
          <a:bodyPr wrap="square">
            <a:spAutoFit/>
          </a:bodyPr>
          <a:lstStyle/>
          <a:p>
            <a:pPr lvl="0"/>
            <a:r>
              <a:rPr lang="en-US" sz="1600" dirty="0" smtClean="0">
                <a:latin typeface="Palatino Linotype" pitchFamily="18" charset="0"/>
              </a:rPr>
              <a:t>Disruptions </a:t>
            </a:r>
            <a:r>
              <a:rPr lang="en-US" sz="1600" dirty="0">
                <a:latin typeface="Palatino Linotype" pitchFamily="18" charset="0"/>
              </a:rPr>
              <a:t>to </a:t>
            </a:r>
            <a:r>
              <a:rPr lang="en-US" sz="1600" dirty="0" smtClean="0">
                <a:latin typeface="Palatino Linotype" pitchFamily="18" charset="0"/>
              </a:rPr>
              <a:t>such businesses  are very costly for the entire society</a:t>
            </a:r>
            <a:r>
              <a:rPr lang="en-US" sz="1600" dirty="0">
                <a:latin typeface="Palatino Linotype" pitchFamily="18" charset="0"/>
              </a:rPr>
              <a:t>.</a:t>
            </a:r>
            <a:endParaRPr lang="en-US" sz="1600" dirty="0" smtClean="0">
              <a:latin typeface="Palatino Linotype" pitchFamily="18" charset="0"/>
            </a:endParaRPr>
          </a:p>
          <a:p>
            <a:pPr marL="633413" lvl="0" indent="-633413" defTabSz="246063">
              <a:spcBef>
                <a:spcPts val="0"/>
              </a:spcBef>
            </a:pPr>
            <a:r>
              <a:rPr lang="en-US" sz="1600" b="1" dirty="0" smtClean="0">
                <a:latin typeface="Palatino Linotype" pitchFamily="18" charset="0"/>
              </a:rPr>
              <a:t>Civil</a:t>
            </a:r>
            <a:r>
              <a:rPr lang="en-US" sz="1600" dirty="0" smtClean="0">
                <a:latin typeface="Palatino Linotype" pitchFamily="18" charset="0"/>
              </a:rPr>
              <a:t> </a:t>
            </a:r>
            <a:r>
              <a:rPr lang="en-US" sz="1600" b="1" dirty="0">
                <a:latin typeface="Palatino Linotype" pitchFamily="18" charset="0"/>
              </a:rPr>
              <a:t>water supply: </a:t>
            </a:r>
            <a:r>
              <a:rPr lang="en-US" sz="1600" dirty="0">
                <a:latin typeface="Palatino Linotype" pitchFamily="18" charset="0"/>
              </a:rPr>
              <a:t>civil water utilities non prepared to extreme </a:t>
            </a:r>
            <a:r>
              <a:rPr lang="en-US" sz="1600" dirty="0" smtClean="0">
                <a:latin typeface="Palatino Linotype" pitchFamily="18" charset="0"/>
              </a:rPr>
              <a:t>droughts. Barcelona 2008 impact was estimated as 1.6 </a:t>
            </a:r>
            <a:r>
              <a:rPr lang="en-US" sz="1600" dirty="0">
                <a:latin typeface="Palatino Linotype" pitchFamily="18" charset="0"/>
              </a:rPr>
              <a:t>billion </a:t>
            </a:r>
            <a:r>
              <a:rPr lang="en-US" sz="1600" dirty="0" smtClean="0">
                <a:latin typeface="Palatino Linotype" pitchFamily="18" charset="0"/>
              </a:rPr>
              <a:t>Euro.</a:t>
            </a:r>
            <a:endParaRPr lang="en-US" sz="1600" b="1" dirty="0">
              <a:latin typeface="Palatino Linotype" pitchFamily="18" charset="0"/>
            </a:endParaRPr>
          </a:p>
          <a:p>
            <a:pPr marL="633413" lvl="0" indent="-633413">
              <a:spcBef>
                <a:spcPts val="600"/>
              </a:spcBef>
            </a:pPr>
            <a:r>
              <a:rPr lang="en-US" sz="1600" b="1" dirty="0">
                <a:latin typeface="Palatino Linotype" pitchFamily="18" charset="0"/>
              </a:rPr>
              <a:t>Energy</a:t>
            </a:r>
            <a:r>
              <a:rPr lang="en-US" sz="1600" dirty="0">
                <a:latin typeface="Palatino Linotype" pitchFamily="18" charset="0"/>
              </a:rPr>
              <a:t> </a:t>
            </a:r>
            <a:r>
              <a:rPr lang="en-US" sz="1600" b="1" dirty="0">
                <a:latin typeface="Palatino Linotype" pitchFamily="18" charset="0"/>
              </a:rPr>
              <a:t>production (and </a:t>
            </a:r>
            <a:r>
              <a:rPr lang="en-US" sz="1600" b="1" dirty="0" smtClean="0">
                <a:latin typeface="Palatino Linotype" pitchFamily="18" charset="0"/>
              </a:rPr>
              <a:t>supply): </a:t>
            </a:r>
            <a:r>
              <a:rPr lang="en-US" sz="1600" dirty="0" smtClean="0">
                <a:latin typeface="Palatino Linotype" pitchFamily="18" charset="0"/>
              </a:rPr>
              <a:t>cascading effects and energy dependency. Italian </a:t>
            </a:r>
            <a:r>
              <a:rPr lang="en-US" sz="1600" dirty="0">
                <a:latin typeface="Palatino Linotype" pitchFamily="18" charset="0"/>
              </a:rPr>
              <a:t>black out </a:t>
            </a:r>
            <a:r>
              <a:rPr lang="en-US" sz="1600" dirty="0" smtClean="0">
                <a:latin typeface="Palatino Linotype" pitchFamily="18" charset="0"/>
              </a:rPr>
              <a:t>2003 affected 56 </a:t>
            </a:r>
            <a:r>
              <a:rPr lang="en-US" sz="1600" dirty="0">
                <a:latin typeface="Palatino Linotype" pitchFamily="18" charset="0"/>
              </a:rPr>
              <a:t>million people </a:t>
            </a:r>
            <a:r>
              <a:rPr lang="en-US" sz="1600" dirty="0" smtClean="0">
                <a:latin typeface="Palatino Linotype" pitchFamily="18" charset="0"/>
              </a:rPr>
              <a:t>(up </a:t>
            </a:r>
            <a:r>
              <a:rPr lang="en-US" sz="1600" dirty="0">
                <a:latin typeface="Palatino Linotype" pitchFamily="18" charset="0"/>
              </a:rPr>
              <a:t>to 48 </a:t>
            </a:r>
            <a:r>
              <a:rPr lang="en-US" sz="1600" dirty="0" smtClean="0">
                <a:latin typeface="Palatino Linotype" pitchFamily="18" charset="0"/>
              </a:rPr>
              <a:t>h) and produced damages for 640 </a:t>
            </a:r>
            <a:r>
              <a:rPr lang="en-US" sz="1600" dirty="0">
                <a:latin typeface="Palatino Linotype" pitchFamily="18" charset="0"/>
              </a:rPr>
              <a:t>million </a:t>
            </a:r>
            <a:r>
              <a:rPr lang="en-US" sz="1600" dirty="0" smtClean="0">
                <a:latin typeface="Palatino Linotype" pitchFamily="18" charset="0"/>
              </a:rPr>
              <a:t>Euro</a:t>
            </a:r>
            <a:endParaRPr lang="en-US" sz="1600" dirty="0">
              <a:latin typeface="Palatino Linotype" pitchFamily="18" charset="0"/>
            </a:endParaRPr>
          </a:p>
          <a:p>
            <a:pPr marL="633413" lvl="0" indent="-633413">
              <a:spcBef>
                <a:spcPts val="600"/>
              </a:spcBef>
            </a:pPr>
            <a:r>
              <a:rPr lang="en-US" sz="1600" b="1" dirty="0" smtClean="0">
                <a:latin typeface="Palatino Linotype" pitchFamily="18" charset="0"/>
              </a:rPr>
              <a:t>Food production: </a:t>
            </a:r>
            <a:r>
              <a:rPr lang="en-US" sz="1600" dirty="0" smtClean="0">
                <a:latin typeface="Palatino Linotype" pitchFamily="18" charset="0"/>
              </a:rPr>
              <a:t>lack of preparation to extreme heat wave and drought. 2003: 13 billion Euro of damage in Europe. In Italy prices increased up to 42% (vegetables)</a:t>
            </a:r>
            <a:endParaRPr lang="en-US" sz="1600" dirty="0">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r>
              <a:rPr lang="en-GB" sz="3600" dirty="0" smtClean="0">
                <a:latin typeface="Palatino Linotype" pitchFamily="18" charset="0"/>
              </a:rPr>
              <a:t>	Indirect and high order impacts</a:t>
            </a:r>
          </a:p>
        </p:txBody>
      </p:sp>
      <p:sp>
        <p:nvSpPr>
          <p:cNvPr id="10243"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10244" name="Rectangle 3"/>
          <p:cNvSpPr>
            <a:spLocks noChangeArrowheads="1"/>
          </p:cNvSpPr>
          <p:nvPr/>
        </p:nvSpPr>
        <p:spPr bwMode="auto">
          <a:xfrm>
            <a:off x="1202077" y="1090614"/>
            <a:ext cx="8449924" cy="195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Palatino Linotype" pitchFamily="18" charset="0"/>
              </a:rPr>
              <a:t>In a globalized and interconnected world, indirect and high order impacts may exceed direct impacts. However indirect impacts are poorly understood. There is an important </a:t>
            </a:r>
            <a:r>
              <a:rPr lang="en-US" b="1" dirty="0" smtClean="0">
                <a:latin typeface="Palatino Linotype" pitchFamily="18" charset="0"/>
              </a:rPr>
              <a:t>knowledge</a:t>
            </a:r>
            <a:r>
              <a:rPr lang="en-US" dirty="0" smtClean="0">
                <a:latin typeface="Palatino Linotype" pitchFamily="18" charset="0"/>
              </a:rPr>
              <a:t> </a:t>
            </a:r>
            <a:r>
              <a:rPr lang="en-US" b="1" dirty="0" smtClean="0">
                <a:latin typeface="Palatino Linotype" pitchFamily="18" charset="0"/>
              </a:rPr>
              <a:t>gap.</a:t>
            </a:r>
          </a:p>
          <a:p>
            <a:r>
              <a:rPr lang="en-US" dirty="0">
                <a:latin typeface="Palatino Linotype" pitchFamily="18" charset="0"/>
              </a:rPr>
              <a:t>Climate change will most likely increase the total losses of natural hazards. </a:t>
            </a:r>
          </a:p>
          <a:p>
            <a:endParaRPr lang="en-US" b="1" dirty="0" smtClean="0">
              <a:latin typeface="Palatino Linotype" pitchFamily="18" charset="0"/>
            </a:endParaRPr>
          </a:p>
          <a:p>
            <a:endParaRPr lang="en-US" b="1" dirty="0" smtClean="0">
              <a:latin typeface="Palatino Linotype" pitchFamily="18" charset="0"/>
            </a:endParaRPr>
          </a:p>
          <a:p>
            <a:endParaRPr lang="en-US" dirty="0">
              <a:latin typeface="Palatino Linotype" pitchFamily="18" charset="0"/>
            </a:endParaRPr>
          </a:p>
          <a:p>
            <a:endParaRPr lang="en-US" dirty="0">
              <a:latin typeface="Palatino Linotype" pitchFamily="18" charset="0"/>
            </a:endParaRPr>
          </a:p>
          <a:p>
            <a:endParaRPr lang="en-US" dirty="0">
              <a:latin typeface="Palatino Linotype" pitchFamily="18" charset="0"/>
            </a:endParaRPr>
          </a:p>
          <a:p>
            <a:endParaRPr lang="en-US" dirty="0">
              <a:latin typeface="Palatino Linotype" pitchFamily="18" charset="0"/>
            </a:endParaRPr>
          </a:p>
          <a:p>
            <a:pPr lvl="1"/>
            <a:r>
              <a:rPr lang="it-IT" dirty="0">
                <a:latin typeface="Palatino Linotype" pitchFamily="18" charset="0"/>
              </a:rPr>
              <a:t>  </a:t>
            </a:r>
            <a:endParaRPr lang="en-GB" dirty="0">
              <a:latin typeface="Palatino Linotype" pitchFamily="18" charset="0"/>
            </a:endParaRPr>
          </a:p>
          <a:p>
            <a:pPr marL="342900" indent="-342900"/>
            <a:r>
              <a:rPr lang="it-IT" sz="2400" dirty="0"/>
              <a:t>	</a:t>
            </a:r>
          </a:p>
        </p:txBody>
      </p:sp>
      <p:sp>
        <p:nvSpPr>
          <p:cNvPr id="6" name="Rectangle 3"/>
          <p:cNvSpPr>
            <a:spLocks noChangeArrowheads="1"/>
          </p:cNvSpPr>
          <p:nvPr/>
        </p:nvSpPr>
        <p:spPr bwMode="auto">
          <a:xfrm>
            <a:off x="1202077" y="3809791"/>
            <a:ext cx="4974787" cy="231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latin typeface="Palatino Linotype" pitchFamily="18" charset="0"/>
              </a:rPr>
              <a:t>For large scale disasters, indirect losses can be of the same order of magnitude than direct losses (e.g., Tierney, 1997; </a:t>
            </a:r>
            <a:r>
              <a:rPr lang="en-US" sz="1600" dirty="0" err="1">
                <a:latin typeface="Palatino Linotype" pitchFamily="18" charset="0"/>
              </a:rPr>
              <a:t>Hallegatte</a:t>
            </a:r>
            <a:r>
              <a:rPr lang="en-US" sz="1600" dirty="0">
                <a:latin typeface="Palatino Linotype" pitchFamily="18" charset="0"/>
              </a:rPr>
              <a:t>, 2008</a:t>
            </a:r>
            <a:r>
              <a:rPr lang="en-US" sz="1600" dirty="0" smtClean="0">
                <a:latin typeface="Palatino Linotype" pitchFamily="18" charset="0"/>
              </a:rPr>
              <a:t>). There is no linearity is the ratio direct-indirect losses. The indirect component increases with the disaster size. +40% for 100 billion losses, +100% for 200 billion losses.</a:t>
            </a:r>
            <a:endParaRPr lang="en-GB" sz="1600" dirty="0">
              <a:latin typeface="Palatino Linotype" pitchFamily="18" charset="0"/>
            </a:endParaRPr>
          </a:p>
          <a:p>
            <a:pPr marL="342900" indent="-342900"/>
            <a:r>
              <a:rPr lang="it-IT" sz="2400" dirty="0"/>
              <a:t>	</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187" y="3651529"/>
            <a:ext cx="3339814" cy="2226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5875" y="274638"/>
            <a:ext cx="10904171" cy="579437"/>
          </a:xfrm>
        </p:spPr>
        <p:txBody>
          <a:bodyPr/>
          <a:lstStyle/>
          <a:p>
            <a:r>
              <a:rPr lang="en-GB" sz="3600" dirty="0" smtClean="0">
                <a:latin typeface="Palatino Linotype" pitchFamily="18" charset="0"/>
              </a:rPr>
              <a:t>	Focus on businesses and water resources</a:t>
            </a:r>
          </a:p>
        </p:txBody>
      </p:sp>
      <p:sp>
        <p:nvSpPr>
          <p:cNvPr id="13315" name="Rectangle 3"/>
          <p:cNvSpPr>
            <a:spLocks noChangeArrowheads="1"/>
          </p:cNvSpPr>
          <p:nvPr/>
        </p:nvSpPr>
        <p:spPr bwMode="auto">
          <a:xfrm>
            <a:off x="1334143" y="1162148"/>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13316" name="Rectangle 3"/>
          <p:cNvSpPr>
            <a:spLocks noChangeArrowheads="1"/>
          </p:cNvSpPr>
          <p:nvPr/>
        </p:nvSpPr>
        <p:spPr bwMode="auto">
          <a:xfrm>
            <a:off x="1210991" y="1899138"/>
            <a:ext cx="4942165" cy="423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latin typeface="Palatino Linotype" pitchFamily="18" charset="0"/>
              </a:rPr>
              <a:t>N</a:t>
            </a:r>
            <a:r>
              <a:rPr lang="en-US" sz="1600" dirty="0" smtClean="0">
                <a:latin typeface="Palatino Linotype" pitchFamily="18" charset="0"/>
              </a:rPr>
              <a:t>atural-resource-dependent </a:t>
            </a:r>
            <a:r>
              <a:rPr lang="en-US" sz="1600" dirty="0">
                <a:latin typeface="Palatino Linotype" pitchFamily="18" charset="0"/>
              </a:rPr>
              <a:t>businesses </a:t>
            </a:r>
            <a:r>
              <a:rPr lang="en-US" sz="1600" dirty="0" smtClean="0">
                <a:latin typeface="Palatino Linotype" pitchFamily="18" charset="0"/>
              </a:rPr>
              <a:t>have high exposure to double-side-origin external shocks: </a:t>
            </a:r>
            <a:r>
              <a:rPr lang="en-US" sz="1600" dirty="0">
                <a:latin typeface="Palatino Linotype" pitchFamily="18" charset="0"/>
              </a:rPr>
              <a:t>upstream (supply) and downstream (demand</a:t>
            </a:r>
            <a:r>
              <a:rPr lang="en-US" sz="1600" dirty="0" smtClean="0">
                <a:latin typeface="Palatino Linotype" pitchFamily="18" charset="0"/>
              </a:rPr>
              <a:t>). While demand </a:t>
            </a:r>
            <a:r>
              <a:rPr lang="en-US" sz="1600" b="1" dirty="0" smtClean="0">
                <a:latin typeface="Palatino Linotype" pitchFamily="18" charset="0"/>
              </a:rPr>
              <a:t>shocks </a:t>
            </a:r>
            <a:r>
              <a:rPr lang="en-US" sz="1600" dirty="0" smtClean="0">
                <a:latin typeface="Palatino Linotype" pitchFamily="18" charset="0"/>
              </a:rPr>
              <a:t>have low probability of occurrence due to the nature of businesses, disruptions in natural resources supply  are very likely to occur.</a:t>
            </a:r>
            <a:r>
              <a:rPr lang="en-US" dirty="0" smtClean="0">
                <a:latin typeface="Palatino Linotype" pitchFamily="18" charset="0"/>
              </a:rPr>
              <a:t>  </a:t>
            </a:r>
          </a:p>
          <a:p>
            <a:endParaRPr lang="en-US" dirty="0" smtClean="0">
              <a:latin typeface="Palatino Linotype" pitchFamily="18" charset="0"/>
            </a:endParaRPr>
          </a:p>
          <a:p>
            <a:r>
              <a:rPr lang="en-US" dirty="0" smtClean="0">
                <a:latin typeface="Palatino Linotype" pitchFamily="18" charset="0"/>
              </a:rPr>
              <a:t>The </a:t>
            </a:r>
            <a:r>
              <a:rPr lang="en-US" dirty="0">
                <a:latin typeface="Palatino Linotype" pitchFamily="18" charset="0"/>
              </a:rPr>
              <a:t>competitiveness and resilience of </a:t>
            </a:r>
            <a:r>
              <a:rPr lang="en-US" dirty="0" smtClean="0">
                <a:latin typeface="Palatino Linotype" pitchFamily="18" charset="0"/>
              </a:rPr>
              <a:t>energy production, </a:t>
            </a:r>
            <a:r>
              <a:rPr lang="en-US" dirty="0">
                <a:latin typeface="Palatino Linotype" pitchFamily="18" charset="0"/>
              </a:rPr>
              <a:t>agriculture </a:t>
            </a:r>
            <a:r>
              <a:rPr lang="en-US" dirty="0" smtClean="0">
                <a:latin typeface="Palatino Linotype" pitchFamily="18" charset="0"/>
              </a:rPr>
              <a:t>production and </a:t>
            </a:r>
            <a:r>
              <a:rPr lang="en-US" dirty="0">
                <a:latin typeface="Palatino Linotype" pitchFamily="18" charset="0"/>
              </a:rPr>
              <a:t>civil water supply are highly dependent on the good quality and quantity of </a:t>
            </a:r>
            <a:r>
              <a:rPr lang="en-US" b="1" dirty="0">
                <a:latin typeface="Palatino Linotype" pitchFamily="18" charset="0"/>
              </a:rPr>
              <a:t>water resources</a:t>
            </a:r>
          </a:p>
          <a:p>
            <a:pPr lvl="1"/>
            <a:r>
              <a:rPr lang="it-IT" sz="2400" dirty="0">
                <a:latin typeface="Palatino Linotype" pitchFamily="18" charset="0"/>
              </a:rPr>
              <a:t>  </a:t>
            </a:r>
            <a:endParaRPr lang="en-GB" sz="2400" dirty="0">
              <a:latin typeface="Palatino Linotype" pitchFamily="18" charset="0"/>
            </a:endParaRPr>
          </a:p>
          <a:p>
            <a:pPr marL="342900" indent="-342900"/>
            <a:r>
              <a:rPr lang="it-IT" sz="2400" dirty="0"/>
              <a:t>	</a:t>
            </a:r>
          </a:p>
        </p:txBody>
      </p:sp>
      <p:sp>
        <p:nvSpPr>
          <p:cNvPr id="10" name="Rectangle 3"/>
          <p:cNvSpPr>
            <a:spLocks noChangeArrowheads="1"/>
          </p:cNvSpPr>
          <p:nvPr/>
        </p:nvSpPr>
        <p:spPr bwMode="auto">
          <a:xfrm>
            <a:off x="1212352" y="938213"/>
            <a:ext cx="8316466" cy="47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Palatino Linotype" pitchFamily="18" charset="0"/>
              </a:rPr>
              <a:t>Natural disasters could be costly also to business enterprises.</a:t>
            </a:r>
            <a:r>
              <a:rPr lang="it-IT" sz="2400" dirty="0" smtClean="0">
                <a:latin typeface="Palatino Linotype" pitchFamily="18" charset="0"/>
              </a:rPr>
              <a:t>  </a:t>
            </a:r>
            <a:endParaRPr lang="en-GB" sz="2400" dirty="0">
              <a:latin typeface="Palatino Linotype" pitchFamily="18" charset="0"/>
            </a:endParaRPr>
          </a:p>
          <a:p>
            <a:pPr marL="342900" indent="-342900"/>
            <a:r>
              <a:rPr lang="it-IT" sz="2400" dirty="0"/>
              <a:t>	</a:t>
            </a:r>
          </a:p>
        </p:txBody>
      </p:sp>
      <p:graphicFrame>
        <p:nvGraphicFramePr>
          <p:cNvPr id="7" name="Diagramma 6"/>
          <p:cNvGraphicFramePr/>
          <p:nvPr>
            <p:extLst>
              <p:ext uri="{D42A27DB-BD31-4B8C-83A1-F6EECF244321}">
                <p14:modId xmlns:p14="http://schemas.microsoft.com/office/powerpoint/2010/main" val="903121927"/>
              </p:ext>
            </p:extLst>
          </p:nvPr>
        </p:nvGraphicFramePr>
        <p:xfrm>
          <a:off x="4338215" y="1412834"/>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piè di pagina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fld id="{28C5E9AD-D49F-455A-8AFB-2B604EF71FD2}" type="slidenum">
              <a:rPr lang="it-IT" sz="900" smtClean="0">
                <a:solidFill>
                  <a:schemeClr val="bg1"/>
                </a:solidFill>
              </a:rPr>
              <a:pPr/>
              <a:t>5</a:t>
            </a:fld>
            <a:endParaRPr lang="it-IT" sz="900" smtClean="0">
              <a:solidFill>
                <a:schemeClr val="tx1"/>
              </a:solidFill>
            </a:endParaRPr>
          </a:p>
        </p:txBody>
      </p:sp>
      <p:pic>
        <p:nvPicPr>
          <p:cNvPr id="7" name="Immagine 6"/>
          <p:cNvPicPr preferRelativeResize="0">
            <a:picLocks/>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t="10932"/>
          <a:stretch/>
        </p:blipFill>
        <p:spPr>
          <a:xfrm>
            <a:off x="1441035" y="905343"/>
            <a:ext cx="2320720" cy="5759557"/>
          </a:xfrm>
          <a:prstGeom prst="rect">
            <a:avLst/>
          </a:prstGeom>
          <a:ln>
            <a:noFill/>
          </a:ln>
          <a:effectLst>
            <a:outerShdw blurRad="292100" dist="139700" dir="2700000" algn="tl" rotWithShape="0">
              <a:srgbClr val="333333">
                <a:alpha val="65000"/>
              </a:srgbClr>
            </a:outerShdw>
          </a:effectLst>
        </p:spPr>
      </p:pic>
      <p:pic>
        <p:nvPicPr>
          <p:cNvPr id="8" name="Immagine 7"/>
          <p:cNvPicPr>
            <a:picLocks/>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b="10932"/>
          <a:stretch/>
        </p:blipFill>
        <p:spPr>
          <a:xfrm>
            <a:off x="4355229" y="905800"/>
            <a:ext cx="2320720" cy="5759557"/>
          </a:xfrm>
          <a:prstGeom prst="rect">
            <a:avLst/>
          </a:prstGeom>
          <a:ln>
            <a:noFill/>
          </a:ln>
          <a:effectLst>
            <a:outerShdw blurRad="292100" dist="139700" dir="2700000" algn="tl" rotWithShape="0">
              <a:srgbClr val="333333">
                <a:alpha val="65000"/>
              </a:srgbClr>
            </a:outerShdw>
          </a:effectLst>
        </p:spPr>
      </p:pic>
      <p:pic>
        <p:nvPicPr>
          <p:cNvPr id="9" name="Immagine 8"/>
          <p:cNvPicPr preferRelativeResize="0">
            <a:picLocks/>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10932"/>
          <a:stretch/>
        </p:blipFill>
        <p:spPr>
          <a:xfrm>
            <a:off x="7162820" y="907173"/>
            <a:ext cx="2320720" cy="5759557"/>
          </a:xfrm>
          <a:prstGeom prst="rect">
            <a:avLst/>
          </a:prstGeom>
          <a:ln>
            <a:noFill/>
          </a:ln>
          <a:effectLst>
            <a:outerShdw blurRad="292100" dist="139700" dir="2700000" algn="tl" rotWithShape="0">
              <a:srgbClr val="333333">
                <a:alpha val="65000"/>
              </a:srgbClr>
            </a:outerShdw>
          </a:effectLst>
        </p:spPr>
      </p:pic>
      <p:sp>
        <p:nvSpPr>
          <p:cNvPr id="14342" name="CasellaDiTesto 1"/>
          <p:cNvSpPr txBox="1">
            <a:spLocks noChangeArrowheads="1"/>
          </p:cNvSpPr>
          <p:nvPr/>
        </p:nvSpPr>
        <p:spPr bwMode="auto">
          <a:xfrm>
            <a:off x="4355669" y="905343"/>
            <a:ext cx="2320864" cy="1126356"/>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eaLnBrk="1" hangingPunct="1"/>
            <a:r>
              <a:rPr lang="en-US" b="1" dirty="0">
                <a:solidFill>
                  <a:schemeClr val="tx1"/>
                </a:solidFill>
                <a:latin typeface="Palatino Linotype" pitchFamily="18" charset="0"/>
              </a:rPr>
              <a:t>Energy </a:t>
            </a:r>
            <a:r>
              <a:rPr lang="en-US" b="1" dirty="0" smtClean="0">
                <a:solidFill>
                  <a:schemeClr val="tx1"/>
                </a:solidFill>
                <a:latin typeface="Palatino Linotype" pitchFamily="18" charset="0"/>
              </a:rPr>
              <a:t>production</a:t>
            </a:r>
            <a:endParaRPr lang="en-US" b="1" dirty="0">
              <a:solidFill>
                <a:schemeClr val="tx1"/>
              </a:solidFill>
              <a:latin typeface="Palatino Linotype" pitchFamily="18" charset="0"/>
            </a:endParaRPr>
          </a:p>
        </p:txBody>
      </p:sp>
      <p:sp>
        <p:nvSpPr>
          <p:cNvPr id="14343" name="CasellaDiTesto 8"/>
          <p:cNvSpPr txBox="1">
            <a:spLocks noChangeArrowheads="1"/>
          </p:cNvSpPr>
          <p:nvPr/>
        </p:nvSpPr>
        <p:spPr bwMode="auto">
          <a:xfrm>
            <a:off x="1441604" y="904887"/>
            <a:ext cx="2320864" cy="1126356"/>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eaLnBrk="1" hangingPunct="1"/>
            <a:r>
              <a:rPr lang="en-US" b="1" dirty="0">
                <a:solidFill>
                  <a:schemeClr val="tx1"/>
                </a:solidFill>
                <a:latin typeface="Palatino Linotype" pitchFamily="18" charset="0"/>
              </a:rPr>
              <a:t>Agriculture</a:t>
            </a:r>
          </a:p>
        </p:txBody>
      </p:sp>
      <p:sp>
        <p:nvSpPr>
          <p:cNvPr id="14344" name="CasellaDiTesto 9"/>
          <p:cNvSpPr txBox="1">
            <a:spLocks noChangeArrowheads="1"/>
          </p:cNvSpPr>
          <p:nvPr/>
        </p:nvSpPr>
        <p:spPr bwMode="auto">
          <a:xfrm>
            <a:off x="7154845" y="906715"/>
            <a:ext cx="2329392" cy="1126356"/>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2B52"/>
                </a:solidFill>
                <a:latin typeface="Arial" charset="0"/>
                <a:ea typeface="ＭＳ Ｐゴシック" pitchFamily="34" charset="-128"/>
              </a:defRPr>
            </a:lvl1pPr>
            <a:lvl2pPr marL="742950" indent="-285750">
              <a:defRPr sz="2000">
                <a:solidFill>
                  <a:srgbClr val="002B52"/>
                </a:solidFill>
                <a:latin typeface="Arial" charset="0"/>
                <a:ea typeface="ＭＳ Ｐゴシック" pitchFamily="34" charset="-128"/>
              </a:defRPr>
            </a:lvl2pPr>
            <a:lvl3pPr marL="1143000" indent="-228600">
              <a:defRPr sz="2000">
                <a:solidFill>
                  <a:srgbClr val="002B52"/>
                </a:solidFill>
                <a:latin typeface="Arial" charset="0"/>
                <a:ea typeface="ＭＳ Ｐゴシック" pitchFamily="34" charset="-128"/>
              </a:defRPr>
            </a:lvl3pPr>
            <a:lvl4pPr marL="1600200" indent="-228600">
              <a:defRPr sz="2000">
                <a:solidFill>
                  <a:srgbClr val="002B52"/>
                </a:solidFill>
                <a:latin typeface="Arial" charset="0"/>
                <a:ea typeface="ＭＳ Ｐゴシック" pitchFamily="34" charset="-128"/>
              </a:defRPr>
            </a:lvl4pPr>
            <a:lvl5pPr marL="2057400" indent="-228600">
              <a:defRPr sz="2000">
                <a:solidFill>
                  <a:srgbClr val="002B52"/>
                </a:solidFill>
                <a:latin typeface="Arial" charset="0"/>
                <a:ea typeface="ＭＳ Ｐゴシック" pitchFamily="34" charset="-128"/>
              </a:defRPr>
            </a:lvl5pPr>
            <a:lvl6pPr marL="25146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6pPr>
            <a:lvl7pPr marL="29718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7pPr>
            <a:lvl8pPr marL="34290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8pPr>
            <a:lvl9pPr marL="3886200" indent="-228600" defTabSz="457200" eaLnBrk="0" fontAlgn="base" hangingPunct="0">
              <a:lnSpc>
                <a:spcPct val="110000"/>
              </a:lnSpc>
              <a:spcBef>
                <a:spcPct val="50000"/>
              </a:spcBef>
              <a:spcAft>
                <a:spcPct val="0"/>
              </a:spcAft>
              <a:buFont typeface="Arial" charset="0"/>
              <a:defRPr sz="2000">
                <a:solidFill>
                  <a:srgbClr val="002B52"/>
                </a:solidFill>
                <a:latin typeface="Arial" charset="0"/>
                <a:ea typeface="ＭＳ Ｐゴシック" pitchFamily="34" charset="-128"/>
              </a:defRPr>
            </a:lvl9pPr>
          </a:lstStyle>
          <a:p>
            <a:pPr eaLnBrk="1" hangingPunct="1"/>
            <a:r>
              <a:rPr lang="en-US" b="1">
                <a:solidFill>
                  <a:schemeClr val="tx1"/>
                </a:solidFill>
                <a:latin typeface="Palatino Linotype" pitchFamily="18" charset="0"/>
              </a:rPr>
              <a:t>Water supply and sanitation</a:t>
            </a:r>
          </a:p>
        </p:txBody>
      </p:sp>
      <p:sp>
        <p:nvSpPr>
          <p:cNvPr id="12" name="Rectangle 2"/>
          <p:cNvSpPr txBox="1">
            <a:spLocks noChangeArrowheads="1"/>
          </p:cNvSpPr>
          <p:nvPr/>
        </p:nvSpPr>
        <p:spPr bwMode="auto">
          <a:xfrm>
            <a:off x="-183024" y="274637"/>
            <a:ext cx="10534894"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tabLst>
                <a:tab pos="1163638" algn="l"/>
              </a:tabLst>
              <a:defRPr sz="2400" b="1" kern="1200">
                <a:solidFill>
                  <a:srgbClr val="EA8800"/>
                </a:solidFill>
                <a:latin typeface="+mj-lt"/>
                <a:ea typeface="+mj-ea"/>
                <a:cs typeface="ＭＳ Ｐゴシック" charset="0"/>
              </a:defRPr>
            </a:lvl1pPr>
            <a:lvl2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2pPr>
            <a:lvl3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3pPr>
            <a:lvl4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4pPr>
            <a:lvl5pPr algn="l" defTabSz="457200" rtl="0" eaLnBrk="0" fontAlgn="base" hangingPunct="0">
              <a:spcBef>
                <a:spcPct val="0"/>
              </a:spcBef>
              <a:spcAft>
                <a:spcPct val="0"/>
              </a:spcAft>
              <a:tabLst>
                <a:tab pos="1163638" algn="l"/>
              </a:tabLst>
              <a:defRPr sz="2400" b="1">
                <a:solidFill>
                  <a:srgbClr val="EA8800"/>
                </a:solidFill>
                <a:latin typeface="Arial" charset="0"/>
                <a:ea typeface="ＭＳ Ｐゴシック" pitchFamily="34" charset="-128"/>
                <a:cs typeface="ＭＳ Ｐゴシック" charset="0"/>
              </a:defRPr>
            </a:lvl5pPr>
            <a:lvl6pPr marL="4572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6pPr>
            <a:lvl7pPr marL="9144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7pPr>
            <a:lvl8pPr marL="13716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8pPr>
            <a:lvl9pPr marL="1828800" algn="l" defTabSz="457200" rtl="0" fontAlgn="base">
              <a:spcBef>
                <a:spcPct val="0"/>
              </a:spcBef>
              <a:spcAft>
                <a:spcPct val="0"/>
              </a:spcAft>
              <a:tabLst>
                <a:tab pos="1163638" algn="l"/>
              </a:tabLst>
              <a:defRPr sz="2400" b="1">
                <a:solidFill>
                  <a:srgbClr val="EA8800"/>
                </a:solidFill>
                <a:latin typeface="Arial" charset="0"/>
                <a:ea typeface="ＭＳ Ｐゴシック" pitchFamily="34" charset="-128"/>
              </a:defRPr>
            </a:lvl9pPr>
          </a:lstStyle>
          <a:p>
            <a:pPr>
              <a:lnSpc>
                <a:spcPct val="100000"/>
              </a:lnSpc>
              <a:buFontTx/>
            </a:pPr>
            <a:r>
              <a:rPr lang="en-GB" sz="3600" dirty="0" smtClean="0">
                <a:latin typeface="Palatino Linotype" pitchFamily="18" charset="0"/>
              </a:rPr>
              <a:t>	Impact on businesses in the Po river basin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en-GB" sz="3600" dirty="0" smtClean="0">
                <a:latin typeface="Palatino Linotype" pitchFamily="18" charset="0"/>
              </a:rPr>
              <a:t>	 Agriculture production</a:t>
            </a:r>
          </a:p>
        </p:txBody>
      </p:sp>
      <p:sp>
        <p:nvSpPr>
          <p:cNvPr id="17411"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4" name="Rectangle 3"/>
          <p:cNvSpPr>
            <a:spLocks noChangeArrowheads="1"/>
          </p:cNvSpPr>
          <p:nvPr/>
        </p:nvSpPr>
        <p:spPr bwMode="auto">
          <a:xfrm>
            <a:off x="1304925" y="1090613"/>
            <a:ext cx="83470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smtClean="0">
                <a:latin typeface="Palatino Linotype" pitchFamily="18" charset="0"/>
              </a:rPr>
              <a:t>Economic impacts (Net Revenue/ha) in Emilia Romagna Region (Northern Italy) for the last decade droughts have been estimated for the years 2003, 2006, 2007:</a:t>
            </a:r>
          </a:p>
          <a:p>
            <a:pPr marL="342900" indent="-342900">
              <a:buFont typeface="Arial" pitchFamily="34" charset="0"/>
              <a:buChar char="•"/>
              <a:defRPr/>
            </a:pPr>
            <a:endParaRPr lang="it-IT" dirty="0">
              <a:latin typeface="Palatino Linotype" pitchFamily="18" charset="0"/>
            </a:endParaRPr>
          </a:p>
          <a:p>
            <a:pPr lvl="1">
              <a:defRPr/>
            </a:pPr>
            <a:r>
              <a:rPr lang="it-IT" dirty="0">
                <a:latin typeface="Palatino Linotype" pitchFamily="18" charset="0"/>
              </a:rPr>
              <a:t>  </a:t>
            </a:r>
            <a:endParaRPr lang="en-GB" dirty="0">
              <a:latin typeface="Palatino Linotype" pitchFamily="18" charset="0"/>
            </a:endParaRPr>
          </a:p>
          <a:p>
            <a:pPr marL="342900" indent="-342900">
              <a:defRPr/>
            </a:pPr>
            <a:r>
              <a:rPr lang="it-IT" dirty="0">
                <a:latin typeface="Palatino Linotype" pitchFamily="18" charset="0"/>
              </a:rPr>
              <a:t>	</a:t>
            </a:r>
          </a:p>
        </p:txBody>
      </p:sp>
      <p:pic>
        <p:nvPicPr>
          <p:cNvPr id="5" name="Immagine 4"/>
          <p:cNvPicPr preferRelativeResize="0">
            <a:picLocks/>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t="10932"/>
          <a:stretch/>
        </p:blipFill>
        <p:spPr>
          <a:xfrm>
            <a:off x="0" y="1090613"/>
            <a:ext cx="1009650" cy="4124497"/>
          </a:xfrm>
          <a:prstGeom prst="rect">
            <a:avLst/>
          </a:prstGeom>
          <a:ln>
            <a:noFill/>
          </a:ln>
          <a:effectLst/>
        </p:spPr>
      </p:pic>
      <p:graphicFrame>
        <p:nvGraphicFramePr>
          <p:cNvPr id="2" name="Tabella 1"/>
          <p:cNvGraphicFramePr>
            <a:graphicFrameLocks noGrp="1"/>
          </p:cNvGraphicFramePr>
          <p:nvPr>
            <p:extLst>
              <p:ext uri="{D42A27DB-BD31-4B8C-83A1-F6EECF244321}">
                <p14:modId xmlns:p14="http://schemas.microsoft.com/office/powerpoint/2010/main" val="3789972864"/>
              </p:ext>
            </p:extLst>
          </p:nvPr>
        </p:nvGraphicFramePr>
        <p:xfrm>
          <a:off x="2780715" y="2479027"/>
          <a:ext cx="6152270" cy="1337069"/>
        </p:xfrm>
        <a:graphic>
          <a:graphicData uri="http://schemas.openxmlformats.org/drawingml/2006/table">
            <a:tbl>
              <a:tblPr>
                <a:tableStyleId>{D03447BB-5D67-496B-8E87-E561075AD55C}</a:tableStyleId>
              </a:tblPr>
              <a:tblGrid>
                <a:gridCol w="1123070"/>
                <a:gridCol w="2440556"/>
                <a:gridCol w="2588644"/>
              </a:tblGrid>
              <a:tr h="433268">
                <a:tc>
                  <a:txBody>
                    <a:bodyPr/>
                    <a:lstStyle/>
                    <a:p>
                      <a:pPr algn="ctr">
                        <a:spcAft>
                          <a:spcPts val="0"/>
                        </a:spcAft>
                      </a:pPr>
                      <a:r>
                        <a:rPr lang="it-IT" sz="1600" b="1" dirty="0" err="1">
                          <a:effectLst/>
                        </a:rPr>
                        <a:t>Year</a:t>
                      </a:r>
                      <a:endParaRPr lang="it-IT" sz="1600" b="1" dirty="0">
                        <a:solidFill>
                          <a:srgbClr val="03213F"/>
                        </a:solidFill>
                        <a:effectLst/>
                        <a:latin typeface="Palatino Linotype" pitchFamily="18" charset="0"/>
                        <a:ea typeface="Times New Roman"/>
                        <a:cs typeface="Times New Roman"/>
                      </a:endParaRPr>
                    </a:p>
                  </a:txBody>
                  <a:tcPr marL="44450" marR="44450" marT="0" marB="0" anchor="ctr"/>
                </a:tc>
                <a:tc gridSpan="2">
                  <a:txBody>
                    <a:bodyPr/>
                    <a:lstStyle/>
                    <a:p>
                      <a:pPr algn="ctr">
                        <a:spcAft>
                          <a:spcPts val="0"/>
                        </a:spcAft>
                      </a:pPr>
                      <a:r>
                        <a:rPr lang="it-IT" sz="1600" b="1" dirty="0" smtClean="0">
                          <a:effectLst/>
                        </a:rPr>
                        <a:t>Net </a:t>
                      </a:r>
                      <a:r>
                        <a:rPr lang="it-IT" sz="1600" b="1" dirty="0" err="1" smtClean="0">
                          <a:effectLst/>
                        </a:rPr>
                        <a:t>Revenue</a:t>
                      </a:r>
                      <a:r>
                        <a:rPr lang="it-IT" sz="1600" b="1" dirty="0" smtClean="0">
                          <a:effectLst/>
                        </a:rPr>
                        <a:t> </a:t>
                      </a:r>
                      <a:r>
                        <a:rPr lang="it-IT" sz="1600" b="1" dirty="0" err="1" smtClean="0">
                          <a:effectLst/>
                        </a:rPr>
                        <a:t>variation</a:t>
                      </a:r>
                      <a:r>
                        <a:rPr lang="it-IT" sz="1600" b="1" dirty="0" smtClean="0">
                          <a:effectLst/>
                        </a:rPr>
                        <a:t> (Euro/ha) [</a:t>
                      </a:r>
                      <a:r>
                        <a:rPr lang="it-IT" sz="1600" b="1" dirty="0" err="1" smtClean="0">
                          <a:effectLst/>
                        </a:rPr>
                        <a:t>range</a:t>
                      </a:r>
                      <a:r>
                        <a:rPr lang="it-IT" sz="1600" b="1" dirty="0" smtClean="0">
                          <a:effectLst/>
                        </a:rPr>
                        <a:t>]</a:t>
                      </a:r>
                      <a:endParaRPr lang="it-IT" sz="1600" b="1" dirty="0">
                        <a:solidFill>
                          <a:srgbClr val="03213F"/>
                        </a:solidFill>
                        <a:effectLst/>
                        <a:latin typeface="Palatino Linotype" pitchFamily="18" charset="0"/>
                        <a:ea typeface="Times New Roman"/>
                        <a:cs typeface="Times New Roman"/>
                      </a:endParaRPr>
                    </a:p>
                  </a:txBody>
                  <a:tcPr marL="44450" marR="44450" marT="0" marB="0" anchor="ctr"/>
                </a:tc>
                <a:tc hMerge="1">
                  <a:txBody>
                    <a:bodyPr/>
                    <a:lstStyle/>
                    <a:p>
                      <a:endParaRPr lang="it-IT"/>
                    </a:p>
                  </a:txBody>
                  <a:tcPr/>
                </a:tc>
              </a:tr>
              <a:tr h="301267">
                <a:tc>
                  <a:txBody>
                    <a:bodyPr/>
                    <a:lstStyle/>
                    <a:p>
                      <a:pPr algn="ctr"/>
                      <a:r>
                        <a:rPr lang="it-IT" sz="1600" dirty="0">
                          <a:effectLst/>
                        </a:rPr>
                        <a:t>2003</a:t>
                      </a:r>
                      <a:endParaRPr lang="it-IT" sz="1600" dirty="0">
                        <a:solidFill>
                          <a:srgbClr val="03213F"/>
                        </a:solidFill>
                        <a:effectLst/>
                        <a:latin typeface="Palatino Linotype" pitchFamily="18" charset="0"/>
                      </a:endParaRPr>
                    </a:p>
                  </a:txBody>
                  <a:tcPr marL="44450" marR="44450" marT="0" marB="0" anchor="b"/>
                </a:tc>
                <a:tc>
                  <a:txBody>
                    <a:bodyPr/>
                    <a:lstStyle/>
                    <a:p>
                      <a:pPr algn="ctr">
                        <a:spcAft>
                          <a:spcPts val="0"/>
                        </a:spcAft>
                      </a:pPr>
                      <a:r>
                        <a:rPr lang="it-IT" sz="1600" dirty="0">
                          <a:effectLst/>
                        </a:rPr>
                        <a:t>962</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c>
                  <a:txBody>
                    <a:bodyPr/>
                    <a:lstStyle/>
                    <a:p>
                      <a:pPr algn="ctr">
                        <a:spcAft>
                          <a:spcPts val="0"/>
                        </a:spcAft>
                      </a:pPr>
                      <a:r>
                        <a:rPr lang="it-IT" sz="1600" dirty="0">
                          <a:effectLst/>
                        </a:rPr>
                        <a:t>1,051</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r>
              <a:tr h="301267">
                <a:tc>
                  <a:txBody>
                    <a:bodyPr/>
                    <a:lstStyle/>
                    <a:p>
                      <a:pPr algn="ctr">
                        <a:spcAft>
                          <a:spcPts val="0"/>
                        </a:spcAft>
                      </a:pPr>
                      <a:r>
                        <a:rPr lang="it-IT" sz="1600" dirty="0">
                          <a:effectLst/>
                        </a:rPr>
                        <a:t>2006</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c>
                  <a:txBody>
                    <a:bodyPr/>
                    <a:lstStyle/>
                    <a:p>
                      <a:pPr algn="ctr">
                        <a:spcAft>
                          <a:spcPts val="0"/>
                        </a:spcAft>
                      </a:pPr>
                      <a:r>
                        <a:rPr lang="it-IT" sz="1600" dirty="0">
                          <a:effectLst/>
                        </a:rPr>
                        <a:t>42</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c>
                  <a:txBody>
                    <a:bodyPr/>
                    <a:lstStyle/>
                    <a:p>
                      <a:pPr algn="ctr">
                        <a:spcAft>
                          <a:spcPts val="0"/>
                        </a:spcAft>
                      </a:pPr>
                      <a:r>
                        <a:rPr lang="it-IT" sz="1600" dirty="0">
                          <a:effectLst/>
                        </a:rPr>
                        <a:t>158</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r>
              <a:tr h="301267">
                <a:tc>
                  <a:txBody>
                    <a:bodyPr/>
                    <a:lstStyle/>
                    <a:p>
                      <a:pPr algn="ctr">
                        <a:spcAft>
                          <a:spcPts val="0"/>
                        </a:spcAft>
                      </a:pPr>
                      <a:r>
                        <a:rPr lang="it-IT" sz="1600" dirty="0">
                          <a:effectLst/>
                        </a:rPr>
                        <a:t>2007</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c>
                  <a:txBody>
                    <a:bodyPr/>
                    <a:lstStyle/>
                    <a:p>
                      <a:pPr algn="ctr">
                        <a:spcAft>
                          <a:spcPts val="0"/>
                        </a:spcAft>
                      </a:pPr>
                      <a:r>
                        <a:rPr lang="it-IT" sz="1600" dirty="0">
                          <a:effectLst/>
                        </a:rPr>
                        <a:t>-492</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c>
                  <a:txBody>
                    <a:bodyPr/>
                    <a:lstStyle/>
                    <a:p>
                      <a:pPr algn="ctr">
                        <a:spcAft>
                          <a:spcPts val="0"/>
                        </a:spcAft>
                      </a:pPr>
                      <a:r>
                        <a:rPr lang="it-IT" sz="1600" dirty="0">
                          <a:effectLst/>
                        </a:rPr>
                        <a:t>-451</a:t>
                      </a:r>
                      <a:endParaRPr lang="it-IT" sz="1600" dirty="0">
                        <a:solidFill>
                          <a:srgbClr val="03213F"/>
                        </a:solidFill>
                        <a:effectLst/>
                        <a:latin typeface="Palatino Linotype" pitchFamily="18" charset="0"/>
                        <a:ea typeface="Times New Roman"/>
                        <a:cs typeface="Times New Roman"/>
                      </a:endParaRPr>
                    </a:p>
                  </a:txBody>
                  <a:tcPr marL="44450" marR="44450" marT="0" marB="0" anchor="b"/>
                </a:tc>
              </a:tr>
            </a:tbl>
          </a:graphicData>
        </a:graphic>
      </p:graphicFrame>
      <p:sp>
        <p:nvSpPr>
          <p:cNvPr id="3" name="Rettangolo 2"/>
          <p:cNvSpPr/>
          <p:nvPr/>
        </p:nvSpPr>
        <p:spPr>
          <a:xfrm>
            <a:off x="1304925" y="4152122"/>
            <a:ext cx="8063009" cy="1446550"/>
          </a:xfrm>
          <a:prstGeom prst="rect">
            <a:avLst/>
          </a:prstGeom>
        </p:spPr>
        <p:txBody>
          <a:bodyPr wrap="square">
            <a:spAutoFit/>
          </a:bodyPr>
          <a:lstStyle/>
          <a:p>
            <a:pPr>
              <a:defRPr/>
            </a:pPr>
            <a:r>
              <a:rPr lang="en-GB" dirty="0" smtClean="0">
                <a:latin typeface="Palatino Linotype" pitchFamily="18" charset="0"/>
              </a:rPr>
              <a:t>It is likely possible that market price increases of agriculture products compensated 2003 losses, but did not compensate 2007 losses, also because 2006-2007 (longer drought) had stronger impact on the production. </a:t>
            </a:r>
            <a:endParaRPr lang="it-IT" dirty="0">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GB" dirty="0" smtClean="0"/>
              <a:t>	</a:t>
            </a:r>
            <a:r>
              <a:rPr lang="en-GB" sz="3600" dirty="0" smtClean="0">
                <a:latin typeface="Palatino Linotype" pitchFamily="18" charset="0"/>
              </a:rPr>
              <a:t> Energy production</a:t>
            </a:r>
          </a:p>
        </p:txBody>
      </p:sp>
      <p:sp>
        <p:nvSpPr>
          <p:cNvPr id="4" name="Rectangle 3"/>
          <p:cNvSpPr>
            <a:spLocks noChangeArrowheads="1"/>
          </p:cNvSpPr>
          <p:nvPr/>
        </p:nvSpPr>
        <p:spPr bwMode="auto">
          <a:xfrm>
            <a:off x="3261360" y="1090613"/>
            <a:ext cx="2812627"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itchFamily="34" charset="0"/>
              <a:buChar char="•"/>
              <a:defRPr/>
            </a:pPr>
            <a:endParaRPr lang="it-IT" sz="2400" dirty="0"/>
          </a:p>
        </p:txBody>
      </p:sp>
      <p:pic>
        <p:nvPicPr>
          <p:cNvPr id="5" name="Immagine 4"/>
          <p:cNvPicPr>
            <a:picLocks/>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0932"/>
          <a:stretch/>
        </p:blipFill>
        <p:spPr>
          <a:xfrm>
            <a:off x="-5129" y="1090612"/>
            <a:ext cx="997194" cy="4096850"/>
          </a:xfrm>
          <a:prstGeom prst="rect">
            <a:avLst/>
          </a:prstGeom>
          <a:ln>
            <a:noFill/>
          </a:ln>
          <a:effectLst/>
        </p:spPr>
      </p:pic>
      <p:pic>
        <p:nvPicPr>
          <p:cNvPr id="6" name="Immagine 26"/>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073987" y="1090612"/>
            <a:ext cx="3578014"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1354016" y="3398044"/>
            <a:ext cx="8297987" cy="1107996"/>
          </a:xfrm>
          <a:prstGeom prst="rect">
            <a:avLst/>
          </a:prstGeom>
        </p:spPr>
        <p:txBody>
          <a:bodyPr wrap="square">
            <a:spAutoFit/>
          </a:bodyPr>
          <a:lstStyle/>
          <a:p>
            <a:r>
              <a:rPr lang="en-US" dirty="0" smtClean="0">
                <a:latin typeface="Palatino Linotype" pitchFamily="18" charset="0"/>
              </a:rPr>
              <a:t>In June 2003, heat wave and drought effects caused  several load shedding (controlled). In July low levels of Po river required stepping back from existing </a:t>
            </a:r>
            <a:r>
              <a:rPr lang="en-US" b="1" dirty="0" smtClean="0">
                <a:latin typeface="Palatino Linotype" pitchFamily="18" charset="0"/>
              </a:rPr>
              <a:t>water withdrawal regulation </a:t>
            </a:r>
            <a:r>
              <a:rPr lang="en-US" dirty="0" smtClean="0">
                <a:latin typeface="Palatino Linotype" pitchFamily="18" charset="0"/>
              </a:rPr>
              <a:t>(environmental).</a:t>
            </a:r>
            <a:endParaRPr lang="en-US" dirty="0">
              <a:latin typeface="Palatino Linotype" pitchFamily="18" charset="0"/>
            </a:endParaRPr>
          </a:p>
        </p:txBody>
      </p:sp>
      <p:sp>
        <p:nvSpPr>
          <p:cNvPr id="3" name="Rettangolo 2"/>
          <p:cNvSpPr/>
          <p:nvPr/>
        </p:nvSpPr>
        <p:spPr>
          <a:xfrm>
            <a:off x="1354016" y="1151809"/>
            <a:ext cx="4719972" cy="1446550"/>
          </a:xfrm>
          <a:prstGeom prst="rect">
            <a:avLst/>
          </a:prstGeom>
        </p:spPr>
        <p:txBody>
          <a:bodyPr wrap="square">
            <a:spAutoFit/>
          </a:bodyPr>
          <a:lstStyle/>
          <a:p>
            <a:r>
              <a:rPr lang="en-US" dirty="0" smtClean="0">
                <a:latin typeface="Palatino Linotype" pitchFamily="18" charset="0"/>
              </a:rPr>
              <a:t>Most of the capacity (18 thermo-elec. plants  producing </a:t>
            </a:r>
            <a:r>
              <a:rPr lang="en-US" dirty="0" smtClean="0">
                <a:latin typeface="Palatino Linotype" pitchFamily="18" charset="0"/>
                <a:sym typeface="Symbol"/>
              </a:rPr>
              <a:t> 60% electricity of the area) </a:t>
            </a:r>
            <a:r>
              <a:rPr lang="en-US" dirty="0" smtClean="0">
                <a:latin typeface="Palatino Linotype" pitchFamily="18" charset="0"/>
              </a:rPr>
              <a:t>is concentrated along few rivers.</a:t>
            </a:r>
            <a:endParaRPr lang="en-US" dirty="0">
              <a:latin typeface="Palatino Linotype" pitchFamily="18" charset="0"/>
            </a:endParaRPr>
          </a:p>
        </p:txBody>
      </p:sp>
      <p:sp>
        <p:nvSpPr>
          <p:cNvPr id="7" name="Rettangolo 6"/>
          <p:cNvSpPr/>
          <p:nvPr/>
        </p:nvSpPr>
        <p:spPr>
          <a:xfrm>
            <a:off x="7200899" y="4673759"/>
            <a:ext cx="2451102" cy="1938992"/>
          </a:xfrm>
          <a:prstGeom prst="rect">
            <a:avLst/>
          </a:prstGeom>
          <a:solidFill>
            <a:schemeClr val="bg1"/>
          </a:solidFill>
        </p:spPr>
        <p:txBody>
          <a:bodyPr wrap="square">
            <a:spAutoFit/>
          </a:bodyPr>
          <a:lstStyle/>
          <a:p>
            <a:pPr>
              <a:lnSpc>
                <a:spcPct val="100000"/>
              </a:lnSpc>
              <a:spcBef>
                <a:spcPct val="30000"/>
              </a:spcBef>
              <a:defRPr/>
            </a:pPr>
            <a:r>
              <a:rPr lang="en-GB" b="1" dirty="0" smtClean="0">
                <a:latin typeface="Palatino Linotype" pitchFamily="18" charset="0"/>
              </a:rPr>
              <a:t>Hydropower</a:t>
            </a:r>
            <a:r>
              <a:rPr lang="en-GB" dirty="0" smtClean="0">
                <a:latin typeface="Palatino Linotype" pitchFamily="18" charset="0"/>
              </a:rPr>
              <a:t> production losses: 280 </a:t>
            </a:r>
            <a:r>
              <a:rPr lang="en-GB" dirty="0">
                <a:latin typeface="Palatino Linotype" pitchFamily="18" charset="0"/>
              </a:rPr>
              <a:t>million Euro in 2003 and 670 million </a:t>
            </a:r>
            <a:r>
              <a:rPr lang="en-GB" dirty="0" smtClean="0">
                <a:latin typeface="Palatino Linotype" pitchFamily="18" charset="0"/>
              </a:rPr>
              <a:t> Euro </a:t>
            </a:r>
            <a:r>
              <a:rPr lang="en-GB" dirty="0">
                <a:latin typeface="Palatino Linotype" pitchFamily="18" charset="0"/>
              </a:rPr>
              <a:t>in </a:t>
            </a:r>
            <a:r>
              <a:rPr lang="en-GB" dirty="0" smtClean="0">
                <a:latin typeface="Palatino Linotype" pitchFamily="18" charset="0"/>
              </a:rPr>
              <a:t>2007</a:t>
            </a:r>
            <a:endParaRPr lang="en-GB" dirty="0">
              <a:latin typeface="Palatino Linotype" pitchFamily="18" charset="0"/>
            </a:endParaRPr>
          </a:p>
        </p:txBody>
      </p:sp>
      <p:pic>
        <p:nvPicPr>
          <p:cNvPr id="10"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3085512" y="4506040"/>
            <a:ext cx="3863339" cy="20134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r>
              <a:rPr lang="en-GB" sz="3600" dirty="0" smtClean="0">
                <a:latin typeface="Palatino Linotype" pitchFamily="18" charset="0"/>
              </a:rPr>
              <a:t>	 Civil water supply</a:t>
            </a:r>
          </a:p>
        </p:txBody>
      </p:sp>
      <p:sp>
        <p:nvSpPr>
          <p:cNvPr id="19459" name="Rectangle 3"/>
          <p:cNvSpPr>
            <a:spLocks noChangeArrowheads="1"/>
          </p:cNvSpPr>
          <p:nvPr/>
        </p:nvSpPr>
        <p:spPr bwMode="auto">
          <a:xfrm>
            <a:off x="1304925" y="938213"/>
            <a:ext cx="81946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charset="0"/>
              <a:buChar char="•"/>
            </a:pPr>
            <a:endParaRPr lang="en-US">
              <a:latin typeface="Palatino Linotype" pitchFamily="18" charset="0"/>
            </a:endParaRPr>
          </a:p>
          <a:p>
            <a:pPr lvl="1"/>
            <a:r>
              <a:rPr lang="it-IT" sz="2400">
                <a:latin typeface="Palatino Linotype" pitchFamily="18" charset="0"/>
              </a:rPr>
              <a:t>  </a:t>
            </a:r>
            <a:endParaRPr lang="en-GB" sz="2400">
              <a:latin typeface="Palatino Linotype" pitchFamily="18" charset="0"/>
            </a:endParaRPr>
          </a:p>
          <a:p>
            <a:pPr marL="342900" indent="-342900"/>
            <a:r>
              <a:rPr lang="it-IT" sz="2400"/>
              <a:t>	</a:t>
            </a:r>
          </a:p>
        </p:txBody>
      </p:sp>
      <p:sp>
        <p:nvSpPr>
          <p:cNvPr id="4" name="Rectangle 3"/>
          <p:cNvSpPr>
            <a:spLocks noChangeArrowheads="1"/>
          </p:cNvSpPr>
          <p:nvPr/>
        </p:nvSpPr>
        <p:spPr bwMode="auto">
          <a:xfrm>
            <a:off x="1317855" y="1090613"/>
            <a:ext cx="64516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defRPr/>
            </a:pPr>
            <a:r>
              <a:rPr lang="it-IT" sz="2400" dirty="0" smtClean="0">
                <a:latin typeface="Palatino Linotype" pitchFamily="18" charset="0"/>
              </a:rPr>
              <a:t>  </a:t>
            </a:r>
            <a:endParaRPr lang="en-GB" sz="2400" dirty="0">
              <a:latin typeface="Palatino Linotype" pitchFamily="18" charset="0"/>
            </a:endParaRPr>
          </a:p>
          <a:p>
            <a:pPr marL="342900" indent="-342900">
              <a:defRPr/>
            </a:pPr>
            <a:r>
              <a:rPr lang="it-IT" sz="2400" dirty="0" smtClean="0"/>
              <a:t>	</a:t>
            </a:r>
            <a:endParaRPr lang="it-IT" sz="2400" dirty="0"/>
          </a:p>
        </p:txBody>
      </p:sp>
      <p:pic>
        <p:nvPicPr>
          <p:cNvPr id="5" name="Immagine 4"/>
          <p:cNvPicPr preferRelativeResize="0">
            <a:picLocks/>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b="10932"/>
          <a:stretch/>
        </p:blipFill>
        <p:spPr>
          <a:xfrm>
            <a:off x="-1" y="1090614"/>
            <a:ext cx="991721" cy="4119470"/>
          </a:xfrm>
          <a:prstGeom prst="rect">
            <a:avLst/>
          </a:prstGeom>
          <a:ln>
            <a:noFill/>
          </a:ln>
          <a:effectLst/>
        </p:spPr>
      </p:pic>
      <p:sp>
        <p:nvSpPr>
          <p:cNvPr id="7" name="Rectangle 3"/>
          <p:cNvSpPr>
            <a:spLocks noChangeArrowheads="1"/>
          </p:cNvSpPr>
          <p:nvPr/>
        </p:nvSpPr>
        <p:spPr bwMode="auto">
          <a:xfrm>
            <a:off x="1378815" y="1177409"/>
            <a:ext cx="6390640" cy="474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it-IT" dirty="0"/>
          </a:p>
          <a:p>
            <a:pPr lvl="1">
              <a:defRPr/>
            </a:pPr>
            <a:r>
              <a:rPr lang="it-IT" sz="2400" dirty="0">
                <a:latin typeface="Palatino Linotype" pitchFamily="18" charset="0"/>
              </a:rPr>
              <a:t>  </a:t>
            </a:r>
            <a:endParaRPr lang="en-GB" sz="2400" dirty="0">
              <a:latin typeface="Palatino Linotype" pitchFamily="18" charset="0"/>
            </a:endParaRPr>
          </a:p>
          <a:p>
            <a:pPr marL="342900" indent="-342900">
              <a:defRPr/>
            </a:pPr>
            <a:r>
              <a:rPr lang="it-IT" sz="2400" dirty="0"/>
              <a:t>	</a:t>
            </a:r>
          </a:p>
        </p:txBody>
      </p:sp>
      <p:pic>
        <p:nvPicPr>
          <p:cNvPr id="8"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2749" y="3522050"/>
            <a:ext cx="2716908"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8025" y="3467147"/>
            <a:ext cx="275157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6208" y="3526679"/>
            <a:ext cx="1356621" cy="156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p:cNvSpPr/>
          <p:nvPr/>
        </p:nvSpPr>
        <p:spPr>
          <a:xfrm>
            <a:off x="1602749" y="5336420"/>
            <a:ext cx="2812627" cy="1107996"/>
          </a:xfrm>
          <a:prstGeom prst="rect">
            <a:avLst/>
          </a:prstGeom>
        </p:spPr>
        <p:txBody>
          <a:bodyPr wrap="square">
            <a:spAutoFit/>
          </a:bodyPr>
          <a:lstStyle/>
          <a:p>
            <a:r>
              <a:rPr lang="en-US" dirty="0" smtClean="0">
                <a:latin typeface="Palatino Linotype" pitchFamily="18" charset="0"/>
              </a:rPr>
              <a:t>Share of superficial water for civil water supply</a:t>
            </a:r>
            <a:endParaRPr lang="en-US" dirty="0">
              <a:latin typeface="Palatino Linotype" pitchFamily="18" charset="0"/>
            </a:endParaRPr>
          </a:p>
        </p:txBody>
      </p:sp>
      <p:sp>
        <p:nvSpPr>
          <p:cNvPr id="13" name="Rettangolo 12"/>
          <p:cNvSpPr/>
          <p:nvPr/>
        </p:nvSpPr>
        <p:spPr>
          <a:xfrm>
            <a:off x="6686973" y="5336420"/>
            <a:ext cx="2812627" cy="769441"/>
          </a:xfrm>
          <a:prstGeom prst="rect">
            <a:avLst/>
          </a:prstGeom>
        </p:spPr>
        <p:txBody>
          <a:bodyPr wrap="square">
            <a:spAutoFit/>
          </a:bodyPr>
          <a:lstStyle/>
          <a:p>
            <a:r>
              <a:rPr lang="en-US" dirty="0" smtClean="0">
                <a:latin typeface="Palatino Linotype" pitchFamily="18" charset="0"/>
              </a:rPr>
              <a:t>Share of groundwater for civil water supply</a:t>
            </a:r>
            <a:endParaRPr lang="en-US" dirty="0">
              <a:latin typeface="Palatino Linotype" pitchFamily="18" charset="0"/>
            </a:endParaRPr>
          </a:p>
        </p:txBody>
      </p:sp>
      <p:sp>
        <p:nvSpPr>
          <p:cNvPr id="14" name="Rectangle 3"/>
          <p:cNvSpPr>
            <a:spLocks noChangeArrowheads="1"/>
          </p:cNvSpPr>
          <p:nvPr/>
        </p:nvSpPr>
        <p:spPr bwMode="auto">
          <a:xfrm>
            <a:off x="1304925" y="1090613"/>
            <a:ext cx="834707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dirty="0" smtClean="0">
                <a:latin typeface="Palatino Linotype" pitchFamily="18" charset="0"/>
              </a:rPr>
              <a:t>High level structural dependency from one type of water-source increase the vulnerability of WSS utilities to disruptions.</a:t>
            </a:r>
          </a:p>
          <a:p>
            <a:pPr>
              <a:defRPr/>
            </a:pPr>
            <a:r>
              <a:rPr lang="en-GB" dirty="0" smtClean="0">
                <a:latin typeface="Palatino Linotype" pitchFamily="18" charset="0"/>
              </a:rPr>
              <a:t>Vulnerability could be cost</a:t>
            </a:r>
            <a:r>
              <a:rPr lang="en-US" dirty="0" err="1" smtClean="0">
                <a:latin typeface="Palatino Linotype" pitchFamily="18" charset="0"/>
              </a:rPr>
              <a:t>ly</a:t>
            </a:r>
            <a:r>
              <a:rPr lang="en-US" dirty="0" smtClean="0">
                <a:latin typeface="Palatino Linotype" pitchFamily="18" charset="0"/>
              </a:rPr>
              <a:t>: emergency supply, exploration of additional sources of water, extension of supply networks, water </a:t>
            </a:r>
            <a:r>
              <a:rPr lang="en-US" dirty="0" smtClean="0">
                <a:latin typeface="Palatino Linotype" pitchFamily="18" charset="0"/>
              </a:rPr>
              <a:t>restrictions (risk of social uprising), </a:t>
            </a:r>
            <a:r>
              <a:rPr lang="en-US" dirty="0" smtClean="0">
                <a:latin typeface="Palatino Linotype" pitchFamily="18" charset="0"/>
              </a:rPr>
              <a:t>reduction of water consumption (reduced income on the variable component of the water tariff</a:t>
            </a:r>
            <a:r>
              <a:rPr lang="it-IT" dirty="0" smtClean="0">
                <a:latin typeface="Palatino Linotype" pitchFamily="18" charset="0"/>
              </a:rPr>
              <a:t>).</a:t>
            </a:r>
            <a:endParaRPr lang="it-IT" dirty="0">
              <a:latin typeface="Palatino Linotype" pitchFamily="18" charset="0"/>
            </a:endParaRPr>
          </a:p>
          <a:p>
            <a:pPr>
              <a:defRPr/>
            </a:pPr>
            <a:endParaRPr lang="en-GB" dirty="0" smtClean="0">
              <a:latin typeface="Palatino Linotype" pitchFamily="18" charset="0"/>
            </a:endParaRPr>
          </a:p>
          <a:p>
            <a:pPr marL="342900" indent="-342900">
              <a:buFont typeface="Arial" pitchFamily="34" charset="0"/>
              <a:buChar char="•"/>
              <a:defRPr/>
            </a:pPr>
            <a:endParaRPr lang="it-IT" dirty="0">
              <a:latin typeface="Palatino Linotype" pitchFamily="18" charset="0"/>
            </a:endParaRPr>
          </a:p>
          <a:p>
            <a:pPr lvl="1">
              <a:defRPr/>
            </a:pPr>
            <a:r>
              <a:rPr lang="it-IT" dirty="0">
                <a:latin typeface="Palatino Linotype" pitchFamily="18" charset="0"/>
              </a:rPr>
              <a:t>  </a:t>
            </a:r>
            <a:endParaRPr lang="en-GB" dirty="0">
              <a:latin typeface="Palatino Linotype" pitchFamily="18" charset="0"/>
            </a:endParaRPr>
          </a:p>
          <a:p>
            <a:pPr marL="342900" indent="-342900">
              <a:defRPr/>
            </a:pPr>
            <a:r>
              <a:rPr lang="it-IT" dirty="0">
                <a:latin typeface="Palatino Linotype"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3_Tema di Office">
  <a:themeElements>
    <a:clrScheme name="3_Tema di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Tema di Offic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ema di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_Tema di Offic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14932</TotalTime>
  <Words>1938</Words>
  <Application>Microsoft Office PowerPoint</Application>
  <PresentationFormat>A4 (21x29,7 cm)</PresentationFormat>
  <Paragraphs>367</Paragraphs>
  <Slides>15</Slides>
  <Notes>12</Notes>
  <HiddenSlides>0</HiddenSlides>
  <MMClips>0</MMClips>
  <ScaleCrop>false</ScaleCrop>
  <HeadingPairs>
    <vt:vector size="4" baseType="variant">
      <vt:variant>
        <vt:lpstr>Tema</vt:lpstr>
      </vt:variant>
      <vt:variant>
        <vt:i4>2</vt:i4>
      </vt:variant>
      <vt:variant>
        <vt:lpstr>Titoli diapositive</vt:lpstr>
      </vt:variant>
      <vt:variant>
        <vt:i4>15</vt:i4>
      </vt:variant>
    </vt:vector>
  </HeadingPairs>
  <TitlesOfParts>
    <vt:vector size="17" baseType="lpstr">
      <vt:lpstr>3_Tema di Office</vt:lpstr>
      <vt:lpstr>4_Tema di Office</vt:lpstr>
      <vt:lpstr>Presentazione standard di PowerPoint</vt:lpstr>
      <vt:lpstr> Essentials</vt:lpstr>
      <vt:lpstr> Late lessons learned</vt:lpstr>
      <vt:lpstr> Indirect and high order impacts</vt:lpstr>
      <vt:lpstr> Focus on businesses and water resources</vt:lpstr>
      <vt:lpstr>Presentazione standard di PowerPoint</vt:lpstr>
      <vt:lpstr>  Agriculture production</vt:lpstr>
      <vt:lpstr>  Energy production</vt:lpstr>
      <vt:lpstr>  Civil water supply</vt:lpstr>
      <vt:lpstr> Interdependent vulnerability from water</vt:lpstr>
      <vt:lpstr> Best practices considered</vt:lpstr>
      <vt:lpstr> Partnership</vt:lpstr>
      <vt:lpstr> Climate change adaptation strategies</vt:lpstr>
      <vt:lpstr> Research in DRR at FEEM and CMCC</vt:lpstr>
      <vt:lpstr>Presentazione standard di PowerPoint</vt:lpstr>
    </vt:vector>
  </TitlesOfParts>
  <Company>GOLINELLI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Ciro Stabile</dc:creator>
  <cp:lastModifiedBy>Lorenzo Carrera</cp:lastModifiedBy>
  <cp:revision>449</cp:revision>
  <cp:lastPrinted>2013-05-21T06:50:51Z</cp:lastPrinted>
  <dcterms:created xsi:type="dcterms:W3CDTF">2009-02-06T07:58:57Z</dcterms:created>
  <dcterms:modified xsi:type="dcterms:W3CDTF">2013-05-21T10:12:24Z</dcterms:modified>
</cp:coreProperties>
</file>