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73" r:id="rId4"/>
    <p:sldId id="276" r:id="rId5"/>
    <p:sldId id="275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B52753-25A0-4738-A46C-87DFA250EBED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F71F69-8EF6-41F7-ACCE-0E7759B0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450C5B-3179-4FFD-AD78-DBF443B0344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ACE5-41AA-4DF8-A9AC-7ACD3EEA7284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4820-1978-46C0-8ADF-A3F497CB6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441A-D9BF-478B-B214-16CAB76D0190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996E-CADE-4C63-97C1-3520B9BEA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219E-3A66-4DA0-BB3F-B0F661D1A228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B33A-979A-41C2-8D81-A251BFB3B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21-May-13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21-May-13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E25D-1A49-419A-9893-556F3D066F9A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0431-888A-4128-AE76-590142114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5171-AD91-4FCE-AFCE-93FA9CF584CE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2696-F8A8-46CE-8BA5-0CBF4C416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D0BE-81E0-40E9-8E9B-3D8CC5C51FE0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E885-9720-4434-B03E-975C27FA3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0046-F219-495E-BA8D-0C7A1B1CF1AA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508C-C716-4BD6-B7D9-A39FA5B42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B6B7-6DC7-42AB-B75E-D5925D64042D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AE-4BCD-4254-92EA-AAF2A5ECF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061F-F983-45FF-98B8-86682FC2EDA8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CFAD-30F5-46D2-ADD1-508F192B1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8DCC-87BC-42E4-832B-06F10C4F2477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4CE4-0723-49D4-8B47-3FA5E7103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ADC7-CC85-4C70-B621-EC4A9471E762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28EC-7BCD-4C10-8847-FDA7BDB87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F6306-528D-46C0-B0CF-20B84DBBFDC6}" type="datetimeFigureOut">
              <a:rPr lang="en-US"/>
              <a:pPr>
                <a:defRPr/>
              </a:pPr>
              <a:t>21-May-13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1233C-6574-4549-AE25-99B57AC2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hyperlink" Target="http://www.savethechildren.org.uk/" TargetMode="External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hyperlink" Target="http://www.unicef.org.uk/" TargetMode="External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5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5.wmf"/><Relationship Id="rId5" Type="http://schemas.openxmlformats.org/officeDocument/2006/relationships/image" Target="../media/image7.png"/><Relationship Id="rId15" Type="http://schemas.openxmlformats.org/officeDocument/2006/relationships/image" Target="../media/image16.emf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0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/>
          <a:lstStyle/>
          <a:p>
            <a:pPr eaLnBrk="1" hangingPunct="1"/>
            <a:r>
              <a:rPr lang="en-US" b="1" dirty="0" smtClean="0"/>
              <a:t>IGNITE STAGE</a:t>
            </a:r>
            <a:br>
              <a:rPr lang="en-US" b="1" dirty="0" smtClean="0"/>
            </a:br>
            <a:r>
              <a:rPr lang="en-US" b="1" dirty="0" smtClean="0"/>
              <a:t>Indonesia Safe Schools:</a:t>
            </a:r>
            <a:br>
              <a:rPr lang="en-US" b="1" dirty="0" smtClean="0"/>
            </a:br>
            <a:r>
              <a:rPr lang="en-US" b="1" dirty="0" smtClean="0"/>
              <a:t>Perspectives from the local level</a:t>
            </a:r>
            <a:endParaRPr lang="en-US" dirty="0" smtClean="0"/>
          </a:p>
        </p:txBody>
      </p:sp>
      <p:pic>
        <p:nvPicPr>
          <p:cNvPr id="4" name="Picture 3" descr="E:\GUDANG\Pictures\LOGO\Logo BNPB New _large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353682" cy="1676400"/>
          </a:xfrm>
          <a:prstGeom prst="rect">
            <a:avLst/>
          </a:prstGeom>
          <a:noFill/>
          <a:effectLst>
            <a:glow rad="241300">
              <a:schemeClr val="bg1">
                <a:alpha val="6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19800"/>
            <a:ext cx="51006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54502" y="158186"/>
            <a:ext cx="2681155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</a:rPr>
              <a:t>Main Earhquakes 1900-2009 (from all +52,000 occurences with M&gt;5) </a:t>
            </a:r>
            <a:endParaRPr lang="id-ID" sz="2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6318643" cy="3796496"/>
            <a:chOff x="0" y="0"/>
            <a:chExt cx="6318643" cy="3796496"/>
          </a:xfrm>
        </p:grpSpPr>
        <p:pic>
          <p:nvPicPr>
            <p:cNvPr id="5" name="Picture 2" descr="mhtml:file://C:\Users\TOSHIBA\Documents\The%20World%20Bank\14.%20Safe%20School%20-%20SEES\Peta%20Zonasi%20Rawan%20Gempa\gempa%201900-2009.mht!http://bagusprahutdi.files.wordpress.com/2010/12/gempa-utama-1900-200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18643" cy="379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555" y="2977192"/>
              <a:ext cx="2869135" cy="803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865944"/>
            <a:ext cx="8287473" cy="2992056"/>
            <a:chOff x="0" y="3865944"/>
            <a:chExt cx="8287473" cy="29920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907"/>
            <a:stretch>
              <a:fillRect/>
            </a:stretch>
          </p:blipFill>
          <p:spPr bwMode="auto">
            <a:xfrm>
              <a:off x="0" y="3933825"/>
              <a:ext cx="8183301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694744" y="3865944"/>
              <a:ext cx="2592729" cy="648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54502" y="3781062"/>
            <a:ext cx="2681155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Increased risk from floods, landslides, and strong winds</a:t>
            </a:r>
            <a:endParaRPr lang="id-ID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 smtClean="0"/>
              <a:t>Drivers of success</a:t>
            </a:r>
            <a:endParaRPr lang="id-ID" dirty="0" smtClean="0"/>
          </a:p>
        </p:txBody>
      </p:sp>
      <p:sp>
        <p:nvSpPr>
          <p:cNvPr id="32" name="Oval 31"/>
          <p:cNvSpPr/>
          <p:nvPr/>
        </p:nvSpPr>
        <p:spPr>
          <a:xfrm>
            <a:off x="228600" y="1817225"/>
            <a:ext cx="528506" cy="5807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</a:t>
            </a:r>
          </a:p>
        </p:txBody>
      </p:sp>
      <p:sp>
        <p:nvSpPr>
          <p:cNvPr id="5124" name="Rectangle 32"/>
          <p:cNvSpPr>
            <a:spLocks noChangeArrowheads="1"/>
          </p:cNvSpPr>
          <p:nvPr/>
        </p:nvSpPr>
        <p:spPr bwMode="auto">
          <a:xfrm>
            <a:off x="914401" y="1636854"/>
            <a:ext cx="28785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Policy and legal framework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8600" y="3167464"/>
            <a:ext cx="533400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</a:t>
            </a:r>
          </a:p>
        </p:txBody>
      </p:sp>
      <p:sp>
        <p:nvSpPr>
          <p:cNvPr id="5126" name="Rectangle 39"/>
          <p:cNvSpPr>
            <a:spLocks noChangeArrowheads="1"/>
          </p:cNvSpPr>
          <p:nvPr/>
        </p:nvSpPr>
        <p:spPr bwMode="auto">
          <a:xfrm>
            <a:off x="914400" y="3033390"/>
            <a:ext cx="2824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Coordination and networks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28600" y="4490835"/>
            <a:ext cx="533400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3</a:t>
            </a:r>
          </a:p>
        </p:txBody>
      </p:sp>
      <p:sp>
        <p:nvSpPr>
          <p:cNvPr id="5128" name="Rectangle 44"/>
          <p:cNvSpPr>
            <a:spLocks noChangeArrowheads="1"/>
          </p:cNvSpPr>
          <p:nvPr/>
        </p:nvSpPr>
        <p:spPr bwMode="auto">
          <a:xfrm>
            <a:off x="914401" y="4356763"/>
            <a:ext cx="23033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Resources Allocation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8600" y="5634942"/>
            <a:ext cx="533400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4</a:t>
            </a:r>
          </a:p>
        </p:txBody>
      </p:sp>
      <p:sp>
        <p:nvSpPr>
          <p:cNvPr id="5130" name="Rectangle 47"/>
          <p:cNvSpPr>
            <a:spLocks noChangeArrowheads="1"/>
          </p:cNvSpPr>
          <p:nvPr/>
        </p:nvSpPr>
        <p:spPr bwMode="auto">
          <a:xfrm>
            <a:off x="914400" y="5684135"/>
            <a:ext cx="1794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Technical Expertise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01074" y="2083443"/>
            <a:ext cx="745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53428" y="879676"/>
            <a:ext cx="0" cy="1915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3599727" y="1243313"/>
            <a:ext cx="55442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NDMA</a:t>
            </a:r>
            <a:r>
              <a:rPr lang="en-US" sz="2400" dirty="0" smtClean="0">
                <a:solidFill>
                  <a:schemeClr val="accent1"/>
                </a:solidFill>
              </a:rPr>
              <a:t> issued Regulation on  Implementation Guideline for Safe Schools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3599727" y="2030391"/>
            <a:ext cx="55442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MoEC</a:t>
            </a:r>
            <a:r>
              <a:rPr lang="en-US" sz="2400" dirty="0" smtClean="0">
                <a:solidFill>
                  <a:schemeClr val="accent1"/>
                </a:solidFill>
              </a:rPr>
              <a:t> issued circular letter for integration of DRR into education curriculum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3599727" y="780326"/>
            <a:ext cx="5544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DM Law </a:t>
            </a:r>
            <a:r>
              <a:rPr lang="en-US" sz="2400" dirty="0" smtClean="0">
                <a:solidFill>
                  <a:schemeClr val="accent1"/>
                </a:solidFill>
              </a:rPr>
              <a:t>and </a:t>
            </a:r>
            <a:r>
              <a:rPr lang="en-US" sz="2400" b="1" dirty="0" smtClean="0">
                <a:solidFill>
                  <a:schemeClr val="accent1"/>
                </a:solidFill>
              </a:rPr>
              <a:t>National Action Plan </a:t>
            </a:r>
            <a:r>
              <a:rPr lang="en-US" sz="2400" dirty="0" smtClean="0">
                <a:solidFill>
                  <a:schemeClr val="accent1"/>
                </a:solidFill>
              </a:rPr>
              <a:t>for DRR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384385" y="3576576"/>
            <a:ext cx="115746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53428" y="3055715"/>
            <a:ext cx="0" cy="89125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3622876" y="2882920"/>
            <a:ext cx="5521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Education Cluster,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Consortium for Disaster Education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National Secretariat for Safe Schools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384385" y="4791917"/>
            <a:ext cx="115746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53428" y="4271056"/>
            <a:ext cx="0" cy="103014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3622876" y="4156135"/>
            <a:ext cx="5521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MoEC</a:t>
            </a:r>
            <a:r>
              <a:rPr lang="en-US" sz="2400" dirty="0" smtClean="0">
                <a:solidFill>
                  <a:schemeClr val="accent4"/>
                </a:solidFill>
              </a:rPr>
              <a:t> allocate </a:t>
            </a:r>
            <a:r>
              <a:rPr lang="en-US" sz="2400" b="1" dirty="0" smtClean="0">
                <a:solidFill>
                  <a:schemeClr val="accent4"/>
                </a:solidFill>
              </a:rPr>
              <a:t>Special Allocation Fund around 1 billion USD </a:t>
            </a:r>
            <a:r>
              <a:rPr lang="en-US" sz="2400" dirty="0" smtClean="0">
                <a:solidFill>
                  <a:schemeClr val="accent4"/>
                </a:solidFill>
              </a:rPr>
              <a:t>that can be used for Safe School Rehabilitation 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384385" y="6065133"/>
            <a:ext cx="115746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53428" y="5544272"/>
            <a:ext cx="0" cy="103014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3622876" y="5429351"/>
            <a:ext cx="5521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Capacity building initiatives with </a:t>
            </a:r>
            <a:r>
              <a:rPr lang="en-US" sz="2400" b="1" dirty="0" smtClean="0">
                <a:solidFill>
                  <a:schemeClr val="accent6"/>
                </a:solidFill>
              </a:rPr>
              <a:t>more than 50 agencies</a:t>
            </a:r>
            <a:r>
              <a:rPr lang="en-US" sz="2400" dirty="0" smtClean="0">
                <a:solidFill>
                  <a:schemeClr val="accent6"/>
                </a:solidFill>
              </a:rPr>
              <a:t> are working on Safe Schools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8" descr="Lingka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11049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save the children logo sm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971800"/>
            <a:ext cx="2565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SURFAIDLogo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86200"/>
            <a:ext cx="11953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logo World Vision w Wahana a part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200400"/>
            <a:ext cx="16002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http://wa1.www.unesco.org/new/fileadmin/unesco/images/logo_e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1752600"/>
            <a:ext cx="15890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" descr="Description: logo_MDM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5334000"/>
            <a:ext cx="22272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  <a:noFill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PARTNERSHIP and COLLABORATION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17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145463" cy="4968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i="1" smtClean="0"/>
          </a:p>
          <a:p>
            <a:pPr marL="0" indent="0">
              <a:buFont typeface="Arial" charset="0"/>
              <a:buNone/>
            </a:pPr>
            <a:endParaRPr lang="id-ID" smtClean="0"/>
          </a:p>
        </p:txBody>
      </p:sp>
      <p:pic>
        <p:nvPicPr>
          <p:cNvPr id="7180" name="Picture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955675"/>
            <a:ext cx="838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685800"/>
            <a:ext cx="43926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7" descr="http://waterwiki.net/images/9/9e/Logo-isdr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905000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5" descr="unicef logo smal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18034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il_fi" descr="http://www.ptwopromo.com/wp-content/uploads/2011/04/care-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00" y="3124200"/>
            <a:ext cx="8302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1828800"/>
            <a:ext cx="83026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il_fi" descr="http://rideandglide.co.uk/Handicap_Internationa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2743200"/>
            <a:ext cx="1600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0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3600" y="1752600"/>
            <a:ext cx="19097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1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53200" y="4495800"/>
            <a:ext cx="24399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2"/>
          <p:cNvPicPr>
            <a:picLocks noChangeAspect="1"/>
          </p:cNvPicPr>
          <p:nvPr/>
        </p:nvPicPr>
        <p:blipFill>
          <a:blip r:embed="rId19" cstate="print"/>
          <a:srcRect l="10925"/>
          <a:stretch>
            <a:fillRect/>
          </a:stretch>
        </p:blipFill>
        <p:spPr bwMode="auto">
          <a:xfrm>
            <a:off x="0" y="4419600"/>
            <a:ext cx="6465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Box 17"/>
          <p:cNvSpPr txBox="1">
            <a:spLocks noChangeArrowheads="1"/>
          </p:cNvSpPr>
          <p:nvPr/>
        </p:nvSpPr>
        <p:spPr bwMode="auto">
          <a:xfrm>
            <a:off x="0" y="6248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/>
              <a:t>... And many other agencies (local, national, and international)</a:t>
            </a:r>
          </a:p>
        </p:txBody>
      </p:sp>
      <p:pic>
        <p:nvPicPr>
          <p:cNvPr id="7191" name="Picture 4" descr="HF Logo (2) copy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" y="5257800"/>
            <a:ext cx="1212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" descr="Islamic Relie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5181600"/>
            <a:ext cx="5334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" descr="draft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362200" y="5410200"/>
            <a:ext cx="11493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8" descr="MC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15000" y="5486400"/>
            <a:ext cx="19970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9" descr="LOGO LPBI NU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24800" y="5410200"/>
            <a:ext cx="10699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7" descr="I:\IDN 1104\MENTAWAI VISIBILITY  28.11.11\ASB_no background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39000" y="3352800"/>
            <a:ext cx="16748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kementrianagama-logo.jpg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53200" y="1028328"/>
            <a:ext cx="720080" cy="648072"/>
          </a:xfrm>
          <a:prstGeom prst="rect">
            <a:avLst/>
          </a:prstGeom>
        </p:spPr>
      </p:pic>
      <p:pic>
        <p:nvPicPr>
          <p:cNvPr id="28" name="Picture 27" descr="Logo-Kemendagri.jpg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620000" y="1028328"/>
            <a:ext cx="432048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of experiences DRR in schools from children perspective.</a:t>
            </a:r>
          </a:p>
          <a:p>
            <a:r>
              <a:rPr lang="en-US" dirty="0" smtClean="0"/>
              <a:t>What are the children’s view on Safe Schools, particularly the most vulnerable children?</a:t>
            </a:r>
          </a:p>
          <a:p>
            <a:r>
              <a:rPr lang="en-US" dirty="0" smtClean="0"/>
              <a:t>What are the driving factors for local government to replicate and implement Safe Schools? And where are the gaps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can the children do to promote Safe Schools?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SDC10069.JPG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1" y="1566862"/>
            <a:ext cx="2660649" cy="1995487"/>
          </a:xfrm>
          <a:prstGeom prst="rect">
            <a:avLst/>
          </a:prstGeom>
          <a:noFill/>
        </p:spPr>
      </p:pic>
      <p:pic>
        <p:nvPicPr>
          <p:cNvPr id="4" name="Picture 4" descr="G:\267293_150499568366321_100002188363891_302341_47662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3443288"/>
            <a:ext cx="2463800" cy="1847850"/>
          </a:xfrm>
          <a:prstGeom prst="rect">
            <a:avLst/>
          </a:prstGeom>
          <a:noFill/>
        </p:spPr>
      </p:pic>
      <p:pic>
        <p:nvPicPr>
          <p:cNvPr id="6" name="Picture 6" descr="G: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7850" y="3597274"/>
            <a:ext cx="2247900" cy="1685925"/>
          </a:xfrm>
          <a:prstGeom prst="rect">
            <a:avLst/>
          </a:prstGeom>
          <a:noFill/>
        </p:spPr>
      </p:pic>
      <p:pic>
        <p:nvPicPr>
          <p:cNvPr id="5" name="Picture 5" descr="G:\SDC10141f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0066" y="2933700"/>
            <a:ext cx="2302933" cy="172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86150" y="14675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Project  Approach: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67100" y="1981885"/>
            <a:ext cx="5429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encourage schools to have “Safer School Club”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do a cross-visit tour among clubs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5950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 Black" pitchFamily="34" charset="0"/>
              </a:rPr>
              <a:t>“</a:t>
            </a:r>
            <a:r>
              <a:rPr lang="en-US" sz="4000" b="1" dirty="0" err="1" smtClean="0">
                <a:solidFill>
                  <a:srgbClr val="FFC000"/>
                </a:solidFill>
                <a:latin typeface="Arial Black" pitchFamily="34" charset="0"/>
              </a:rPr>
              <a:t>SchoolaTourRahmi</a:t>
            </a:r>
            <a:r>
              <a:rPr lang="en-US" sz="4000" b="1" dirty="0" smtClean="0">
                <a:solidFill>
                  <a:srgbClr val="FFC000"/>
                </a:solidFill>
                <a:latin typeface="Arial Black" pitchFamily="34" charset="0"/>
              </a:rPr>
              <a:t>”</a:t>
            </a:r>
            <a:endParaRPr lang="en-US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04850"/>
            <a:ext cx="54168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Network of Safer School Clubs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9650" y="5288340"/>
            <a:ext cx="8134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FFC000"/>
                </a:solidFill>
              </a:rPr>
              <a:t>Anggi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lvl="1" algn="r">
              <a:buFont typeface="Arial" charset="0"/>
              <a:buChar char="•"/>
            </a:pPr>
            <a:r>
              <a:rPr lang="en-US" dirty="0" smtClean="0"/>
              <a:t> Grade 11, Student of SMAN 98 Jakarta, Indonesia </a:t>
            </a:r>
          </a:p>
          <a:p>
            <a:pPr lvl="1" algn="r">
              <a:buFont typeface="Arial" charset="0"/>
              <a:buChar char="•"/>
            </a:pPr>
            <a:r>
              <a:rPr lang="en-US" dirty="0" smtClean="0"/>
              <a:t> Regional Ambassador for Indonesia, Eco-Generation  UNEP-</a:t>
            </a:r>
            <a:r>
              <a:rPr lang="en-US" dirty="0" err="1" smtClean="0"/>
              <a:t>Tunza</a:t>
            </a:r>
            <a:endParaRPr lang="en-US" dirty="0" smtClean="0"/>
          </a:p>
          <a:p>
            <a:pPr lvl="1" algn="r">
              <a:buFont typeface="Arial" charset="0"/>
              <a:buChar char="•"/>
            </a:pPr>
            <a:r>
              <a:rPr lang="en-US" dirty="0" smtClean="0"/>
              <a:t> Chairperson of FOSCA Young Scientist Club, </a:t>
            </a:r>
            <a:r>
              <a:rPr lang="en-US" dirty="0" err="1" smtClean="0"/>
              <a:t>Jabodetabek</a:t>
            </a:r>
            <a:r>
              <a:rPr lang="en-US" dirty="0" smtClean="0"/>
              <a:t>,, Indonesia</a:t>
            </a:r>
          </a:p>
          <a:p>
            <a:pPr lvl="1" algn="r">
              <a:buFont typeface="Arial" charset="0"/>
              <a:buChar char="•"/>
            </a:pPr>
            <a:r>
              <a:rPr lang="en-US" dirty="0" smtClean="0"/>
              <a:t>Ambassador of “SPEAK” Magazine, The Jakarta Post, 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377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  <a:t>“</a:t>
            </a:r>
            <a:r>
              <a:rPr lang="en-US" sz="3600" b="1" dirty="0" err="1" smtClean="0">
                <a:solidFill>
                  <a:srgbClr val="993300"/>
                </a:solidFill>
                <a:latin typeface="Arial Black" pitchFamily="34" charset="0"/>
              </a:rPr>
              <a:t>SchoolaTour</a:t>
            </a:r>
            <a:r>
              <a:rPr lang="en-US" sz="3600" b="1" dirty="0" err="1" smtClean="0">
                <a:solidFill>
                  <a:srgbClr val="FFC000"/>
                </a:solidFill>
                <a:latin typeface="Arial Black" pitchFamily="34" charset="0"/>
              </a:rPr>
              <a:t>Rahmi</a:t>
            </a:r>
            <a:r>
              <a:rPr lang="en-US" sz="3600" b="1" dirty="0" smtClean="0">
                <a:solidFill>
                  <a:srgbClr val="FFC000"/>
                </a:solidFill>
                <a:latin typeface="Arial Black" pitchFamily="34" charset="0"/>
              </a:rPr>
              <a:t>”</a:t>
            </a:r>
            <a:endParaRPr lang="en-US" sz="3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" name="Picture 1" descr="D:\_Awards\MTV EXIT\fot slide\185477_148938438522434_100002188363891_297436_76093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69" y="656220"/>
            <a:ext cx="2641599" cy="1981199"/>
          </a:xfrm>
          <a:prstGeom prst="rect">
            <a:avLst/>
          </a:prstGeom>
          <a:noFill/>
        </p:spPr>
      </p:pic>
      <p:pic>
        <p:nvPicPr>
          <p:cNvPr id="4" name="Picture 2" descr="D:\2012\FAMILY\Anggi\double-head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311" y="1734685"/>
            <a:ext cx="4419600" cy="2486025"/>
          </a:xfrm>
          <a:prstGeom prst="rect">
            <a:avLst/>
          </a:prstGeom>
          <a:noFill/>
        </p:spPr>
      </p:pic>
      <p:pic>
        <p:nvPicPr>
          <p:cNvPr id="6" name="Content Placeholder 3" descr="SDC120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15537" y="2074437"/>
            <a:ext cx="2692400" cy="2018946"/>
          </a:xfrm>
          <a:prstGeom prst="rect">
            <a:avLst/>
          </a:prstGeom>
        </p:spPr>
      </p:pic>
      <p:pic>
        <p:nvPicPr>
          <p:cNvPr id="9" name="Picture 3" descr="s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2849" y="4649787"/>
            <a:ext cx="2851151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DC1256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4660900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n kore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4471987"/>
            <a:ext cx="3181350" cy="238601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-243068" y="4317358"/>
            <a:ext cx="9387068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6630" y="595614"/>
            <a:ext cx="6247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smtClean="0"/>
              <a:t> the continuity and improvement of “</a:t>
            </a:r>
            <a:r>
              <a:rPr lang="en-US" sz="1600" dirty="0" err="1" smtClean="0"/>
              <a:t>SchoolaTourRahmi</a:t>
            </a:r>
            <a:r>
              <a:rPr lang="en-US" sz="1600" dirty="0" smtClean="0"/>
              <a:t>” project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the insertion of DRR column in “Speak” </a:t>
            </a:r>
            <a:r>
              <a:rPr lang="en-US" sz="1600" dirty="0" err="1" smtClean="0"/>
              <a:t>Magz</a:t>
            </a:r>
            <a:r>
              <a:rPr lang="en-US" sz="1600" dirty="0" smtClean="0"/>
              <a:t> and its distribution to wider audiences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the proliferation of “Safer School Clubs”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7342" y="173620"/>
            <a:ext cx="2789499" cy="3819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Challenges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292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IGNITE STAGE Indonesia Safe Schools: Perspectives from the local level</vt:lpstr>
      <vt:lpstr>Slide 2</vt:lpstr>
      <vt:lpstr>Drivers of success</vt:lpstr>
      <vt:lpstr>PARTNERSHIP and COLLABORATION</vt:lpstr>
      <vt:lpstr>Topics of discussion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Ntaa</dc:creator>
  <cp:lastModifiedBy>Avianto</cp:lastModifiedBy>
  <cp:revision>55</cp:revision>
  <dcterms:created xsi:type="dcterms:W3CDTF">2013-05-12T00:17:20Z</dcterms:created>
  <dcterms:modified xsi:type="dcterms:W3CDTF">2013-05-21T11:17:30Z</dcterms:modified>
</cp:coreProperties>
</file>