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448" r:id="rId2"/>
    <p:sldId id="467" r:id="rId3"/>
    <p:sldId id="468" r:id="rId4"/>
    <p:sldId id="469" r:id="rId5"/>
    <p:sldId id="470" r:id="rId6"/>
    <p:sldId id="466" r:id="rId7"/>
    <p:sldId id="453" r:id="rId8"/>
    <p:sldId id="457" r:id="rId9"/>
    <p:sldId id="459" r:id="rId10"/>
    <p:sldId id="455" r:id="rId11"/>
    <p:sldId id="456" r:id="rId12"/>
    <p:sldId id="460" r:id="rId13"/>
    <p:sldId id="461" r:id="rId14"/>
    <p:sldId id="462" r:id="rId15"/>
    <p:sldId id="463" r:id="rId16"/>
    <p:sldId id="471" r:id="rId17"/>
    <p:sldId id="472" r:id="rId18"/>
    <p:sldId id="449" r:id="rId19"/>
  </p:sldIdLst>
  <p:sldSz cx="9144000" cy="6858000" type="screen4x3"/>
  <p:notesSz cx="6781800" cy="99107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31"/>
    <a:srgbClr val="A1CEED"/>
    <a:srgbClr val="336699"/>
    <a:srgbClr val="0099CC"/>
    <a:srgbClr val="33CCCC"/>
    <a:srgbClr val="3366FF"/>
    <a:srgbClr val="33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6774" autoAdjust="0"/>
  </p:normalViewPr>
  <p:slideViewPr>
    <p:cSldViewPr>
      <p:cViewPr>
        <p:scale>
          <a:sx n="75" d="100"/>
          <a:sy n="75" d="100"/>
        </p:scale>
        <p:origin x="-121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6" y="-78"/>
      </p:cViewPr>
      <p:guideLst>
        <p:guide orient="horz" pos="3121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A95516-44D6-46B6-A1B5-65D7DA87ED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6938"/>
            <a:ext cx="54260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3875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4A3808-C63B-4443-BEB8-F387168CF1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70138-FB63-4111-B6E6-B99E8CE0EB5D}" type="slidenum">
              <a:rPr lang="fr-FR"/>
              <a:pPr/>
              <a:t>1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9275"/>
            <a:ext cx="2141537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549275"/>
            <a:ext cx="6275388" cy="5576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549275"/>
            <a:ext cx="8569325" cy="5576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Première Visite de Projet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549275"/>
            <a:ext cx="8569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2216" name="Line 8"/>
          <p:cNvSpPr>
            <a:spLocks noChangeShapeType="1"/>
          </p:cNvSpPr>
          <p:nvPr userDrawn="1"/>
        </p:nvSpPr>
        <p:spPr bwMode="auto">
          <a:xfrm>
            <a:off x="458788" y="6165850"/>
            <a:ext cx="8207375" cy="0"/>
          </a:xfrm>
          <a:prstGeom prst="line">
            <a:avLst/>
          </a:prstGeom>
          <a:noFill/>
          <a:ln w="38100" cmpd="dbl">
            <a:solidFill>
              <a:srgbClr val="47518B">
                <a:alpha val="6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8625" y="6248400"/>
            <a:ext cx="1958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1" smtClean="0">
                <a:solidFill>
                  <a:srgbClr val="336699"/>
                </a:solidFill>
                <a:latin typeface="Trebuchet MS" pitchFamily="1" charset="0"/>
              </a:defRPr>
            </a:lvl1pPr>
          </a:lstStyle>
          <a:p>
            <a:pPr>
              <a:defRPr/>
            </a:pPr>
            <a:r>
              <a:rPr lang="en-GB" dirty="0" smtClean="0"/>
              <a:t>Climate Support Facility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222219" name="Text Box 11"/>
          <p:cNvSpPr txBox="1">
            <a:spLocks noChangeArrowheads="1"/>
          </p:cNvSpPr>
          <p:nvPr userDrawn="1"/>
        </p:nvSpPr>
        <p:spPr bwMode="auto">
          <a:xfrm>
            <a:off x="990600" y="6248400"/>
            <a:ext cx="381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fr-BE" sz="1200" b="1" i="1" dirty="0">
                <a:solidFill>
                  <a:srgbClr val="336699"/>
                </a:solidFill>
                <a:latin typeface="Trebuchet MS" pitchFamily="1" charset="0"/>
              </a:rPr>
              <a:t>Harchies</a:t>
            </a:r>
            <a:r>
              <a:rPr lang="en-GB" sz="1200" i="1" dirty="0">
                <a:solidFill>
                  <a:srgbClr val="336699"/>
                </a:solidFill>
                <a:latin typeface="Trebuchet MS" pitchFamily="1" charset="0"/>
              </a:rPr>
              <a:t>, Manuel, </a:t>
            </a:r>
            <a:r>
              <a:rPr lang="en-GB" sz="1200" i="1" dirty="0" smtClean="0">
                <a:solidFill>
                  <a:srgbClr val="336699"/>
                </a:solidFill>
                <a:latin typeface="Trebuchet MS" pitchFamily="1" charset="0"/>
              </a:rPr>
              <a:t>CSF Administrator</a:t>
            </a:r>
            <a:endParaRPr lang="en-US" sz="1200" i="1" dirty="0">
              <a:solidFill>
                <a:srgbClr val="336699"/>
              </a:solidFill>
              <a:latin typeface="Trebuchet MS" pitchFamily="1" charset="0"/>
            </a:endParaRPr>
          </a:p>
        </p:txBody>
      </p:sp>
      <p:sp>
        <p:nvSpPr>
          <p:cNvPr id="222220" name="Text Box 12"/>
          <p:cNvSpPr txBox="1">
            <a:spLocks noChangeArrowheads="1"/>
          </p:cNvSpPr>
          <p:nvPr userDrawn="1"/>
        </p:nvSpPr>
        <p:spPr bwMode="auto">
          <a:xfrm>
            <a:off x="7620000" y="62484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fr-BE" sz="1200" b="1" i="1">
                <a:solidFill>
                  <a:srgbClr val="336699"/>
                </a:solidFill>
                <a:latin typeface="Trebuchet MS" pitchFamily="1" charset="0"/>
              </a:rPr>
              <a:t> </a:t>
            </a:r>
            <a:r>
              <a:rPr lang="en-GB" sz="1200" i="1">
                <a:solidFill>
                  <a:srgbClr val="336699"/>
                </a:solidFill>
                <a:latin typeface="Trebuchet MS" pitchFamily="1" charset="0"/>
              </a:rPr>
              <a:t>Slide n°</a:t>
            </a:r>
            <a:fld id="{63E6CEF0-48A9-4406-BADC-AB3EDE9E074D}" type="slidenum">
              <a:rPr lang="en-GB" sz="1200" i="1">
                <a:solidFill>
                  <a:srgbClr val="336699"/>
                </a:solidFill>
                <a:latin typeface="Trebuchet MS" pitchFamily="1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en-US" sz="1200" i="1">
              <a:solidFill>
                <a:srgbClr val="336699"/>
              </a:solidFill>
              <a:latin typeface="Trebuchet MS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Tahoma" pitchFamily="1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sz="2800">
          <a:solidFill>
            <a:srgbClr val="33689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3689D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33689D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33689D"/>
          </a:solidFill>
          <a:latin typeface="+mn-lt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33689D"/>
          </a:solidFill>
          <a:latin typeface="+mn-lt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33689D"/>
          </a:solidFill>
          <a:latin typeface="+mn-lt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33689D"/>
          </a:solidFill>
          <a:latin typeface="+mn-lt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33689D"/>
          </a:solidFill>
          <a:latin typeface="+mn-lt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200">
          <a:solidFill>
            <a:srgbClr val="33689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665163" y="28620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3600" dirty="0" smtClean="0">
                <a:solidFill>
                  <a:srgbClr val="336699"/>
                </a:solidFill>
                <a:latin typeface="Tahoma" pitchFamily="1" charset="0"/>
              </a:rPr>
              <a:t>CLIMATE SUPPORT FACILITY</a:t>
            </a:r>
            <a:r>
              <a:rPr lang="en-GB" sz="3600" dirty="0">
                <a:solidFill>
                  <a:srgbClr val="336699"/>
                </a:solidFill>
                <a:latin typeface="Tahoma" pitchFamily="1" charset="0"/>
              </a:rPr>
              <a:t/>
            </a:r>
            <a:br>
              <a:rPr lang="en-GB" sz="3600" dirty="0">
                <a:solidFill>
                  <a:srgbClr val="336699"/>
                </a:solidFill>
                <a:latin typeface="Tahoma" pitchFamily="1" charset="0"/>
              </a:rPr>
            </a:br>
            <a:r>
              <a:rPr lang="en-GB" sz="3600" dirty="0" smtClean="0">
                <a:solidFill>
                  <a:srgbClr val="336699"/>
                </a:solidFill>
                <a:latin typeface="Tahoma" pitchFamily="1" charset="0"/>
              </a:rPr>
              <a:t>		</a:t>
            </a:r>
            <a:r>
              <a:rPr lang="en-GB" sz="3600" dirty="0">
                <a:solidFill>
                  <a:srgbClr val="336699"/>
                </a:solidFill>
                <a:latin typeface="Tahoma" pitchFamily="1" charset="0"/>
              </a:rPr>
              <a:t/>
            </a:r>
            <a:br>
              <a:rPr lang="en-GB" sz="3600" dirty="0">
                <a:solidFill>
                  <a:srgbClr val="336699"/>
                </a:solidFill>
                <a:latin typeface="Tahoma" pitchFamily="1" charset="0"/>
              </a:rPr>
            </a:br>
            <a:r>
              <a:rPr lang="en-GB" sz="3600" dirty="0">
                <a:solidFill>
                  <a:srgbClr val="336699"/>
                </a:solidFill>
                <a:latin typeface="Tahoma" pitchFamily="1" charset="0"/>
              </a:rPr>
              <a:t/>
            </a:r>
            <a:br>
              <a:rPr lang="en-GB" sz="3600" dirty="0">
                <a:solidFill>
                  <a:srgbClr val="336699"/>
                </a:solidFill>
                <a:latin typeface="Tahoma" pitchFamily="1" charset="0"/>
              </a:rPr>
            </a:br>
            <a:r>
              <a:rPr lang="en-GB" sz="3600" dirty="0">
                <a:solidFill>
                  <a:srgbClr val="336699"/>
                </a:solidFill>
                <a:latin typeface="Tahoma" pitchFamily="1" charset="0"/>
              </a:rPr>
              <a:t/>
            </a:r>
            <a:br>
              <a:rPr lang="en-GB" sz="3600" dirty="0">
                <a:solidFill>
                  <a:srgbClr val="336699"/>
                </a:solidFill>
                <a:latin typeface="Tahoma" pitchFamily="1" charset="0"/>
              </a:rPr>
            </a:br>
            <a:endParaRPr lang="en-GB" sz="3600" dirty="0" smtClean="0">
              <a:solidFill>
                <a:srgbClr val="336699"/>
              </a:solidFill>
              <a:latin typeface="Tahoma" pitchFamily="1" charset="0"/>
            </a:endParaRPr>
          </a:p>
          <a:p>
            <a:pPr algn="ctr" eaLnBrk="1" hangingPunct="1"/>
            <a:r>
              <a:rPr lang="en-GB" sz="3600" dirty="0">
                <a:solidFill>
                  <a:srgbClr val="336699"/>
                </a:solidFill>
                <a:latin typeface="Tahoma" pitchFamily="1" charset="0"/>
              </a:rPr>
              <a:t/>
            </a:r>
            <a:br>
              <a:rPr lang="en-GB" sz="3600" dirty="0">
                <a:solidFill>
                  <a:srgbClr val="336699"/>
                </a:solidFill>
                <a:latin typeface="Tahoma" pitchFamily="1" charset="0"/>
              </a:rPr>
            </a:br>
            <a:r>
              <a:rPr lang="en-GB" sz="3600" dirty="0" smtClean="0">
                <a:solidFill>
                  <a:srgbClr val="336699"/>
                </a:solidFill>
                <a:latin typeface="Tahoma" pitchFamily="1" charset="0"/>
              </a:rPr>
              <a:t>Presentation</a:t>
            </a:r>
            <a:endParaRPr lang="en-GB" sz="3600" dirty="0">
              <a:solidFill>
                <a:srgbClr val="336699"/>
              </a:solidFill>
              <a:latin typeface="Tahoma" pitchFamily="1" charset="0"/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56892"/>
            <a:ext cx="2448272" cy="19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 cstate="print"/>
          <a:srcRect l="35849"/>
          <a:stretch>
            <a:fillRect/>
          </a:stretch>
        </p:blipFill>
        <p:spPr bwMode="auto">
          <a:xfrm>
            <a:off x="5868144" y="2448615"/>
            <a:ext cx="2448271" cy="19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Q:\GCCA-CSF\12IEB016-MULTI-ACP CLIMATE CHANGE\8.VISIBILITY\8.2.Logos\GCCA_H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3263" y="2753658"/>
            <a:ext cx="1656201" cy="1315740"/>
          </a:xfrm>
          <a:prstGeom prst="rect">
            <a:avLst/>
          </a:prstGeom>
          <a:noFill/>
        </p:spPr>
      </p:pic>
      <p:pic>
        <p:nvPicPr>
          <p:cNvPr id="2051" name="Picture 3" descr="Q:\GCCA-CSF\12IEB016-MULTI-ACP CLIMATE CHANGE\8.VISIBILITY\8.2.Logos\ACP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812251"/>
            <a:ext cx="1368152" cy="993013"/>
          </a:xfrm>
          <a:prstGeom prst="rect">
            <a:avLst/>
          </a:prstGeom>
          <a:noFill/>
        </p:spPr>
      </p:pic>
      <p:pic>
        <p:nvPicPr>
          <p:cNvPr id="9" name="Image 1" descr="Safe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183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ADETEF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60648"/>
            <a:ext cx="12271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ECO consult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188640"/>
            <a:ext cx="9239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K:\PROSPECT CS\2. Documents\2.2 Office docs and templates\Prospect Logos\prospect150x1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16632"/>
            <a:ext cx="936104" cy="936104"/>
          </a:xfrm>
          <a:prstGeom prst="rect">
            <a:avLst/>
          </a:prstGeom>
          <a:noFill/>
        </p:spPr>
      </p:pic>
      <p:pic>
        <p:nvPicPr>
          <p:cNvPr id="3074" name="Picture 2" descr="Q:\GCCA-CSF\12IEB016-MULTI-ACP CLIMATE CHANGE\8.VISIBILITY\8.2.Logos\EU Fla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828704"/>
            <a:ext cx="1440160" cy="960106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3528" y="5805264"/>
            <a:ext cx="34519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GB" sz="1600" dirty="0" smtClean="0">
                <a:solidFill>
                  <a:srgbClr val="336699"/>
                </a:solidFill>
                <a:latin typeface="Tahoma" pitchFamily="1" charset="0"/>
              </a:rPr>
              <a:t>"Project funded by European Union"</a:t>
            </a:r>
            <a:endParaRPr lang="it-IT" sz="1600" dirty="0">
              <a:solidFill>
                <a:srgbClr val="336699"/>
              </a:solidFill>
              <a:latin typeface="Tahom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158999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Manu Harchies – Administrator</a:t>
            </a:r>
            <a:br>
              <a:rPr lang="fr-BE" sz="2000" dirty="0" smtClean="0"/>
            </a:br>
            <a:endParaRPr lang="fr-BE" sz="2000" dirty="0" smtClean="0"/>
          </a:p>
          <a:p>
            <a:endParaRPr lang="fr-BE" sz="2800" dirty="0" smtClean="0"/>
          </a:p>
          <a:p>
            <a:r>
              <a:rPr lang="fr-BE" sz="2000" dirty="0" smtClean="0"/>
              <a:t>Hans-Peter </a:t>
            </a:r>
            <a:r>
              <a:rPr lang="fr-BE" sz="2000" dirty="0" smtClean="0"/>
              <a:t>Winkelmann – Climate Change</a:t>
            </a:r>
          </a:p>
          <a:p>
            <a:r>
              <a:rPr lang="fr-BE" sz="2000" dirty="0" smtClean="0"/>
              <a:t>(300 working days)</a:t>
            </a:r>
          </a:p>
          <a:p>
            <a:endParaRPr lang="fr-BE" sz="2800" dirty="0" smtClean="0"/>
          </a:p>
          <a:p>
            <a:r>
              <a:rPr lang="fr-BE" sz="2000" dirty="0" smtClean="0"/>
              <a:t>Joy </a:t>
            </a:r>
            <a:r>
              <a:rPr lang="fr-BE" sz="2000" dirty="0" smtClean="0"/>
              <a:t>Hecht – Environmental Economics</a:t>
            </a:r>
          </a:p>
          <a:p>
            <a:r>
              <a:rPr lang="fr-BE" sz="2000" dirty="0" smtClean="0"/>
              <a:t>(300 working days)</a:t>
            </a:r>
          </a:p>
          <a:p>
            <a:endParaRPr lang="fr-BE" sz="2800" dirty="0" smtClean="0"/>
          </a:p>
          <a:p>
            <a:r>
              <a:rPr lang="fr-BE" sz="2000" dirty="0" smtClean="0"/>
              <a:t>Isabelle </a:t>
            </a:r>
            <a:r>
              <a:rPr lang="fr-BE" sz="2000" dirty="0" smtClean="0"/>
              <a:t>Mamaty – Training and Institutional Support</a:t>
            </a:r>
          </a:p>
          <a:p>
            <a:r>
              <a:rPr lang="fr-BE" sz="2000" dirty="0" smtClean="0"/>
              <a:t>(250 working days)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+ POOL OF EXPERTS (1650 </a:t>
            </a:r>
            <a:r>
              <a:rPr lang="fr-BE" sz="2000" dirty="0" err="1" smtClean="0"/>
              <a:t>working</a:t>
            </a:r>
            <a:r>
              <a:rPr lang="fr-BE" sz="2000" dirty="0" smtClean="0"/>
              <a:t> </a:t>
            </a:r>
            <a:r>
              <a:rPr lang="fr-BE" sz="2000" dirty="0" err="1" smtClean="0"/>
              <a:t>days</a:t>
            </a:r>
            <a:r>
              <a:rPr lang="fr-BE" sz="2000" dirty="0" smtClean="0"/>
              <a:t>)</a:t>
            </a:r>
            <a:endParaRPr lang="fr-BE" sz="2000" dirty="0" smtClean="0"/>
          </a:p>
          <a:p>
            <a:endParaRPr lang="en-US" sz="2000" dirty="0"/>
          </a:p>
        </p:txBody>
      </p:sp>
      <p:pic>
        <p:nvPicPr>
          <p:cNvPr id="6" name="Picture 5" descr="me-MammothSprings-c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810" y="3160713"/>
            <a:ext cx="1015091" cy="1152128"/>
          </a:xfrm>
          <a:prstGeom prst="rect">
            <a:avLst/>
          </a:prstGeom>
        </p:spPr>
      </p:pic>
      <p:pic>
        <p:nvPicPr>
          <p:cNvPr id="7" name="Picture 6" descr="pk_klimagespraech_09_01b.jpg"/>
          <p:cNvPicPr>
            <a:picLocks noChangeAspect="1"/>
          </p:cNvPicPr>
          <p:nvPr/>
        </p:nvPicPr>
        <p:blipFill>
          <a:blip r:embed="rId3" cstate="print"/>
          <a:srcRect l="21739" r="17391"/>
          <a:stretch>
            <a:fillRect/>
          </a:stretch>
        </p:blipFill>
        <p:spPr>
          <a:xfrm>
            <a:off x="621299" y="2008585"/>
            <a:ext cx="1008112" cy="1105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l="16030" r="19849" b="15597"/>
          <a:stretch>
            <a:fillRect/>
          </a:stretch>
        </p:blipFill>
        <p:spPr>
          <a:xfrm>
            <a:off x="693307" y="4384849"/>
            <a:ext cx="864096" cy="936104"/>
          </a:xfrm>
          <a:prstGeom prst="rect">
            <a:avLst/>
          </a:prstGeom>
        </p:spPr>
      </p:pic>
      <p:pic>
        <p:nvPicPr>
          <p:cNvPr id="2050" name="Picture 2" descr="C:\Users\manuel.harchies\Pictures\Photos Manu pour Profils\Manu 11-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56457"/>
            <a:ext cx="883575" cy="1087977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CSF Team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pic>
        <p:nvPicPr>
          <p:cNvPr id="1026" name="Picture 2" descr="Q:\GCCA-CSF\12IEB016-MULTI-ACP CLIMATE CHANGE\13.PICTURES\WO2 - Madagascar - Fishery\lavano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087140" cy="2736304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Achievements:</a:t>
            </a:r>
            <a:br>
              <a:rPr lang="en-GB" dirty="0" smtClean="0"/>
            </a:br>
            <a:r>
              <a:rPr lang="en-GB" dirty="0" smtClean="0"/>
              <a:t>Examples of past missions</a:t>
            </a:r>
            <a:endParaRPr lang="en-GB" dirty="0"/>
          </a:p>
        </p:txBody>
      </p:sp>
      <p:sp>
        <p:nvSpPr>
          <p:cNvPr id="10" name="TextBox 3"/>
          <p:cNvSpPr txBox="1"/>
          <p:nvPr/>
        </p:nvSpPr>
        <p:spPr>
          <a:xfrm>
            <a:off x="395536" y="184482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2 – Madagascar </a:t>
            </a: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b="1" dirty="0" smtClean="0"/>
              <a:t>22 </a:t>
            </a:r>
            <a:r>
              <a:rPr lang="fr-BE" b="1" dirty="0" err="1" smtClean="0"/>
              <a:t>days</a:t>
            </a:r>
            <a:r>
              <a:rPr lang="fr-BE" b="1" dirty="0" smtClean="0"/>
              <a:t> – 2 workshops</a:t>
            </a:r>
            <a:endParaRPr lang="en-US" b="1" dirty="0" smtClean="0"/>
          </a:p>
          <a:p>
            <a:r>
              <a:rPr lang="en-US" dirty="0" smtClean="0"/>
              <a:t>Mainstreaming Climate 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the Fishery Sector in the </a:t>
            </a:r>
            <a:r>
              <a:rPr lang="en-US" dirty="0" err="1" smtClean="0"/>
              <a:t>Androy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Region</a:t>
            </a:r>
            <a:r>
              <a:rPr lang="en-US" dirty="0" smtClean="0"/>
              <a:t>, southern Madagascar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3 – Togo – 40 </a:t>
            </a:r>
            <a:r>
              <a:rPr lang="fr-BE" b="1" dirty="0" err="1" smtClean="0"/>
              <a:t>days</a:t>
            </a:r>
            <a:endParaRPr lang="fr-BE" b="1" dirty="0" smtClean="0"/>
          </a:p>
          <a:p>
            <a:r>
              <a:rPr lang="en-US" dirty="0" smtClean="0"/>
              <a:t>Mobilizing Climate Change funds for project proposals in the technical areas of renewable energy and clean </a:t>
            </a:r>
            <a:r>
              <a:rPr lang="en-US" dirty="0" smtClean="0"/>
              <a:t>technology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46224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4 – Togo – 42 </a:t>
            </a:r>
            <a:r>
              <a:rPr lang="fr-BE" b="1" dirty="0" err="1" smtClean="0"/>
              <a:t>days</a:t>
            </a:r>
            <a:endParaRPr lang="en-US" b="1" dirty="0" smtClean="0"/>
          </a:p>
          <a:p>
            <a:r>
              <a:rPr lang="en-US" dirty="0" smtClean="0"/>
              <a:t>Building capacity in conducting feasibility &amp; impact assessment studies and in developing communication strategies to promote energy efficiency and renewable </a:t>
            </a:r>
            <a:r>
              <a:rPr lang="en-US" dirty="0" smtClean="0"/>
              <a:t>energy</a:t>
            </a:r>
          </a:p>
          <a:p>
            <a:endParaRPr lang="en-US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6 – Côte d’Ivoire </a:t>
            </a:r>
            <a:endParaRPr lang="fr-BE" b="1" dirty="0" smtClean="0"/>
          </a:p>
          <a:p>
            <a:r>
              <a:rPr lang="fr-BE" b="1" dirty="0" smtClean="0"/>
              <a:t>53 </a:t>
            </a:r>
            <a:r>
              <a:rPr lang="fr-BE" b="1" dirty="0" err="1" smtClean="0"/>
              <a:t>days</a:t>
            </a:r>
            <a:r>
              <a:rPr lang="fr-BE" b="1" dirty="0" smtClean="0"/>
              <a:t> – 1 workshop</a:t>
            </a:r>
          </a:p>
          <a:p>
            <a:r>
              <a:rPr lang="en-US" dirty="0" smtClean="0"/>
              <a:t>Development of a climate change </a:t>
            </a:r>
            <a:endParaRPr lang="en-US" dirty="0" smtClean="0"/>
          </a:p>
          <a:p>
            <a:r>
              <a:rPr lang="en-US" dirty="0" smtClean="0"/>
              <a:t>adaptation </a:t>
            </a:r>
            <a:r>
              <a:rPr lang="en-US" dirty="0" smtClean="0"/>
              <a:t>strategy and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the coastal area of Côte d'Ivoire</a:t>
            </a:r>
          </a:p>
          <a:p>
            <a:endParaRPr lang="en-US" dirty="0" smtClean="0"/>
          </a:p>
        </p:txBody>
      </p:sp>
      <p:pic>
        <p:nvPicPr>
          <p:cNvPr id="5" name="Picture 3" descr="Q:\GCCA-CSF\12IEB016-MULTI-ACP CLIMATE CHANGE\13.PICTURES\WO6 - Cote d'Ivoire - Coastal Strategy Adaptation\100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744416" cy="281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Work </a:t>
            </a:r>
            <a:r>
              <a:rPr lang="fr-BE" b="1" dirty="0" smtClean="0"/>
              <a:t>Order 7 – Côte </a:t>
            </a:r>
            <a:r>
              <a:rPr lang="fr-BE" b="1" dirty="0" smtClean="0"/>
              <a:t>d’Ivoire</a:t>
            </a:r>
            <a:br>
              <a:rPr lang="fr-BE" b="1" dirty="0" smtClean="0"/>
            </a:br>
            <a:r>
              <a:rPr lang="fr-BE" b="1" dirty="0" smtClean="0"/>
              <a:t>53 </a:t>
            </a:r>
            <a:r>
              <a:rPr lang="fr-BE" b="1" dirty="0" smtClean="0"/>
              <a:t>days – 1 </a:t>
            </a:r>
            <a:r>
              <a:rPr lang="fr-BE" b="1" dirty="0" smtClean="0"/>
              <a:t>workshop</a:t>
            </a:r>
          </a:p>
          <a:p>
            <a:endParaRPr lang="en-US" b="1" dirty="0" smtClean="0"/>
          </a:p>
          <a:p>
            <a:r>
              <a:rPr lang="en-US" dirty="0" smtClean="0"/>
              <a:t>Starting-up a REDD+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Côte </a:t>
            </a:r>
            <a:r>
              <a:rPr lang="en-US" dirty="0" smtClean="0"/>
              <a:t>d’Ivoire: capacity </a:t>
            </a:r>
            <a:r>
              <a:rPr lang="en-US" dirty="0" smtClean="0"/>
              <a:t>strengthening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roadmap </a:t>
            </a:r>
            <a:r>
              <a:rPr lang="en-US" dirty="0" smtClean="0"/>
              <a:t>development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8 – Côte d’Ivoire – 27 </a:t>
            </a:r>
            <a:r>
              <a:rPr lang="fr-BE" b="1" dirty="0" err="1" smtClean="0"/>
              <a:t>days</a:t>
            </a:r>
            <a:r>
              <a:rPr lang="fr-BE" b="1" dirty="0" smtClean="0"/>
              <a:t> – 1 workshop</a:t>
            </a:r>
          </a:p>
          <a:p>
            <a:r>
              <a:rPr lang="en-US" dirty="0" smtClean="0"/>
              <a:t>Capacity building in conducting greenhouse gas (GHG) inventories and vulnerability assessments</a:t>
            </a:r>
          </a:p>
        </p:txBody>
      </p:sp>
      <p:pic>
        <p:nvPicPr>
          <p:cNvPr id="5" name="Picture 4" descr="Q:\GCCA-CSF\12IEB016-MULTI-ACP CLIMATE CHANGE\13.PICTURES\WO7 - Cote d'Ivoire - REDD\Exploitation non-dur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927926" cy="260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9 – </a:t>
            </a:r>
            <a:r>
              <a:rPr lang="fr-BE" b="1" dirty="0" err="1" smtClean="0"/>
              <a:t>Guinea</a:t>
            </a:r>
            <a:r>
              <a:rPr lang="fr-BE" b="1" dirty="0" smtClean="0"/>
              <a:t> – 30 </a:t>
            </a:r>
            <a:r>
              <a:rPr lang="fr-BE" b="1" dirty="0" err="1" smtClean="0"/>
              <a:t>days</a:t>
            </a:r>
            <a:r>
              <a:rPr lang="fr-BE" b="1" dirty="0" smtClean="0"/>
              <a:t> – 1 workshop</a:t>
            </a:r>
            <a:endParaRPr lang="fr-BE" b="1" dirty="0" smtClean="0"/>
          </a:p>
          <a:p>
            <a:r>
              <a:rPr lang="en-US" dirty="0" smtClean="0"/>
              <a:t>Matching priority needs for Climate Change action in Guinea and funding opportunities</a:t>
            </a:r>
          </a:p>
          <a:p>
            <a:endParaRPr lang="en-US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10 – Djibouti – 14 </a:t>
            </a:r>
            <a:r>
              <a:rPr lang="fr-BE" b="1" dirty="0" err="1" smtClean="0"/>
              <a:t>days</a:t>
            </a:r>
            <a:r>
              <a:rPr lang="fr-BE" b="1" dirty="0" smtClean="0"/>
              <a:t> – 1 workshop</a:t>
            </a:r>
          </a:p>
          <a:p>
            <a:r>
              <a:rPr lang="en-GB" dirty="0" smtClean="0"/>
              <a:t>Calculation of the Emission Factor for the Electricity System (2011)</a:t>
            </a:r>
          </a:p>
          <a:p>
            <a:endParaRPr lang="fr-BE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11 – Djibouti – 24 </a:t>
            </a:r>
            <a:r>
              <a:rPr lang="fr-BE" b="1" dirty="0" err="1" smtClean="0"/>
              <a:t>days</a:t>
            </a:r>
            <a:endParaRPr lang="fr-BE" b="1" dirty="0" smtClean="0"/>
          </a:p>
          <a:p>
            <a:r>
              <a:rPr lang="en-GB" dirty="0" smtClean="0"/>
              <a:t>Mapping and prioritising needs 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additional </a:t>
            </a:r>
            <a:r>
              <a:rPr lang="en-GB" dirty="0" smtClean="0"/>
              <a:t>water supply in </a:t>
            </a:r>
            <a:r>
              <a:rPr lang="en-GB" dirty="0" err="1" smtClean="0"/>
              <a:t>Douda</a:t>
            </a:r>
            <a:endParaRPr lang="en-US" dirty="0" smtClean="0"/>
          </a:p>
        </p:txBody>
      </p:sp>
      <p:pic>
        <p:nvPicPr>
          <p:cNvPr id="5" name="Picture 5" descr="Q:\GCCA-CSF\12IEB016-MULTI-ACP CLIMATE CHANGE\13.PICTURES\WO11 - Djibouti - Water Reuse\DSCN1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3816424" cy="286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13 </a:t>
            </a:r>
            <a:endParaRPr lang="fr-BE" b="1" dirty="0" smtClean="0"/>
          </a:p>
          <a:p>
            <a:r>
              <a:rPr lang="fr-BE" b="1" dirty="0" err="1" smtClean="0"/>
              <a:t>Dominica</a:t>
            </a:r>
            <a:r>
              <a:rPr lang="fr-BE" b="1" dirty="0" smtClean="0"/>
              <a:t> - 55 </a:t>
            </a:r>
            <a:r>
              <a:rPr lang="fr-BE" b="1" dirty="0" err="1" smtClean="0"/>
              <a:t>days</a:t>
            </a:r>
            <a:endParaRPr lang="fr-BE" b="1" dirty="0" smtClean="0"/>
          </a:p>
          <a:p>
            <a:r>
              <a:rPr lang="fr-BE" b="1" dirty="0" smtClean="0"/>
              <a:t>1 </a:t>
            </a:r>
            <a:r>
              <a:rPr lang="fr-BE" b="1" dirty="0" smtClean="0"/>
              <a:t>workshop</a:t>
            </a:r>
          </a:p>
          <a:p>
            <a:r>
              <a:rPr lang="en-GB" dirty="0" smtClean="0"/>
              <a:t>Integrating CC aspects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smtClean="0"/>
              <a:t>land use policy and </a:t>
            </a:r>
            <a:endParaRPr lang="en-GB" dirty="0" smtClean="0"/>
          </a:p>
          <a:p>
            <a:r>
              <a:rPr lang="en-GB" dirty="0" smtClean="0"/>
              <a:t>physical </a:t>
            </a:r>
            <a:r>
              <a:rPr lang="en-GB" dirty="0" smtClean="0"/>
              <a:t>development </a:t>
            </a:r>
            <a:endParaRPr lang="en-GB" dirty="0" smtClean="0"/>
          </a:p>
          <a:p>
            <a:r>
              <a:rPr lang="en-GB" dirty="0" smtClean="0"/>
              <a:t>Planning</a:t>
            </a:r>
            <a:endParaRPr lang="en-GB" dirty="0" smtClean="0"/>
          </a:p>
          <a:p>
            <a:endParaRPr lang="fr-BE" b="1" dirty="0" smtClean="0"/>
          </a:p>
          <a:p>
            <a:endParaRPr lang="fr-BE" b="1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20 – </a:t>
            </a:r>
            <a:r>
              <a:rPr lang="fr-BE" b="1" dirty="0" smtClean="0"/>
              <a:t>Burkina Faso - 31 </a:t>
            </a:r>
            <a:r>
              <a:rPr lang="fr-BE" b="1" dirty="0" err="1" smtClean="0"/>
              <a:t>days</a:t>
            </a:r>
            <a:r>
              <a:rPr lang="fr-BE" b="1" dirty="0" smtClean="0"/>
              <a:t> – 1 workshop</a:t>
            </a:r>
            <a:endParaRPr lang="en-GB" dirty="0" smtClean="0"/>
          </a:p>
          <a:p>
            <a:r>
              <a:rPr lang="fr-BE" dirty="0" smtClean="0"/>
              <a:t>Formation des formateurs sur l’intégration du CC dans les stratégies et politiques</a:t>
            </a:r>
          </a:p>
          <a:p>
            <a:endParaRPr lang="en-GB" dirty="0" smtClean="0"/>
          </a:p>
          <a:p>
            <a:r>
              <a:rPr lang="fr-BE" b="1" dirty="0" smtClean="0"/>
              <a:t>Work </a:t>
            </a:r>
            <a:r>
              <a:rPr lang="fr-BE" b="1" dirty="0" err="1" smtClean="0"/>
              <a:t>Order</a:t>
            </a:r>
            <a:r>
              <a:rPr lang="fr-BE" b="1" dirty="0" smtClean="0"/>
              <a:t> 17 – Kenya – 48 </a:t>
            </a:r>
            <a:r>
              <a:rPr lang="fr-BE" b="1" dirty="0" err="1" smtClean="0"/>
              <a:t>days</a:t>
            </a:r>
            <a:r>
              <a:rPr lang="fr-BE" b="1" dirty="0" smtClean="0"/>
              <a:t> – 2 </a:t>
            </a:r>
            <a:r>
              <a:rPr lang="fr-BE" b="1" dirty="0" smtClean="0"/>
              <a:t>workshops</a:t>
            </a:r>
            <a:endParaRPr lang="fr-BE" b="1" dirty="0" smtClean="0"/>
          </a:p>
          <a:p>
            <a:r>
              <a:rPr lang="en-GB" dirty="0" smtClean="0"/>
              <a:t>CC Adaptation in Lake Victoria Basin</a:t>
            </a:r>
          </a:p>
        </p:txBody>
      </p:sp>
      <p:pic>
        <p:nvPicPr>
          <p:cNvPr id="4099" name="Picture 3" descr="C:\Users\manuel.harchies\Desktop\WO13 - Dominica\Landslid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576064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6323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Caribbean Small Island Developing States (SIDS</a:t>
            </a:r>
            <a:r>
              <a:rPr lang="en-GB" dirty="0" smtClean="0"/>
              <a:t>)</a:t>
            </a:r>
          </a:p>
          <a:p>
            <a:r>
              <a:rPr lang="en-GB" dirty="0" smtClean="0"/>
              <a:t>Mountainous + </a:t>
            </a:r>
            <a:r>
              <a:rPr lang="en-GB" dirty="0" smtClean="0"/>
              <a:t>heavy </a:t>
            </a:r>
            <a:r>
              <a:rPr lang="en-GB" dirty="0" smtClean="0"/>
              <a:t>rainfall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>
                <a:sym typeface="Wingdings" pitchFamily="2" charset="2"/>
              </a:rPr>
              <a:t>V</a:t>
            </a:r>
            <a:r>
              <a:rPr lang="en-GB" dirty="0" smtClean="0"/>
              <a:t>ulnerable </a:t>
            </a:r>
            <a:r>
              <a:rPr lang="en-GB" dirty="0" smtClean="0"/>
              <a:t>to </a:t>
            </a:r>
            <a:r>
              <a:rPr lang="en-GB" dirty="0" smtClean="0"/>
              <a:t>CC effects</a:t>
            </a:r>
          </a:p>
          <a:p>
            <a:endParaRPr lang="en-GB" dirty="0" smtClean="0"/>
          </a:p>
          <a:p>
            <a:r>
              <a:rPr lang="fr-BE" dirty="0" err="1" smtClean="0"/>
              <a:t>Vulnerable</a:t>
            </a:r>
            <a:r>
              <a:rPr lang="fr-BE" dirty="0" smtClean="0"/>
              <a:t> </a:t>
            </a:r>
            <a:r>
              <a:rPr lang="fr-BE" dirty="0" err="1" smtClean="0"/>
              <a:t>sectors</a:t>
            </a:r>
            <a:r>
              <a:rPr lang="fr-BE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Coastal ecosystems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Natural Resources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Forestry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Water resources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Infrastructure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Agriculture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Fisheries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Tourism </a:t>
            </a:r>
            <a:endParaRPr lang="fr-B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5121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Dominica </a:t>
            </a:r>
            <a:br>
              <a:rPr lang="en-GB" dirty="0" smtClean="0"/>
            </a:br>
            <a:r>
              <a:rPr lang="en-GB" dirty="0" smtClean="0"/>
              <a:t>Vulnerability assessment and Mainstreaming </a:t>
            </a:r>
            <a:endParaRPr lang="en-GB" dirty="0"/>
          </a:p>
        </p:txBody>
      </p:sp>
      <p:pic>
        <p:nvPicPr>
          <p:cNvPr id="5122" name="Picture 2" descr="C:\Users\manuel.harchies\Desktop\WO13 - Dominica\River_floodin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87369"/>
            <a:ext cx="2944327" cy="1656184"/>
          </a:xfrm>
          <a:prstGeom prst="rect">
            <a:avLst/>
          </a:prstGeom>
          <a:noFill/>
        </p:spPr>
      </p:pic>
      <p:pic>
        <p:nvPicPr>
          <p:cNvPr id="5123" name="Picture 3" descr="C:\Users\manuel.harchies\Desktop\WO13 - Dominica\River_flooding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15562"/>
            <a:ext cx="2944327" cy="1656184"/>
          </a:xfrm>
          <a:prstGeom prst="rect">
            <a:avLst/>
          </a:prstGeom>
          <a:noFill/>
        </p:spPr>
      </p:pic>
      <p:pic>
        <p:nvPicPr>
          <p:cNvPr id="5124" name="Picture 4" descr="C:\Users\manuel.harchies\Desktop\WO13 - Dominica\Landslides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87370"/>
            <a:ext cx="2944327" cy="1656184"/>
          </a:xfrm>
          <a:prstGeom prst="rect">
            <a:avLst/>
          </a:prstGeom>
          <a:noFill/>
        </p:spPr>
      </p:pic>
      <p:pic>
        <p:nvPicPr>
          <p:cNvPr id="5125" name="Picture 5" descr="C:\Users\manuel.harchies\Desktop\WO13 - Dominica\Landslid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680" y="4415562"/>
            <a:ext cx="2987824" cy="167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and risks observed: 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Extended winter swell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Loss </a:t>
            </a:r>
            <a:r>
              <a:rPr lang="en-US" dirty="0" smtClean="0"/>
              <a:t>of </a:t>
            </a:r>
            <a:r>
              <a:rPr lang="en-US" dirty="0" smtClean="0"/>
              <a:t>beaches 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Sea grass coverage decrease by 90%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Land </a:t>
            </a:r>
            <a:r>
              <a:rPr lang="en-US" dirty="0" smtClean="0"/>
              <a:t>slippage from </a:t>
            </a:r>
            <a:r>
              <a:rPr lang="en-US" dirty="0" smtClean="0"/>
              <a:t>increase in rainfall and </a:t>
            </a:r>
            <a:r>
              <a:rPr lang="en-US" dirty="0" err="1" smtClean="0"/>
              <a:t>floodings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Rainfall distribution change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Longer </a:t>
            </a:r>
            <a:r>
              <a:rPr lang="en-US" dirty="0" smtClean="0"/>
              <a:t>periods of </a:t>
            </a:r>
            <a:r>
              <a:rPr lang="en-US" dirty="0" smtClean="0"/>
              <a:t>droughts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Pests, diseases and </a:t>
            </a:r>
            <a:r>
              <a:rPr lang="en-US" dirty="0" smtClean="0"/>
              <a:t>invasive </a:t>
            </a:r>
            <a:r>
              <a:rPr lang="en-US" dirty="0" smtClean="0"/>
              <a:t>species more frequents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Crop </a:t>
            </a:r>
            <a:r>
              <a:rPr lang="en-US" dirty="0" smtClean="0"/>
              <a:t>depravation by wildlife</a:t>
            </a:r>
            <a:endParaRPr lang="en-GB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r>
              <a:rPr lang="en-GB" dirty="0" smtClean="0"/>
              <a:t>CSF provided </a:t>
            </a:r>
            <a:r>
              <a:rPr lang="en-GB" dirty="0" smtClean="0"/>
              <a:t>technical assistance to the Government </a:t>
            </a:r>
            <a:r>
              <a:rPr lang="en-GB" dirty="0" smtClean="0"/>
              <a:t>in </a:t>
            </a:r>
            <a:r>
              <a:rPr lang="en-GB" dirty="0" smtClean="0"/>
              <a:t>the effort to prepare a new National Land Use Policy (NLUP) as well as a National Physical Development Plan (NPDP). </a:t>
            </a:r>
          </a:p>
          <a:p>
            <a:pPr lvl="2">
              <a:buFont typeface="Arial" pitchFamily="34" charset="0"/>
              <a:buChar char="•"/>
            </a:pPr>
            <a:endParaRPr lang="fr-B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5121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Dominica </a:t>
            </a:r>
            <a:br>
              <a:rPr lang="en-GB" dirty="0" smtClean="0"/>
            </a:br>
            <a:r>
              <a:rPr lang="en-GB" dirty="0" smtClean="0"/>
              <a:t>Vulnerability assessment and Mainstreaming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34819" name="Text Box 16"/>
          <p:cNvSpPr txBox="1">
            <a:spLocks noChangeArrowheads="1"/>
          </p:cNvSpPr>
          <p:nvPr/>
        </p:nvSpPr>
        <p:spPr bwMode="auto">
          <a:xfrm>
            <a:off x="1619672" y="292494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rgbClr val="336699"/>
                </a:solidFill>
                <a:latin typeface="Tahoma" pitchFamily="1" charset="0"/>
              </a:rPr>
              <a:t>Thank you for your </a:t>
            </a:r>
            <a:r>
              <a:rPr lang="it-IT" sz="3600" dirty="0" smtClean="0">
                <a:solidFill>
                  <a:srgbClr val="336699"/>
                </a:solidFill>
                <a:latin typeface="Tahoma" pitchFamily="1" charset="0"/>
              </a:rPr>
              <a:t>attention</a:t>
            </a:r>
            <a:endParaRPr lang="it-IT" sz="3600" dirty="0">
              <a:solidFill>
                <a:srgbClr val="336699"/>
              </a:solidFill>
              <a:latin typeface="Tahom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Global Climate Change Alliance (GCCA):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smtClean="0"/>
              <a:t>platform 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(1) </a:t>
            </a:r>
            <a:r>
              <a:rPr lang="en-GB" dirty="0" smtClean="0"/>
              <a:t>dialogue </a:t>
            </a:r>
            <a:r>
              <a:rPr lang="en-GB" dirty="0" smtClean="0"/>
              <a:t>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(2) </a:t>
            </a:r>
            <a:r>
              <a:rPr lang="en-GB" dirty="0" smtClean="0"/>
              <a:t>technical </a:t>
            </a:r>
            <a:r>
              <a:rPr lang="en-GB" dirty="0" smtClean="0"/>
              <a:t>and financial support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50" y="2525858"/>
            <a:ext cx="7723874" cy="36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0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GCCA Priority Areas and Sectors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76" y="1479346"/>
            <a:ext cx="3890468" cy="45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365" y="1484784"/>
            <a:ext cx="3945679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9325" cy="1143000"/>
          </a:xfrm>
        </p:spPr>
        <p:txBody>
          <a:bodyPr/>
          <a:lstStyle/>
          <a:p>
            <a:r>
              <a:rPr lang="en-GB" dirty="0" smtClean="0"/>
              <a:t>GCCA </a:t>
            </a:r>
            <a:r>
              <a:rPr lang="en-GB" dirty="0" smtClean="0"/>
              <a:t>funding sources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31253"/>
            <a:ext cx="8136904" cy="55770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60232" y="51571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Total : €290m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1620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GCCA Geographical Coverage Overview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0250"/>
            <a:ext cx="9144000" cy="51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80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000" dirty="0" smtClean="0"/>
              <a:t>2009 : Joint ACP/EU </a:t>
            </a:r>
            <a:r>
              <a:rPr lang="fr-BE" sz="2000" dirty="0" err="1" smtClean="0"/>
              <a:t>declaration</a:t>
            </a:r>
            <a:r>
              <a:rPr lang="fr-BE" sz="2000" dirty="0" smtClean="0"/>
              <a:t> on CC</a:t>
            </a:r>
          </a:p>
          <a:p>
            <a:endParaRPr lang="fr-BE" sz="2000" dirty="0" smtClean="0"/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 EDF intra-ACP Financial Framework : 6 components</a:t>
            </a:r>
          </a:p>
          <a:p>
            <a:pPr>
              <a:buFont typeface="Wingdings" pitchFamily="2" charset="2"/>
              <a:buChar char="Ø"/>
            </a:pPr>
            <a:endParaRPr lang="fr-BE" sz="2000" dirty="0" smtClean="0"/>
          </a:p>
          <a:p>
            <a:pPr lvl="1">
              <a:buFont typeface="Arial" pitchFamily="34" charset="0"/>
              <a:buChar char="•"/>
            </a:pPr>
            <a:r>
              <a:rPr lang="fr-BE" sz="2000" dirty="0" smtClean="0"/>
              <a:t> Pan-</a:t>
            </a:r>
            <a:r>
              <a:rPr lang="fr-BE" sz="2000" dirty="0" err="1" smtClean="0"/>
              <a:t>African</a:t>
            </a:r>
            <a:r>
              <a:rPr lang="fr-BE" sz="2000" dirty="0" smtClean="0"/>
              <a:t> « </a:t>
            </a:r>
            <a:r>
              <a:rPr lang="fr-BE" sz="2000" dirty="0" err="1" smtClean="0"/>
              <a:t>ClimDev</a:t>
            </a:r>
            <a:r>
              <a:rPr lang="fr-BE" sz="2000" dirty="0" smtClean="0"/>
              <a:t> </a:t>
            </a:r>
            <a:r>
              <a:rPr lang="fr-BE" sz="2000" dirty="0" err="1" smtClean="0"/>
              <a:t>Africa</a:t>
            </a:r>
            <a:r>
              <a:rPr lang="fr-BE" sz="2000" dirty="0" smtClean="0"/>
              <a:t> - FAFA »</a:t>
            </a:r>
          </a:p>
          <a:p>
            <a:pPr lvl="1">
              <a:buFont typeface="Arial" pitchFamily="34" charset="0"/>
              <a:buChar char="•"/>
            </a:pPr>
            <a:r>
              <a:rPr lang="fr-BE" sz="2000" dirty="0" smtClean="0"/>
              <a:t> South and East </a:t>
            </a:r>
            <a:r>
              <a:rPr lang="fr-BE" sz="2000" dirty="0" err="1" smtClean="0"/>
              <a:t>Africa</a:t>
            </a:r>
            <a:r>
              <a:rPr lang="fr-BE" sz="2000" dirty="0" smtClean="0"/>
              <a:t> « COMESA »</a:t>
            </a:r>
          </a:p>
          <a:p>
            <a:pPr lvl="1">
              <a:buFont typeface="Arial" pitchFamily="34" charset="0"/>
              <a:buChar char="•"/>
            </a:pPr>
            <a:r>
              <a:rPr lang="fr-BE" sz="2000" dirty="0" smtClean="0"/>
              <a:t> West </a:t>
            </a:r>
            <a:r>
              <a:rPr lang="fr-BE" sz="2000" dirty="0" err="1" smtClean="0"/>
              <a:t>Africa</a:t>
            </a:r>
            <a:r>
              <a:rPr lang="fr-BE" sz="2000" dirty="0" smtClean="0"/>
              <a:t> « ECOWAS -CILSS »</a:t>
            </a:r>
          </a:p>
          <a:p>
            <a:pPr lvl="1">
              <a:buFont typeface="Arial" pitchFamily="34" charset="0"/>
              <a:buChar char="•"/>
            </a:pPr>
            <a:r>
              <a:rPr lang="fr-BE" sz="2000" dirty="0" smtClean="0"/>
              <a:t> </a:t>
            </a:r>
            <a:r>
              <a:rPr lang="fr-BE" sz="2000" dirty="0" err="1" smtClean="0"/>
              <a:t>Caribbean</a:t>
            </a:r>
            <a:r>
              <a:rPr lang="fr-BE" sz="2000" dirty="0" smtClean="0"/>
              <a:t> « CCCCC »</a:t>
            </a:r>
          </a:p>
          <a:p>
            <a:pPr lvl="1">
              <a:buFont typeface="Arial" pitchFamily="34" charset="0"/>
              <a:buChar char="•"/>
            </a:pPr>
            <a:r>
              <a:rPr lang="fr-BE" sz="2000" dirty="0" smtClean="0"/>
              <a:t> Pacific « </a:t>
            </a:r>
            <a:r>
              <a:rPr lang="fr-BE" sz="2000" dirty="0" err="1" smtClean="0"/>
              <a:t>University</a:t>
            </a:r>
            <a:r>
              <a:rPr lang="fr-BE" sz="2000" dirty="0" smtClean="0"/>
              <a:t> of South Pacific »</a:t>
            </a:r>
          </a:p>
          <a:p>
            <a:pPr lvl="1">
              <a:buFont typeface="Arial" pitchFamily="34" charset="0"/>
              <a:buChar char="•"/>
            </a:pPr>
            <a:r>
              <a:rPr lang="fr-BE" sz="2000" dirty="0" smtClean="0"/>
              <a:t> Support</a:t>
            </a:r>
          </a:p>
          <a:p>
            <a:pPr lvl="2">
              <a:buFont typeface="Arial" pitchFamily="34" charset="0"/>
              <a:buChar char="•"/>
            </a:pPr>
            <a:r>
              <a:rPr lang="fr-BE" sz="2000" dirty="0" smtClean="0"/>
              <a:t>Coordination</a:t>
            </a:r>
          </a:p>
          <a:p>
            <a:pPr lvl="2">
              <a:buFont typeface="Arial" pitchFamily="34" charset="0"/>
              <a:buChar char="•"/>
            </a:pPr>
            <a:r>
              <a:rPr lang="fr-BE" sz="2000" dirty="0" smtClean="0"/>
              <a:t> </a:t>
            </a:r>
            <a:r>
              <a:rPr lang="fr-BE" sz="2000" dirty="0" err="1" smtClean="0"/>
              <a:t>Institutional</a:t>
            </a:r>
            <a:r>
              <a:rPr lang="fr-BE" sz="2000" dirty="0" smtClean="0"/>
              <a:t> Support</a:t>
            </a:r>
          </a:p>
          <a:p>
            <a:pPr lvl="2">
              <a:buFont typeface="Arial" pitchFamily="34" charset="0"/>
              <a:buChar char="•"/>
            </a:pPr>
            <a:r>
              <a:rPr lang="fr-BE" sz="2000" dirty="0" smtClean="0"/>
              <a:t> </a:t>
            </a:r>
            <a:r>
              <a:rPr lang="fr-BE" sz="2000" dirty="0" err="1" smtClean="0"/>
              <a:t>Technical</a:t>
            </a:r>
            <a:r>
              <a:rPr lang="fr-BE" sz="2000" dirty="0" smtClean="0"/>
              <a:t> assistance « </a:t>
            </a:r>
            <a:r>
              <a:rPr lang="fr-BE" sz="2000" b="1" dirty="0" smtClean="0"/>
              <a:t>Climate Support </a:t>
            </a:r>
            <a:r>
              <a:rPr lang="fr-BE" sz="2000" b="1" dirty="0" err="1" smtClean="0"/>
              <a:t>Facility</a:t>
            </a:r>
            <a:r>
              <a:rPr lang="fr-BE" sz="2000" dirty="0" smtClean="0"/>
              <a:t> »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GCCA </a:t>
            </a:r>
            <a:r>
              <a:rPr lang="en-GB" dirty="0" smtClean="0"/>
              <a:t>Intra-ACP Programme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6" name="TextBox 3"/>
          <p:cNvSpPr txBox="1"/>
          <p:nvPr/>
        </p:nvSpPr>
        <p:spPr>
          <a:xfrm>
            <a:off x="899592" y="105273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BE" dirty="0" err="1" smtClean="0"/>
              <a:t>Based</a:t>
            </a:r>
            <a:r>
              <a:rPr lang="fr-BE" dirty="0" smtClean="0"/>
              <a:t> in an ACP country</a:t>
            </a:r>
          </a:p>
          <a:p>
            <a:pPr marL="914400" lvl="1" indent="-457200">
              <a:buFont typeface="+mj-lt"/>
              <a:buAutoNum type="arabicPeriod"/>
            </a:pP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BE" dirty="0" smtClean="0"/>
              <a:t>Contribution OMD</a:t>
            </a:r>
          </a:p>
          <a:p>
            <a:pPr marL="914400" lvl="1" indent="-457200">
              <a:buFont typeface="+mj-lt"/>
              <a:buAutoNum type="arabicPeriod"/>
            </a:pP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BE" dirty="0" smtClean="0"/>
              <a:t>GCCA </a:t>
            </a:r>
            <a:r>
              <a:rPr lang="fr-BE" dirty="0" err="1" smtClean="0"/>
              <a:t>priority</a:t>
            </a: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BE" dirty="0" smtClean="0"/>
              <a:t>Part of a </a:t>
            </a:r>
            <a:r>
              <a:rPr lang="fr-BE" dirty="0" err="1" smtClean="0"/>
              <a:t>larger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/programme</a:t>
            </a:r>
          </a:p>
          <a:p>
            <a:pPr marL="914400" lvl="1" indent="-457200">
              <a:buFont typeface="+mj-lt"/>
              <a:buAutoNum type="arabicPeriod"/>
            </a:pP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BE" dirty="0" err="1" smtClean="0"/>
              <a:t>Beneficiary</a:t>
            </a:r>
            <a:r>
              <a:rPr lang="fr-BE" dirty="0" smtClean="0"/>
              <a:t> has </a:t>
            </a:r>
            <a:r>
              <a:rPr lang="fr-BE" dirty="0" err="1" smtClean="0"/>
              <a:t>resources</a:t>
            </a:r>
            <a:r>
              <a:rPr lang="fr-BE" dirty="0" smtClean="0"/>
              <a:t> to </a:t>
            </a:r>
            <a:r>
              <a:rPr lang="fr-BE" dirty="0" err="1" smtClean="0"/>
              <a:t>follow</a:t>
            </a:r>
            <a:r>
              <a:rPr lang="fr-BE" dirty="0" smtClean="0"/>
              <a:t>-up</a:t>
            </a:r>
          </a:p>
          <a:p>
            <a:pPr marL="914400" lvl="1" indent="-457200">
              <a:buFont typeface="+mj-lt"/>
              <a:buAutoNum type="arabicPeriod"/>
            </a:pP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BE" dirty="0" smtClean="0"/>
              <a:t>Short-</a:t>
            </a:r>
            <a:r>
              <a:rPr lang="fr-BE" dirty="0" err="1" smtClean="0"/>
              <a:t>term</a:t>
            </a:r>
            <a:r>
              <a:rPr lang="fr-BE" dirty="0" smtClean="0"/>
              <a:t> (~1 </a:t>
            </a:r>
            <a:r>
              <a:rPr lang="fr-BE" dirty="0" err="1" smtClean="0"/>
              <a:t>month</a:t>
            </a:r>
            <a:r>
              <a:rPr lang="fr-BE" dirty="0" smtClean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Criterion to benefit from CSF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fr-BE" dirty="0" smtClean="0"/>
              <a:t>GCCA </a:t>
            </a:r>
            <a:r>
              <a:rPr lang="fr-BE" dirty="0" err="1" smtClean="0"/>
              <a:t>website</a:t>
            </a:r>
            <a:r>
              <a:rPr lang="fr-BE" dirty="0" smtClean="0"/>
              <a:t> : « </a:t>
            </a:r>
            <a:r>
              <a:rPr lang="fr-BE" dirty="0" err="1" smtClean="0"/>
              <a:t>Apply</a:t>
            </a:r>
            <a:r>
              <a:rPr lang="fr-BE" dirty="0" smtClean="0"/>
              <a:t> for </a:t>
            </a:r>
            <a:r>
              <a:rPr lang="fr-BE" dirty="0" err="1" smtClean="0"/>
              <a:t>Technical</a:t>
            </a:r>
            <a:r>
              <a:rPr lang="fr-BE" dirty="0" smtClean="0"/>
              <a:t> Assistance »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221" r="16828" b="41116"/>
          <a:stretch>
            <a:fillRect/>
          </a:stretch>
        </p:blipFill>
        <p:spPr bwMode="auto">
          <a:xfrm>
            <a:off x="467544" y="1700808"/>
            <a:ext cx="73448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How to Apply</a:t>
            </a:r>
            <a:endParaRPr lang="en-GB" dirty="0"/>
          </a:p>
        </p:txBody>
      </p:sp>
      <p:sp>
        <p:nvSpPr>
          <p:cNvPr id="7" name="TextBox 3"/>
          <p:cNvSpPr txBox="1"/>
          <p:nvPr/>
        </p:nvSpPr>
        <p:spPr>
          <a:xfrm>
            <a:off x="899592" y="458112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BE" dirty="0" smtClean="0"/>
              <a:t>Or contact ACP </a:t>
            </a:r>
            <a:r>
              <a:rPr lang="fr-BE" dirty="0" err="1" smtClean="0"/>
              <a:t>Secretariat</a:t>
            </a:r>
            <a:r>
              <a:rPr lang="fr-BE" dirty="0" smtClean="0"/>
              <a:t> :</a:t>
            </a:r>
          </a:p>
          <a:p>
            <a:pPr marL="457200" indent="-457200"/>
            <a:r>
              <a:rPr lang="fr-BE" dirty="0" smtClean="0"/>
              <a:t>	</a:t>
            </a:r>
            <a:r>
              <a:rPr lang="fr-BE" dirty="0" smtClean="0"/>
              <a:t>Dr. Pendo Maro</a:t>
            </a:r>
          </a:p>
          <a:p>
            <a:pPr marL="457200" indent="-457200"/>
            <a:r>
              <a:rPr lang="fr-BE" dirty="0" smtClean="0"/>
              <a:t>	</a:t>
            </a:r>
            <a:r>
              <a:rPr lang="fr-BE" dirty="0" smtClean="0"/>
              <a:t>pendo@acp.int</a:t>
            </a:r>
          </a:p>
          <a:p>
            <a:pPr marL="457200" indent="-457200"/>
            <a:r>
              <a:rPr lang="fr-BE" dirty="0" smtClean="0"/>
              <a:t>	</a:t>
            </a:r>
            <a:r>
              <a:rPr lang="fr-BE" dirty="0" smtClean="0"/>
              <a:t>+32 495 281 494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9"/>
            <a:ext cx="1656184" cy="15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Climate Support Facility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fr-BE" dirty="0" err="1" smtClean="0"/>
              <a:t>Preparation</a:t>
            </a:r>
            <a:r>
              <a:rPr lang="fr-BE" dirty="0" smtClean="0"/>
              <a:t> of a Work </a:t>
            </a:r>
            <a:r>
              <a:rPr lang="fr-BE" dirty="0" err="1" smtClean="0"/>
              <a:t>Order</a:t>
            </a:r>
            <a:r>
              <a:rPr lang="fr-BE" dirty="0" smtClean="0"/>
              <a:t> in collaboration </a:t>
            </a:r>
            <a:r>
              <a:rPr lang="fr-BE" dirty="0" err="1" smtClean="0"/>
              <a:t>with</a:t>
            </a:r>
            <a:r>
              <a:rPr lang="fr-BE" dirty="0" smtClean="0"/>
              <a:t> ACP </a:t>
            </a:r>
            <a:r>
              <a:rPr lang="fr-BE" dirty="0" err="1" smtClean="0"/>
              <a:t>Secretariat</a:t>
            </a:r>
            <a:r>
              <a:rPr lang="fr-BE" dirty="0" smtClean="0"/>
              <a:t> (?? </a:t>
            </a:r>
            <a:r>
              <a:rPr lang="fr-BE" dirty="0" err="1" smtClean="0"/>
              <a:t>days</a:t>
            </a:r>
            <a:r>
              <a:rPr lang="fr-BE" dirty="0" smtClean="0"/>
              <a:t>)</a:t>
            </a:r>
          </a:p>
          <a:p>
            <a:pPr marL="457200" indent="-457200">
              <a:buFont typeface="+mj-lt"/>
              <a:buAutoNum type="alphaUcPeriod" startAt="2"/>
            </a:pPr>
            <a:endParaRPr lang="fr-BE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fr-BE" dirty="0" smtClean="0"/>
              <a:t>Approbation of the Work Order by </a:t>
            </a:r>
            <a:r>
              <a:rPr lang="fr-BE" dirty="0" err="1" smtClean="0"/>
              <a:t>steering</a:t>
            </a:r>
            <a:r>
              <a:rPr lang="fr-BE" dirty="0" smtClean="0"/>
              <a:t> </a:t>
            </a:r>
            <a:r>
              <a:rPr lang="fr-BE" dirty="0" err="1" smtClean="0"/>
              <a:t>sub</a:t>
            </a:r>
            <a:r>
              <a:rPr lang="fr-BE" dirty="0" smtClean="0"/>
              <a:t>-</a:t>
            </a:r>
            <a:r>
              <a:rPr lang="fr-BE" dirty="0" err="1" smtClean="0"/>
              <a:t>committee</a:t>
            </a:r>
            <a:r>
              <a:rPr lang="fr-BE" dirty="0" smtClean="0"/>
              <a:t> (</a:t>
            </a:r>
            <a:r>
              <a:rPr lang="fr-BE" dirty="0" smtClean="0"/>
              <a:t>4 days)</a:t>
            </a:r>
          </a:p>
          <a:p>
            <a:pPr marL="457200" indent="-457200">
              <a:buFont typeface="+mj-lt"/>
              <a:buAutoNum type="alphaUcPeriod" startAt="2"/>
            </a:pPr>
            <a:endParaRPr lang="fr-BE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fr-BE" dirty="0" smtClean="0"/>
              <a:t>Experts mobilisation </a:t>
            </a:r>
            <a:r>
              <a:rPr lang="fr-BE" dirty="0" smtClean="0"/>
              <a:t>by CSF (10 </a:t>
            </a:r>
            <a:r>
              <a:rPr lang="fr-BE" dirty="0" err="1" smtClean="0"/>
              <a:t>days</a:t>
            </a:r>
            <a:r>
              <a:rPr lang="fr-BE" dirty="0" smtClean="0"/>
              <a:t>)</a:t>
            </a:r>
          </a:p>
          <a:p>
            <a:pPr marL="457200" indent="-457200">
              <a:buFont typeface="+mj-lt"/>
              <a:buAutoNum type="alphaUcPeriod" startAt="2"/>
            </a:pPr>
            <a:endParaRPr lang="fr-BE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fr-BE" dirty="0" smtClean="0"/>
              <a:t>Approbation of the experts </a:t>
            </a:r>
            <a:r>
              <a:rPr lang="fr-BE" dirty="0" err="1" smtClean="0"/>
              <a:t>proposed</a:t>
            </a:r>
            <a:r>
              <a:rPr lang="fr-BE" dirty="0" smtClean="0"/>
              <a:t> </a:t>
            </a:r>
            <a:r>
              <a:rPr lang="fr-BE" dirty="0" smtClean="0"/>
              <a:t>by ACP </a:t>
            </a:r>
            <a:r>
              <a:rPr lang="fr-BE" dirty="0" err="1" smtClean="0"/>
              <a:t>Secretariat</a:t>
            </a:r>
            <a:r>
              <a:rPr lang="fr-BE" dirty="0" smtClean="0"/>
              <a:t> and </a:t>
            </a:r>
            <a:r>
              <a:rPr lang="fr-BE" dirty="0" err="1" smtClean="0"/>
              <a:t>Beneficiary</a:t>
            </a:r>
            <a:r>
              <a:rPr lang="fr-BE" dirty="0" smtClean="0"/>
              <a:t> (4 </a:t>
            </a:r>
            <a:r>
              <a:rPr lang="fr-BE" dirty="0" err="1" smtClean="0"/>
              <a:t>days</a:t>
            </a:r>
            <a:r>
              <a:rPr lang="fr-BE" dirty="0" smtClean="0"/>
              <a:t>)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25599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5623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28498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683596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-27384"/>
            <a:ext cx="8569325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Implementation schedule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482</Words>
  <Application>Microsoft Office PowerPoint</Application>
  <PresentationFormat>Affichage à l'écran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2_Default Design</vt:lpstr>
      <vt:lpstr>Diapositive 1</vt:lpstr>
      <vt:lpstr>The Global Climate Change Alliance (GCCA):   A platform for  (1) dialogue and  (2) technical and financial support</vt:lpstr>
      <vt:lpstr>GCCA Priority Areas and Sectors</vt:lpstr>
      <vt:lpstr>GCCA funding sources</vt:lpstr>
      <vt:lpstr>GCCA Geographical Coverage Overview</vt:lpstr>
      <vt:lpstr>GCCA Intra-ACP Programme</vt:lpstr>
      <vt:lpstr>Criterion to benefit from CSF</vt:lpstr>
      <vt:lpstr>How to Apply</vt:lpstr>
      <vt:lpstr>Implementation schedule</vt:lpstr>
      <vt:lpstr>CSF Team</vt:lpstr>
      <vt:lpstr>Achievements: Examples of past missions</vt:lpstr>
      <vt:lpstr>Diapositive 12</vt:lpstr>
      <vt:lpstr>Diapositive 13</vt:lpstr>
      <vt:lpstr>Diapositive 14</vt:lpstr>
      <vt:lpstr>Diapositive 15</vt:lpstr>
      <vt:lpstr>Dominica  Vulnerability assessment and Mainstreaming </vt:lpstr>
      <vt:lpstr>Dominica  Vulnerability assessment and Mainstreaming </vt:lpstr>
      <vt:lpstr>Diapositive 18</vt:lpstr>
    </vt:vector>
  </TitlesOfParts>
  <Company>HTS Development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Development Ltd</dc:title>
  <dc:creator>LIFE Programme</dc:creator>
  <cp:lastModifiedBy>manuel.harchies</cp:lastModifiedBy>
  <cp:revision>281</cp:revision>
  <cp:lastPrinted>2003-10-29T16:29:37Z</cp:lastPrinted>
  <dcterms:created xsi:type="dcterms:W3CDTF">2012-07-11T09:08:51Z</dcterms:created>
  <dcterms:modified xsi:type="dcterms:W3CDTF">2013-05-20T08:51:26Z</dcterms:modified>
</cp:coreProperties>
</file>