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4" r:id="rId2"/>
    <p:sldId id="361" r:id="rId3"/>
    <p:sldId id="362" r:id="rId4"/>
    <p:sldId id="370" r:id="rId5"/>
    <p:sldId id="371" r:id="rId6"/>
    <p:sldId id="357" r:id="rId7"/>
    <p:sldId id="358" r:id="rId8"/>
    <p:sldId id="359" r:id="rId9"/>
    <p:sldId id="369" r:id="rId10"/>
    <p:sldId id="360" r:id="rId11"/>
    <p:sldId id="363" r:id="rId12"/>
    <p:sldId id="364" r:id="rId13"/>
    <p:sldId id="365" r:id="rId14"/>
    <p:sldId id="356" r:id="rId15"/>
    <p:sldId id="367" r:id="rId16"/>
    <p:sldId id="368" r:id="rId17"/>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F7E"/>
    <a:srgbClr val="A03488"/>
    <a:srgbClr val="EAEAEA"/>
    <a:srgbClr val="C43201"/>
    <a:srgbClr val="FFD300"/>
    <a:srgbClr val="FFCC00"/>
    <a:srgbClr val="FFFFFF"/>
    <a:srgbClr val="C7C7C7"/>
    <a:srgbClr val="26AC00"/>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49" autoAdjust="0"/>
  </p:normalViewPr>
  <p:slideViewPr>
    <p:cSldViewPr showGuides="1">
      <p:cViewPr>
        <p:scale>
          <a:sx n="60" d="100"/>
          <a:sy n="60" d="100"/>
        </p:scale>
        <p:origin x="-1494" y="174"/>
      </p:cViewPr>
      <p:guideLst>
        <p:guide orient="horz" pos="2160"/>
        <p:guide pos="2880"/>
      </p:guideLst>
    </p:cSldViewPr>
  </p:slideViewPr>
  <p:notesTextViewPr>
    <p:cViewPr>
      <p:scale>
        <a:sx n="100" d="100"/>
        <a:sy n="100" d="100"/>
      </p:scale>
      <p:origin x="0" y="0"/>
    </p:cViewPr>
  </p:notesTextViewPr>
  <p:notesViewPr>
    <p:cSldViewPr showGuides="1">
      <p:cViewPr varScale="1">
        <p:scale>
          <a:sx n="85" d="100"/>
          <a:sy n="85" d="100"/>
        </p:scale>
        <p:origin x="-315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atin typeface="Arial" charset="0"/>
                <a:ea typeface="+mn-ea"/>
              </a:defRPr>
            </a:lvl1pPr>
          </a:lstStyle>
          <a:p>
            <a:pPr>
              <a:defRPr/>
            </a:pPr>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3ECBDA24-1D0B-4195-915E-E042DDE65EF8}" type="datetimeFigureOut">
              <a:rPr lang="en-GB"/>
              <a:pPr>
                <a:defRPr/>
              </a:pPr>
              <a:t>21/05/2013</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011D066-E78B-45BC-A446-AEB6F4DA0C33}" type="slidenum">
              <a:rPr lang="en-GB"/>
              <a:pPr>
                <a:defRPr/>
              </a:pPr>
              <a:t>‹#›</a:t>
            </a:fld>
            <a:endParaRPr lang="en-GB"/>
          </a:p>
        </p:txBody>
      </p:sp>
    </p:spTree>
    <p:extLst>
      <p:ext uri="{BB962C8B-B14F-4D97-AF65-F5344CB8AC3E}">
        <p14:creationId xmlns:p14="http://schemas.microsoft.com/office/powerpoint/2010/main" val="2370148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FB867298-2D26-4298-8DED-3CBAB93A976B}" type="datetimeFigureOut">
              <a:rPr lang="en-US"/>
              <a:pPr>
                <a:defRPr/>
              </a:pPr>
              <a:t>5/21/2013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AB8E46C-1460-4149-A102-C96FD43A54A5}" type="slidenum">
              <a:rPr lang="en-GB"/>
              <a:pPr>
                <a:defRPr/>
              </a:pPr>
              <a:t>‹#›</a:t>
            </a:fld>
            <a:endParaRPr lang="en-GB"/>
          </a:p>
        </p:txBody>
      </p:sp>
    </p:spTree>
    <p:extLst>
      <p:ext uri="{BB962C8B-B14F-4D97-AF65-F5344CB8AC3E}">
        <p14:creationId xmlns:p14="http://schemas.microsoft.com/office/powerpoint/2010/main" val="374027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1</a:t>
            </a:fld>
            <a:endParaRPr lang="en-GB"/>
          </a:p>
        </p:txBody>
      </p:sp>
    </p:spTree>
    <p:extLst>
      <p:ext uri="{BB962C8B-B14F-4D97-AF65-F5344CB8AC3E}">
        <p14:creationId xmlns:p14="http://schemas.microsoft.com/office/powerpoint/2010/main" val="167293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10</a:t>
            </a:fld>
            <a:endParaRPr lang="en-GB"/>
          </a:p>
        </p:txBody>
      </p:sp>
    </p:spTree>
    <p:extLst>
      <p:ext uri="{BB962C8B-B14F-4D97-AF65-F5344CB8AC3E}">
        <p14:creationId xmlns:p14="http://schemas.microsoft.com/office/powerpoint/2010/main" val="360999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ＭＳ Ｐゴシック" charset="0"/>
                <a:cs typeface="+mn-cs"/>
              </a:rPr>
              <a:t>Moreover, </a:t>
            </a:r>
            <a:r>
              <a:rPr lang="en-US" sz="1200" b="1" i="1" kern="1200" dirty="0" smtClean="0">
                <a:solidFill>
                  <a:schemeClr val="tx1"/>
                </a:solidFill>
                <a:effectLst/>
                <a:latin typeface="+mn-lt"/>
                <a:ea typeface="ＭＳ Ｐゴシック" charset="0"/>
                <a:cs typeface="+mn-cs"/>
              </a:rPr>
              <a:t>climate change</a:t>
            </a:r>
            <a:r>
              <a:rPr lang="en-US" sz="1200" i="1" kern="1200" dirty="0" smtClean="0">
                <a:solidFill>
                  <a:schemeClr val="tx1"/>
                </a:solidFill>
                <a:effectLst/>
                <a:latin typeface="+mn-lt"/>
                <a:ea typeface="ＭＳ Ｐゴシック" charset="0"/>
                <a:cs typeface="+mn-cs"/>
              </a:rPr>
              <a:t> will further influence and catalyze </a:t>
            </a:r>
            <a:r>
              <a:rPr lang="en-US" sz="1200" i="1" kern="1200" dirty="0" err="1" smtClean="0">
                <a:solidFill>
                  <a:schemeClr val="tx1"/>
                </a:solidFill>
                <a:effectLst/>
                <a:latin typeface="+mn-lt"/>
                <a:ea typeface="ＭＳ Ｐゴシック" charset="0"/>
                <a:cs typeface="+mn-cs"/>
              </a:rPr>
              <a:t>zoonoses</a:t>
            </a:r>
            <a:r>
              <a:rPr lang="en-US" sz="1200" i="1" kern="1200" dirty="0" smtClean="0">
                <a:solidFill>
                  <a:schemeClr val="tx1"/>
                </a:solidFill>
                <a:effectLst/>
                <a:latin typeface="+mn-lt"/>
                <a:ea typeface="ＭＳ Ｐゴシック" charset="0"/>
                <a:cs typeface="+mn-cs"/>
              </a:rPr>
              <a:t> as well as vector-borne diseases as it creates favorable conditions for the emergence and establishment of disease vectors and affecting parasite cycles. Or, the use of </a:t>
            </a:r>
            <a:r>
              <a:rPr lang="en-US" sz="1200" i="1" kern="1200" dirty="0" err="1" smtClean="0">
                <a:solidFill>
                  <a:schemeClr val="tx1"/>
                </a:solidFill>
                <a:effectLst/>
                <a:latin typeface="+mn-lt"/>
                <a:ea typeface="ＭＳ Ｐゴシック" charset="0"/>
                <a:cs typeface="+mn-cs"/>
              </a:rPr>
              <a:t>wheats</a:t>
            </a:r>
            <a:r>
              <a:rPr lang="en-US" sz="1200" i="1" kern="1200" dirty="0" smtClean="0">
                <a:solidFill>
                  <a:schemeClr val="tx1"/>
                </a:solidFill>
                <a:effectLst/>
                <a:latin typeface="+mn-lt"/>
                <a:ea typeface="ＭＳ Ｐゴシック" charset="0"/>
                <a:cs typeface="+mn-cs"/>
              </a:rPr>
              <a:t>, sugarcane, or maize for increased meat and biofuel production increases the price for staple food, and may lead to new food insecurities, malnutrition and hunger, and even to political instabilities in resource limited countries. All of these examples showcase the potential severity of new threats to health, livelihoods, prosperity and social welfare, particularly those emanating at the human-animal-environment interface. It is therefore of utmost importance to address these threats, potential losses and damages from an integrative risk management perspective and in a One Health context. </a:t>
            </a:r>
            <a:endParaRPr lang="en-GB" sz="1200" i="1" kern="1200" dirty="0" smtClean="0">
              <a:solidFill>
                <a:schemeClr val="tx1"/>
              </a:solidFill>
              <a:effectLst/>
              <a:latin typeface="+mn-lt"/>
              <a:ea typeface="ＭＳ Ｐゴシック" charset="0"/>
              <a:cs typeface="+mn-cs"/>
            </a:endParaRPr>
          </a:p>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11</a:t>
            </a:fld>
            <a:endParaRPr lang="en-GB"/>
          </a:p>
        </p:txBody>
      </p:sp>
    </p:spTree>
    <p:extLst>
      <p:ext uri="{BB962C8B-B14F-4D97-AF65-F5344CB8AC3E}">
        <p14:creationId xmlns:p14="http://schemas.microsoft.com/office/powerpoint/2010/main" val="374423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smtClean="0">
              <a:solidFill>
                <a:schemeClr val="tx1"/>
              </a:solidFill>
              <a:effectLst/>
              <a:latin typeface="+mn-lt"/>
              <a:ea typeface="ＭＳ Ｐゴシック" charset="0"/>
              <a:cs typeface="+mn-cs"/>
            </a:endParaRPr>
          </a:p>
          <a:p>
            <a:r>
              <a:rPr lang="en-GB" sz="1200" b="1" i="1" kern="1200" dirty="0" smtClean="0">
                <a:solidFill>
                  <a:schemeClr val="tx1"/>
                </a:solidFill>
                <a:effectLst/>
                <a:latin typeface="+mn-lt"/>
                <a:ea typeface="ＭＳ Ｐゴシック" charset="0"/>
                <a:cs typeface="+mn-cs"/>
              </a:rPr>
              <a:t>A Risk based One Health Approach includes the health of humans, animals and the environment as a central role of health outcomes for people at risk.</a:t>
            </a:r>
            <a:endParaRPr lang="en-GB" sz="1200" i="1" kern="1200" dirty="0" smtClean="0">
              <a:solidFill>
                <a:schemeClr val="tx1"/>
              </a:solidFill>
              <a:effectLst/>
              <a:latin typeface="+mn-lt"/>
              <a:ea typeface="ＭＳ Ｐゴシック" charset="0"/>
              <a:cs typeface="+mn-cs"/>
            </a:endParaRPr>
          </a:p>
          <a:p>
            <a:endParaRPr lang="en-US" sz="1200" i="1" kern="1200" dirty="0" smtClean="0">
              <a:solidFill>
                <a:schemeClr val="tx1"/>
              </a:solidFill>
              <a:effectLst/>
              <a:latin typeface="+mn-lt"/>
              <a:ea typeface="ＭＳ Ｐゴシック" charset="0"/>
              <a:cs typeface="+mn-cs"/>
            </a:endParaRPr>
          </a:p>
          <a:p>
            <a:r>
              <a:rPr lang="en-US" sz="1200" i="1" kern="1200" dirty="0" smtClean="0">
                <a:solidFill>
                  <a:schemeClr val="tx1"/>
                </a:solidFill>
                <a:effectLst/>
                <a:latin typeface="+mn-lt"/>
                <a:ea typeface="ＭＳ Ｐゴシック" charset="0"/>
                <a:cs typeface="+mn-cs"/>
              </a:rPr>
              <a:t>There are </a:t>
            </a:r>
            <a:r>
              <a:rPr lang="en-US" sz="1200" b="1" i="1" kern="1200" dirty="0" smtClean="0">
                <a:solidFill>
                  <a:schemeClr val="tx1"/>
                </a:solidFill>
                <a:effectLst/>
                <a:latin typeface="+mn-lt"/>
                <a:ea typeface="ＭＳ Ｐゴシック" charset="0"/>
                <a:cs typeface="+mn-cs"/>
              </a:rPr>
              <a:t>multiple benefits</a:t>
            </a:r>
            <a:r>
              <a:rPr lang="en-US" sz="1200" i="1" kern="1200" dirty="0" smtClean="0">
                <a:solidFill>
                  <a:schemeClr val="tx1"/>
                </a:solidFill>
                <a:effectLst/>
                <a:latin typeface="+mn-lt"/>
                <a:ea typeface="ＭＳ Ｐゴシック" charset="0"/>
                <a:cs typeface="+mn-cs"/>
              </a:rPr>
              <a:t> of following this approach. It is crucial for improving sustainable agriculture and sustainable urban development, crucial for food safety &amp; security, for clean water availability and to preserve ecosystems. It helps to </a:t>
            </a:r>
            <a:r>
              <a:rPr lang="en-US" sz="1200" i="1" kern="1200" dirty="0" err="1" smtClean="0">
                <a:solidFill>
                  <a:schemeClr val="tx1"/>
                </a:solidFill>
                <a:effectLst/>
                <a:latin typeface="+mn-lt"/>
                <a:ea typeface="ＭＳ Ｐゴシック" charset="0"/>
                <a:cs typeface="+mn-cs"/>
              </a:rPr>
              <a:t>organise</a:t>
            </a:r>
            <a:r>
              <a:rPr lang="en-US" sz="1200" i="1" kern="1200" dirty="0" smtClean="0">
                <a:solidFill>
                  <a:schemeClr val="tx1"/>
                </a:solidFill>
                <a:effectLst/>
                <a:latin typeface="+mn-lt"/>
                <a:ea typeface="ＭＳ Ｐゴシック" charset="0"/>
                <a:cs typeface="+mn-cs"/>
              </a:rPr>
              <a:t> the monitoring of the interfaces between human-animal-ecosystems for improved disease surveillance and installing early warning systems, thus not only reducing zoonotic disease emergencies but also increasing resilience and reducing vulnerabilities.</a:t>
            </a:r>
            <a:endParaRPr lang="en-GB" sz="1200" i="1" kern="1200" dirty="0" smtClean="0">
              <a:solidFill>
                <a:schemeClr val="tx1"/>
              </a:solidFill>
              <a:effectLst/>
              <a:latin typeface="+mn-lt"/>
              <a:ea typeface="ＭＳ Ｐゴシック" charset="0"/>
              <a:cs typeface="+mn-cs"/>
            </a:endParaRPr>
          </a:p>
          <a:p>
            <a:endParaRPr lang="de-CH" dirty="0" smtClean="0"/>
          </a:p>
          <a:p>
            <a:r>
              <a:rPr lang="de-CH" dirty="0" err="1" smtClean="0"/>
              <a:t>How</a:t>
            </a:r>
            <a:r>
              <a:rPr lang="de-CH" dirty="0" smtClean="0"/>
              <a:t> </a:t>
            </a:r>
            <a:r>
              <a:rPr lang="de-CH" dirty="0" err="1" smtClean="0"/>
              <a:t>safe</a:t>
            </a:r>
            <a:r>
              <a:rPr lang="de-CH" baseline="0" dirty="0" smtClean="0"/>
              <a:t> </a:t>
            </a:r>
            <a:r>
              <a:rPr lang="de-CH" baseline="0" dirty="0" err="1" smtClean="0"/>
              <a:t>is</a:t>
            </a:r>
            <a:r>
              <a:rPr lang="de-CH" baseline="0" dirty="0" smtClean="0"/>
              <a:t> </a:t>
            </a:r>
            <a:r>
              <a:rPr lang="de-CH" baseline="0" dirty="0" err="1" smtClean="0"/>
              <a:t>safe</a:t>
            </a:r>
            <a:r>
              <a:rPr lang="de-CH" baseline="0" dirty="0" smtClean="0"/>
              <a:t> </a:t>
            </a:r>
            <a:r>
              <a:rPr lang="de-CH" baseline="0" dirty="0" err="1" smtClean="0"/>
              <a:t>enough</a:t>
            </a:r>
            <a:r>
              <a:rPr lang="de-CH" baseline="0" dirty="0" smtClean="0"/>
              <a:t>?</a:t>
            </a:r>
          </a:p>
          <a:p>
            <a:r>
              <a:rPr lang="de-CH" baseline="0" dirty="0" err="1" smtClean="0"/>
              <a:t>What</a:t>
            </a:r>
            <a:r>
              <a:rPr lang="de-CH" baseline="0" dirty="0" smtClean="0"/>
              <a:t> Can happen</a:t>
            </a:r>
          </a:p>
          <a:p>
            <a:r>
              <a:rPr lang="de-CH" baseline="0" dirty="0" err="1" smtClean="0"/>
              <a:t>What</a:t>
            </a:r>
            <a:r>
              <a:rPr lang="de-CH" baseline="0" dirty="0" smtClean="0"/>
              <a:t> </a:t>
            </a:r>
            <a:r>
              <a:rPr lang="de-CH" baseline="0" dirty="0" err="1" smtClean="0"/>
              <a:t>is</a:t>
            </a:r>
            <a:r>
              <a:rPr lang="de-CH" baseline="0" dirty="0" smtClean="0"/>
              <a:t> </a:t>
            </a:r>
            <a:r>
              <a:rPr lang="de-CH" baseline="0" dirty="0" err="1" smtClean="0"/>
              <a:t>acceptable</a:t>
            </a:r>
            <a:r>
              <a:rPr lang="de-CH" baseline="0" dirty="0" smtClean="0"/>
              <a:t> </a:t>
            </a:r>
            <a:r>
              <a:rPr lang="de-CH" baseline="0" dirty="0" err="1" smtClean="0"/>
              <a:t>to</a:t>
            </a:r>
            <a:r>
              <a:rPr lang="de-CH" baseline="0" dirty="0" smtClean="0"/>
              <a:t> happen</a:t>
            </a:r>
          </a:p>
          <a:p>
            <a:r>
              <a:rPr lang="de-CH" baseline="0" dirty="0" err="1" smtClean="0"/>
              <a:t>What</a:t>
            </a:r>
            <a:r>
              <a:rPr lang="de-CH" baseline="0" dirty="0" smtClean="0"/>
              <a:t> </a:t>
            </a:r>
            <a:r>
              <a:rPr lang="de-CH" baseline="0" dirty="0" err="1" smtClean="0"/>
              <a:t>has</a:t>
            </a:r>
            <a:r>
              <a:rPr lang="de-CH" baseline="0" dirty="0" smtClean="0"/>
              <a:t> </a:t>
            </a:r>
            <a:r>
              <a:rPr lang="de-CH" baseline="0" dirty="0" err="1" smtClean="0"/>
              <a:t>to</a:t>
            </a:r>
            <a:r>
              <a:rPr lang="de-CH" baseline="0" dirty="0" smtClean="0"/>
              <a:t> </a:t>
            </a:r>
            <a:r>
              <a:rPr lang="de-CH" baseline="0" dirty="0" err="1" smtClean="0"/>
              <a:t>be</a:t>
            </a:r>
            <a:r>
              <a:rPr lang="de-CH" baseline="0" dirty="0" smtClean="0"/>
              <a:t> </a:t>
            </a:r>
            <a:r>
              <a:rPr lang="de-CH" baseline="0" dirty="0" err="1" smtClean="0"/>
              <a:t>done</a:t>
            </a:r>
            <a:r>
              <a:rPr lang="de-CH" baseline="0" dirty="0" smtClean="0"/>
              <a:t>?</a:t>
            </a:r>
          </a:p>
          <a:p>
            <a:endParaRPr lang="de-CH" baseline="0" dirty="0" smtClean="0"/>
          </a:p>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12</a:t>
            </a:fld>
            <a:endParaRPr lang="en-GB"/>
          </a:p>
        </p:txBody>
      </p:sp>
    </p:spTree>
    <p:extLst>
      <p:ext uri="{BB962C8B-B14F-4D97-AF65-F5344CB8AC3E}">
        <p14:creationId xmlns:p14="http://schemas.microsoft.com/office/powerpoint/2010/main" val="101801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The One Health Approach has evolved to a paradigm that addresses the complex interactions between human-animals and ecosystems. With international </a:t>
            </a:r>
            <a:r>
              <a:rPr lang="en-US" sz="1200" kern="1200" dirty="0" err="1" smtClean="0">
                <a:solidFill>
                  <a:schemeClr val="tx1"/>
                </a:solidFill>
                <a:effectLst/>
                <a:latin typeface="+mn-lt"/>
                <a:ea typeface="ＭＳ Ｐゴシック" charset="0"/>
                <a:cs typeface="+mn-cs"/>
              </a:rPr>
              <a:t>organisations</a:t>
            </a:r>
            <a:r>
              <a:rPr lang="en-US" sz="1200" kern="1200" dirty="0" smtClean="0">
                <a:solidFill>
                  <a:schemeClr val="tx1"/>
                </a:solidFill>
                <a:effectLst/>
                <a:latin typeface="+mn-lt"/>
                <a:ea typeface="ＭＳ Ｐゴシック" charset="0"/>
                <a:cs typeface="+mn-cs"/>
              </a:rPr>
              <a:t> supporting it, such as the so called </a:t>
            </a:r>
            <a:r>
              <a:rPr lang="en-US" sz="1200" kern="1200" dirty="0" err="1" smtClean="0">
                <a:solidFill>
                  <a:schemeClr val="tx1"/>
                </a:solidFill>
                <a:effectLst/>
                <a:latin typeface="+mn-lt"/>
                <a:ea typeface="ＭＳ Ｐゴシック" charset="0"/>
                <a:cs typeface="+mn-cs"/>
              </a:rPr>
              <a:t>tripartheit</a:t>
            </a:r>
            <a:r>
              <a:rPr lang="en-US" sz="1200" kern="1200" dirty="0" smtClean="0">
                <a:solidFill>
                  <a:schemeClr val="tx1"/>
                </a:solidFill>
                <a:effectLst/>
                <a:latin typeface="+mn-lt"/>
                <a:ea typeface="ＭＳ Ｐゴシック" charset="0"/>
                <a:cs typeface="+mn-cs"/>
              </a:rPr>
              <a:t> of the WHO, the OIE and the FAO, it also gains momentum and moved beyond the state of a mere concept to a movement at the interface of science, society, policy and practice.</a:t>
            </a:r>
          </a:p>
          <a:p>
            <a:endParaRPr lang="en-US" sz="1200" kern="1200" dirty="0" smtClean="0">
              <a:solidFill>
                <a:schemeClr val="tx1"/>
              </a:solidFill>
              <a:effectLst/>
              <a:latin typeface="+mn-lt"/>
              <a:ea typeface="ＭＳ Ｐゴシック" charset="0"/>
              <a:cs typeface="+mn-cs"/>
            </a:endParaRPr>
          </a:p>
          <a:p>
            <a:endParaRPr lang="en-US" sz="1200" kern="1200" dirty="0" smtClean="0">
              <a:solidFill>
                <a:schemeClr val="tx1"/>
              </a:solidFill>
              <a:effectLst/>
              <a:latin typeface="+mn-lt"/>
              <a:ea typeface="ＭＳ Ｐゴシック" charset="0"/>
              <a:cs typeface="+mn-cs"/>
            </a:endParaRPr>
          </a:p>
          <a:p>
            <a:r>
              <a:rPr lang="en-US" sz="1200" i="1" kern="1200" dirty="0" smtClean="0">
                <a:solidFill>
                  <a:schemeClr val="tx1"/>
                </a:solidFill>
                <a:effectLst/>
                <a:latin typeface="+mn-lt"/>
                <a:ea typeface="ＭＳ Ｐゴシック" charset="0"/>
                <a:cs typeface="+mn-cs"/>
              </a:rPr>
              <a:t>Nevertheless, there are still many </a:t>
            </a:r>
            <a:r>
              <a:rPr lang="en-US" sz="1200" b="1" i="1" kern="1200" dirty="0" smtClean="0">
                <a:solidFill>
                  <a:schemeClr val="tx1"/>
                </a:solidFill>
                <a:effectLst/>
                <a:latin typeface="+mn-lt"/>
                <a:ea typeface="ＭＳ Ｐゴシック" charset="0"/>
                <a:cs typeface="+mn-cs"/>
              </a:rPr>
              <a:t>challenges</a:t>
            </a:r>
            <a:r>
              <a:rPr lang="en-US" sz="1200" i="1" kern="1200" dirty="0" smtClean="0">
                <a:solidFill>
                  <a:schemeClr val="tx1"/>
                </a:solidFill>
                <a:effectLst/>
                <a:latin typeface="+mn-lt"/>
                <a:ea typeface="ＭＳ Ｐゴシック" charset="0"/>
                <a:cs typeface="+mn-cs"/>
              </a:rPr>
              <a:t>. It remains important on how the work of governments, international </a:t>
            </a:r>
            <a:r>
              <a:rPr lang="en-US" sz="1200" i="1" kern="1200" dirty="0" err="1" smtClean="0">
                <a:solidFill>
                  <a:schemeClr val="tx1"/>
                </a:solidFill>
                <a:effectLst/>
                <a:latin typeface="+mn-lt"/>
                <a:ea typeface="ＭＳ Ｐゴシック" charset="0"/>
                <a:cs typeface="+mn-cs"/>
              </a:rPr>
              <a:t>organisations</a:t>
            </a:r>
            <a:r>
              <a:rPr lang="en-US" sz="1200" i="1" kern="1200" dirty="0" smtClean="0">
                <a:solidFill>
                  <a:schemeClr val="tx1"/>
                </a:solidFill>
                <a:effectLst/>
                <a:latin typeface="+mn-lt"/>
                <a:ea typeface="ＭＳ Ｐゴシック" charset="0"/>
                <a:cs typeface="+mn-cs"/>
              </a:rPr>
              <a:t>, the private sector and other actors is being </a:t>
            </a:r>
            <a:r>
              <a:rPr lang="en-US" sz="1200" i="1" kern="1200" dirty="0" err="1" smtClean="0">
                <a:solidFill>
                  <a:schemeClr val="tx1"/>
                </a:solidFill>
                <a:effectLst/>
                <a:latin typeface="+mn-lt"/>
                <a:ea typeface="ＭＳ Ｐゴシック" charset="0"/>
                <a:cs typeface="+mn-cs"/>
              </a:rPr>
              <a:t>organised</a:t>
            </a:r>
            <a:r>
              <a:rPr lang="en-US" sz="1200" i="1" kern="1200" dirty="0" smtClean="0">
                <a:solidFill>
                  <a:schemeClr val="tx1"/>
                </a:solidFill>
                <a:effectLst/>
                <a:latin typeface="+mn-lt"/>
                <a:ea typeface="ＭＳ Ｐゴシック" charset="0"/>
                <a:cs typeface="+mn-cs"/>
              </a:rPr>
              <a:t> to have a strong platform with a good network behind. An investment framework is yet missing on how best to invest in One Health, as well as a stronger country level support. There is the need for useful guidance mechanisms to avoid duplication and conflict and science is yet to come up with a clear message on evidence based science for international health regulations. </a:t>
            </a:r>
            <a:endParaRPr lang="en-GB" sz="1200" i="1" kern="1200" dirty="0" smtClean="0">
              <a:solidFill>
                <a:schemeClr val="tx1"/>
              </a:solidFill>
              <a:effectLst/>
              <a:latin typeface="+mn-lt"/>
              <a:ea typeface="ＭＳ Ｐゴシック" charset="0"/>
              <a:cs typeface="+mn-cs"/>
            </a:endParaRPr>
          </a:p>
          <a:p>
            <a:r>
              <a:rPr lang="en-US" sz="1200" i="1" kern="1200" dirty="0" smtClean="0">
                <a:solidFill>
                  <a:schemeClr val="tx1"/>
                </a:solidFill>
                <a:effectLst/>
                <a:latin typeface="+mn-lt"/>
                <a:ea typeface="ＭＳ Ｐゴシック" charset="0"/>
                <a:cs typeface="+mn-cs"/>
              </a:rPr>
              <a:t> </a:t>
            </a:r>
            <a:endParaRPr lang="en-GB" sz="1200" i="1" kern="1200" dirty="0" smtClean="0">
              <a:solidFill>
                <a:schemeClr val="tx1"/>
              </a:solidFill>
              <a:effectLst/>
              <a:latin typeface="+mn-lt"/>
              <a:ea typeface="ＭＳ Ｐゴシック" charset="0"/>
              <a:cs typeface="+mn-cs"/>
            </a:endParaRPr>
          </a:p>
          <a:p>
            <a:r>
              <a:rPr lang="en-US" sz="1200" i="1" kern="1200" dirty="0" smtClean="0">
                <a:solidFill>
                  <a:schemeClr val="tx1"/>
                </a:solidFill>
                <a:effectLst/>
                <a:latin typeface="+mn-lt"/>
                <a:ea typeface="ＭＳ Ｐゴシック" charset="0"/>
                <a:cs typeface="+mn-cs"/>
              </a:rPr>
              <a:t>Of course these challenges also provide opportunities for research, for business and for civil societies and other groups to participate and enrich the dialogue to become and grow as a movement to impact the local level.</a:t>
            </a:r>
            <a:endParaRPr lang="en-GB" sz="1200" i="1" kern="1200" dirty="0" smtClean="0">
              <a:solidFill>
                <a:schemeClr val="tx1"/>
              </a:solidFill>
              <a:effectLst/>
              <a:latin typeface="+mn-lt"/>
              <a:ea typeface="ＭＳ Ｐゴシック" charset="0"/>
              <a:cs typeface="+mn-cs"/>
            </a:endParaRPr>
          </a:p>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13</a:t>
            </a:fld>
            <a:endParaRPr lang="en-GB"/>
          </a:p>
        </p:txBody>
      </p:sp>
    </p:spTree>
    <p:extLst>
      <p:ext uri="{BB962C8B-B14F-4D97-AF65-F5344CB8AC3E}">
        <p14:creationId xmlns:p14="http://schemas.microsoft.com/office/powerpoint/2010/main" val="80117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14</a:t>
            </a:fld>
            <a:endParaRPr lang="en-GB"/>
          </a:p>
        </p:txBody>
      </p:sp>
    </p:spTree>
    <p:extLst>
      <p:ext uri="{BB962C8B-B14F-4D97-AF65-F5344CB8AC3E}">
        <p14:creationId xmlns:p14="http://schemas.microsoft.com/office/powerpoint/2010/main" val="2409317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15</a:t>
            </a:fld>
            <a:endParaRPr lang="en-GB"/>
          </a:p>
        </p:txBody>
      </p:sp>
    </p:spTree>
    <p:extLst>
      <p:ext uri="{BB962C8B-B14F-4D97-AF65-F5344CB8AC3E}">
        <p14:creationId xmlns:p14="http://schemas.microsoft.com/office/powerpoint/2010/main" val="38376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16</a:t>
            </a:fld>
            <a:endParaRPr lang="en-GB"/>
          </a:p>
        </p:txBody>
      </p:sp>
    </p:spTree>
    <p:extLst>
      <p:ext uri="{BB962C8B-B14F-4D97-AF65-F5344CB8AC3E}">
        <p14:creationId xmlns:p14="http://schemas.microsoft.com/office/powerpoint/2010/main" val="111507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2</a:t>
            </a:fld>
            <a:endParaRPr lang="en-GB"/>
          </a:p>
        </p:txBody>
      </p:sp>
    </p:spTree>
    <p:extLst>
      <p:ext uri="{BB962C8B-B14F-4D97-AF65-F5344CB8AC3E}">
        <p14:creationId xmlns:p14="http://schemas.microsoft.com/office/powerpoint/2010/main" val="236181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3</a:t>
            </a:fld>
            <a:endParaRPr lang="en-GB"/>
          </a:p>
        </p:txBody>
      </p:sp>
    </p:spTree>
    <p:extLst>
      <p:ext uri="{BB962C8B-B14F-4D97-AF65-F5344CB8AC3E}">
        <p14:creationId xmlns:p14="http://schemas.microsoft.com/office/powerpoint/2010/main" val="244626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aseline="0" dirty="0" smtClean="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4</a:t>
            </a:fld>
            <a:endParaRPr lang="en-GB"/>
          </a:p>
        </p:txBody>
      </p:sp>
    </p:spTree>
    <p:extLst>
      <p:ext uri="{BB962C8B-B14F-4D97-AF65-F5344CB8AC3E}">
        <p14:creationId xmlns:p14="http://schemas.microsoft.com/office/powerpoint/2010/main" val="262201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5</a:t>
            </a:fld>
            <a:endParaRPr lang="en-GB"/>
          </a:p>
        </p:txBody>
      </p:sp>
    </p:spTree>
    <p:extLst>
      <p:ext uri="{BB962C8B-B14F-4D97-AF65-F5344CB8AC3E}">
        <p14:creationId xmlns:p14="http://schemas.microsoft.com/office/powerpoint/2010/main" val="379493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itchFamily="34" charset="0"/>
              <a:buChar char="•"/>
            </a:pPr>
            <a:r>
              <a:rPr lang="en-GB" sz="1200" kern="1200" dirty="0" smtClean="0">
                <a:solidFill>
                  <a:schemeClr val="tx1"/>
                </a:solidFill>
                <a:effectLst/>
                <a:latin typeface="+mn-lt"/>
                <a:ea typeface="ＭＳ Ｐゴシック" charset="0"/>
                <a:cs typeface="+mn-cs"/>
              </a:rPr>
              <a:t>Human Health, Environmental Health, Animal Health, Food security &amp; food safety are all interconnected </a:t>
            </a:r>
          </a:p>
          <a:p>
            <a:pPr marL="171450" indent="-171450">
              <a:buFont typeface="Arial" pitchFamily="34" charset="0"/>
              <a:buChar char="•"/>
            </a:pPr>
            <a:r>
              <a:rPr lang="en-GB" sz="1200" kern="1200" dirty="0" smtClean="0">
                <a:solidFill>
                  <a:schemeClr val="tx1"/>
                </a:solidFill>
                <a:effectLst/>
                <a:latin typeface="+mn-lt"/>
                <a:ea typeface="ＭＳ Ｐゴシック" charset="0"/>
                <a:cs typeface="+mn-cs"/>
              </a:rPr>
              <a:t>HEALTH is a complex-socio-ecological-system with many interconnected determinants</a:t>
            </a:r>
          </a:p>
          <a:p>
            <a:pPr marL="171450" indent="-171450">
              <a:buFont typeface="Arial" pitchFamily="34" charset="0"/>
              <a:buChar char="•"/>
            </a:pPr>
            <a:r>
              <a:rPr lang="en-GB" sz="1200" kern="1200" dirty="0" smtClean="0">
                <a:solidFill>
                  <a:schemeClr val="tx1"/>
                </a:solidFill>
                <a:effectLst/>
                <a:latin typeface="+mn-lt"/>
                <a:ea typeface="ＭＳ Ｐゴシック" charset="0"/>
                <a:cs typeface="+mn-cs"/>
              </a:rPr>
              <a:t>urbanisation, food, agriculture, zoonotic disease, diseases, poverty, resource depletion, or wildlife diseases</a:t>
            </a:r>
          </a:p>
          <a:p>
            <a:pPr marL="171450" indent="-171450">
              <a:buFont typeface="Arial" pitchFamily="34" charset="0"/>
              <a:buChar char="•"/>
            </a:pPr>
            <a:r>
              <a:rPr lang="de-CH" sz="1200" kern="1200" dirty="0" smtClean="0">
                <a:solidFill>
                  <a:schemeClr val="tx1"/>
                </a:solidFill>
                <a:effectLst/>
                <a:latin typeface="+mn-lt"/>
                <a:ea typeface="ＭＳ Ｐゴシック" charset="0"/>
                <a:cs typeface="+mn-cs"/>
              </a:rPr>
              <a:t>HEALTH IS A CORE COMPONENT OF ALL LIVE</a:t>
            </a:r>
          </a:p>
          <a:p>
            <a:pPr marL="171450" indent="-171450">
              <a:buFont typeface="Arial" pitchFamily="34" charset="0"/>
              <a:buChar char="•"/>
            </a:pPr>
            <a:endParaRPr lang="en-GB" sz="1200" kern="1200" dirty="0" smtClean="0">
              <a:solidFill>
                <a:schemeClr val="tx1"/>
              </a:solidFill>
              <a:effectLst/>
              <a:latin typeface="+mn-lt"/>
              <a:ea typeface="ＭＳ Ｐゴシック" charset="0"/>
              <a:cs typeface="+mn-cs"/>
            </a:endParaRPr>
          </a:p>
          <a:p>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effectLst/>
                <a:latin typeface="+mn-lt"/>
                <a:ea typeface="ＭＳ Ｐゴシック" charset="0"/>
                <a:cs typeface="+mn-cs"/>
              </a:rPr>
              <a:t>Human Health, Environmental Health, Animal Health, Food security &amp; food safety are all interconnected with each other. I think it is safe to argue that HEALTH is a complex-socio-ecological-system with many interconnected determinants. Determinants such as urbanisation, food, agriculture, zoonotic disease, diseases, poverty, resource depletion, or wildlife diseases to only name a few. </a:t>
            </a:r>
            <a:r>
              <a:rPr lang="en-GB" sz="1200" b="1" i="1" kern="1200" dirty="0" smtClean="0">
                <a:solidFill>
                  <a:schemeClr val="tx1"/>
                </a:solidFill>
                <a:effectLst/>
                <a:latin typeface="+mn-lt"/>
                <a:ea typeface="ＭＳ Ｐゴシック" charset="0"/>
                <a:cs typeface="+mn-cs"/>
              </a:rPr>
              <a:t>HEALTH is a core component of all live. </a:t>
            </a:r>
            <a:endParaRPr lang="en-GB" sz="1200" i="1" kern="1200" dirty="0" smtClean="0">
              <a:solidFill>
                <a:schemeClr val="tx1"/>
              </a:solidFill>
              <a:effectLst/>
              <a:latin typeface="+mn-lt"/>
              <a:ea typeface="ＭＳ Ｐゴシック" charset="0"/>
              <a:cs typeface="+mn-cs"/>
            </a:endParaRPr>
          </a:p>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6</a:t>
            </a:fld>
            <a:endParaRPr lang="en-GB"/>
          </a:p>
        </p:txBody>
      </p:sp>
    </p:spTree>
    <p:extLst>
      <p:ext uri="{BB962C8B-B14F-4D97-AF65-F5344CB8AC3E}">
        <p14:creationId xmlns:p14="http://schemas.microsoft.com/office/powerpoint/2010/main" val="208764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mn-lt"/>
                <a:ea typeface="ＭＳ Ｐゴシック" charset="0"/>
                <a:cs typeface="+mn-cs"/>
              </a:rPr>
              <a:t>One Health concept promotes an integrative approach to public health, reflecting the interconnectedness of a larger ecological system.</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mn-lt"/>
                <a:ea typeface="ＭＳ Ｐゴシック" charset="0"/>
                <a:cs typeface="+mn-cs"/>
              </a:rPr>
              <a:t>a worldwide strategy for expanding  interdisciplinary collaborations and communications in all aspects of healthcare for humans, animals and the environment.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mn-lt"/>
                <a:ea typeface="ＭＳ Ｐゴシック" charset="0"/>
                <a:cs typeface="+mn-cs"/>
              </a:rPr>
              <a:t>Integrative components of One Health are Human, Animal &amp; Environmental Health, Food Safety &amp; Security and Agriculture.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sz="1200" kern="1200" dirty="0" smtClean="0">
              <a:solidFill>
                <a:schemeClr val="tx1"/>
              </a:solidFill>
              <a:effectLst/>
              <a:latin typeface="+mn-lt"/>
              <a:ea typeface="ＭＳ Ｐゴシック" charset="0"/>
              <a:cs typeface="+mn-cs"/>
            </a:endParaRPr>
          </a:p>
          <a:p>
            <a:endParaRPr lang="de-CH" dirty="0" smtClean="0"/>
          </a:p>
          <a:p>
            <a:endParaRPr lang="de-CH" dirty="0" smtClean="0"/>
          </a:p>
          <a:p>
            <a:endParaRPr lang="de-CH" i="1" dirty="0" smtClean="0"/>
          </a:p>
          <a:p>
            <a:r>
              <a:rPr lang="en-GB" sz="1200" i="1" kern="1200" dirty="0" smtClean="0">
                <a:solidFill>
                  <a:schemeClr val="tx1"/>
                </a:solidFill>
                <a:effectLst/>
                <a:latin typeface="+mn-lt"/>
                <a:ea typeface="ＭＳ Ｐゴシック" charset="0"/>
                <a:cs typeface="+mn-cs"/>
              </a:rPr>
              <a:t>The importance of this interconnectedness is basically what the One Health approach is trying to describe and highlight. </a:t>
            </a:r>
          </a:p>
          <a:p>
            <a:r>
              <a:rPr lang="en-GB" sz="1200" i="1" kern="1200" dirty="0" smtClean="0">
                <a:solidFill>
                  <a:schemeClr val="tx1"/>
                </a:solidFill>
                <a:effectLst/>
                <a:latin typeface="+mn-lt"/>
                <a:ea typeface="ＭＳ Ｐゴシック" charset="0"/>
                <a:cs typeface="+mn-cs"/>
              </a:rPr>
              <a:t>The One Health concept promotes an integrative approach to public health, reflecting the interconnectedness of a larger ecological system. It is a worldwide strategy for expanding  interdisciplinary collaborations and communications in all aspects of healthcare for humans, animals and the environment.</a:t>
            </a:r>
          </a:p>
          <a:p>
            <a:endParaRPr lang="de-CH" sz="1200" i="1"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effectLst/>
                <a:latin typeface="+mn-lt"/>
                <a:ea typeface="ＭＳ Ｐゴシック" charset="0"/>
                <a:cs typeface="+mn-cs"/>
              </a:rPr>
              <a:t>Integrative components of One Health are Human Health, Animal Health, Environmental Health, Food Safety &amp; Security and Agriculture. </a:t>
            </a:r>
          </a:p>
          <a:p>
            <a:endParaRPr lang="en-GB" sz="1200" i="1" kern="1200" dirty="0" smtClean="0">
              <a:solidFill>
                <a:schemeClr val="tx1"/>
              </a:solidFill>
              <a:effectLst/>
              <a:latin typeface="+mn-lt"/>
              <a:ea typeface="ＭＳ Ｐゴシック" charset="0"/>
              <a:cs typeface="+mn-cs"/>
            </a:endParaRPr>
          </a:p>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7</a:t>
            </a:fld>
            <a:endParaRPr lang="en-GB"/>
          </a:p>
        </p:txBody>
      </p:sp>
    </p:spTree>
    <p:extLst>
      <p:ext uri="{BB962C8B-B14F-4D97-AF65-F5344CB8AC3E}">
        <p14:creationId xmlns:p14="http://schemas.microsoft.com/office/powerpoint/2010/main" val="264754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ＭＳ Ｐゴシック" charset="0"/>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de-CH" sz="1200" kern="1200" dirty="0" err="1" smtClean="0">
                <a:solidFill>
                  <a:schemeClr val="tx1"/>
                </a:solidFill>
                <a:effectLst/>
                <a:latin typeface="+mn-lt"/>
                <a:ea typeface="ＭＳ Ｐゴシック" charset="0"/>
                <a:cs typeface="+mn-cs"/>
              </a:rPr>
              <a:t>Diseases</a:t>
            </a:r>
            <a:r>
              <a:rPr lang="de-CH" sz="1200" kern="1200" dirty="0" smtClean="0">
                <a:solidFill>
                  <a:schemeClr val="tx1"/>
                </a:solidFill>
                <a:effectLst/>
                <a:latin typeface="+mn-lt"/>
                <a:ea typeface="ＭＳ Ｐゴシック" charset="0"/>
                <a:cs typeface="+mn-cs"/>
              </a:rPr>
              <a:t> </a:t>
            </a:r>
            <a:r>
              <a:rPr lang="de-CH" sz="1200" kern="1200" dirty="0" err="1" smtClean="0">
                <a:solidFill>
                  <a:schemeClr val="tx1"/>
                </a:solidFill>
                <a:effectLst/>
                <a:latin typeface="+mn-lt"/>
                <a:ea typeface="ＭＳ Ｐゴシック" charset="0"/>
                <a:cs typeface="+mn-cs"/>
              </a:rPr>
              <a:t>at</a:t>
            </a:r>
            <a:r>
              <a:rPr lang="de-CH" sz="1200" kern="1200" dirty="0" smtClean="0">
                <a:solidFill>
                  <a:schemeClr val="tx1"/>
                </a:solidFill>
                <a:effectLst/>
                <a:latin typeface="+mn-lt"/>
                <a:ea typeface="ＭＳ Ｐゴシック" charset="0"/>
                <a:cs typeface="+mn-cs"/>
              </a:rPr>
              <a:t> </a:t>
            </a:r>
            <a:r>
              <a:rPr lang="de-CH" sz="1200" kern="1200" dirty="0" err="1" smtClean="0">
                <a:solidFill>
                  <a:schemeClr val="tx1"/>
                </a:solidFill>
                <a:effectLst/>
                <a:latin typeface="+mn-lt"/>
                <a:ea typeface="ＭＳ Ｐゴシック" charset="0"/>
                <a:cs typeface="+mn-cs"/>
              </a:rPr>
              <a:t>the</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interface</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between</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humans</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and</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animals</a:t>
            </a:r>
            <a:endParaRPr lang="de-CH" sz="1200" kern="1200" baseline="0" dirty="0" smtClean="0">
              <a:solidFill>
                <a:schemeClr val="tx1"/>
              </a:solidFill>
              <a:effectLst/>
              <a:latin typeface="+mn-lt"/>
              <a:ea typeface="ＭＳ Ｐゴシック" charset="0"/>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de-CH" sz="1200" kern="1200" baseline="0" dirty="0" smtClean="0">
                <a:solidFill>
                  <a:schemeClr val="tx1"/>
                </a:solidFill>
                <a:effectLst/>
                <a:latin typeface="+mn-lt"/>
                <a:ea typeface="ＭＳ Ｐゴシック" charset="0"/>
                <a:cs typeface="+mn-cs"/>
              </a:rPr>
              <a:t>H5N1 – </a:t>
            </a:r>
            <a:r>
              <a:rPr lang="de-CH" sz="1200" kern="1200" baseline="0" dirty="0" err="1" smtClean="0">
                <a:solidFill>
                  <a:schemeClr val="tx1"/>
                </a:solidFill>
                <a:effectLst/>
                <a:latin typeface="+mn-lt"/>
                <a:ea typeface="ＭＳ Ｐゴシック" charset="0"/>
                <a:cs typeface="+mn-cs"/>
              </a:rPr>
              <a:t>bird</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flu</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causing</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significant</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effects</a:t>
            </a:r>
            <a:r>
              <a:rPr lang="de-CH" sz="1200" kern="1200" baseline="0" dirty="0" smtClean="0">
                <a:solidFill>
                  <a:schemeClr val="tx1"/>
                </a:solidFill>
                <a:effectLst/>
                <a:latin typeface="+mn-lt"/>
                <a:ea typeface="ＭＳ Ｐゴシック" charset="0"/>
                <a:cs typeface="+mn-cs"/>
              </a:rPr>
              <a:t> on </a:t>
            </a:r>
            <a:r>
              <a:rPr lang="de-CH" sz="1200" kern="1200" baseline="0" dirty="0" err="1" smtClean="0">
                <a:solidFill>
                  <a:schemeClr val="tx1"/>
                </a:solidFill>
                <a:effectLst/>
                <a:latin typeface="+mn-lt"/>
                <a:ea typeface="ＭＳ Ｐゴシック" charset="0"/>
                <a:cs typeface="+mn-cs"/>
              </a:rPr>
              <a:t>the</a:t>
            </a:r>
            <a:r>
              <a:rPr lang="de-CH" sz="1200" kern="1200" baseline="0" dirty="0" smtClean="0">
                <a:solidFill>
                  <a:schemeClr val="tx1"/>
                </a:solidFill>
                <a:effectLst/>
                <a:latin typeface="+mn-lt"/>
                <a:ea typeface="ＭＳ Ｐゴシック" charset="0"/>
                <a:cs typeface="+mn-cs"/>
              </a:rPr>
              <a:t> human </a:t>
            </a:r>
            <a:r>
              <a:rPr lang="de-CH" sz="1200" kern="1200" baseline="0" dirty="0" err="1" smtClean="0">
                <a:solidFill>
                  <a:schemeClr val="tx1"/>
                </a:solidFill>
                <a:effectLst/>
                <a:latin typeface="+mn-lt"/>
                <a:ea typeface="ＭＳ Ｐゴシック" charset="0"/>
                <a:cs typeface="+mn-cs"/>
              </a:rPr>
              <a:t>society</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with</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social</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political</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and</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financial</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impacts</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worldwide</a:t>
            </a:r>
            <a:endParaRPr lang="de-CH" sz="1200" kern="1200" baseline="0" dirty="0" smtClean="0">
              <a:solidFill>
                <a:schemeClr val="tx1"/>
              </a:solidFill>
              <a:effectLst/>
              <a:latin typeface="+mn-lt"/>
              <a:ea typeface="ＭＳ Ｐゴシック" charset="0"/>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de-CH" sz="1200" kern="1200" baseline="0" dirty="0" smtClean="0">
                <a:solidFill>
                  <a:schemeClr val="tx1"/>
                </a:solidFill>
                <a:effectLst/>
                <a:latin typeface="+mn-lt"/>
                <a:ea typeface="ＭＳ Ｐゴシック" charset="0"/>
                <a:cs typeface="+mn-cs"/>
              </a:rPr>
              <a:t>SARS – 2002 - 8000 </a:t>
            </a:r>
            <a:r>
              <a:rPr lang="de-CH" sz="1200" kern="1200" baseline="0" dirty="0" err="1" smtClean="0">
                <a:solidFill>
                  <a:schemeClr val="tx1"/>
                </a:solidFill>
                <a:effectLst/>
                <a:latin typeface="+mn-lt"/>
                <a:ea typeface="ＭＳ Ｐゴシック" charset="0"/>
                <a:cs typeface="+mn-cs"/>
              </a:rPr>
              <a:t>cases</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and</a:t>
            </a:r>
            <a:r>
              <a:rPr lang="de-CH" sz="1200" kern="1200" baseline="0" dirty="0" smtClean="0">
                <a:solidFill>
                  <a:schemeClr val="tx1"/>
                </a:solidFill>
                <a:effectLst/>
                <a:latin typeface="+mn-lt"/>
                <a:ea typeface="ＭＳ Ｐゴシック" charset="0"/>
                <a:cs typeface="+mn-cs"/>
              </a:rPr>
              <a:t> 775 </a:t>
            </a:r>
            <a:r>
              <a:rPr lang="de-CH" sz="1200" kern="1200" baseline="0" dirty="0" err="1" smtClean="0">
                <a:solidFill>
                  <a:schemeClr val="tx1"/>
                </a:solidFill>
                <a:effectLst/>
                <a:latin typeface="+mn-lt"/>
                <a:ea typeface="ＭＳ Ｐゴシック" charset="0"/>
                <a:cs typeface="+mn-cs"/>
              </a:rPr>
              <a:t>deaths</a:t>
            </a:r>
            <a:r>
              <a:rPr lang="de-CH" sz="1200" kern="1200" baseline="0" dirty="0" smtClean="0">
                <a:solidFill>
                  <a:schemeClr val="tx1"/>
                </a:solidFill>
                <a:effectLst/>
                <a:latin typeface="+mn-lt"/>
                <a:ea typeface="ＭＳ Ｐゴシック" charset="0"/>
                <a:cs typeface="+mn-cs"/>
              </a:rPr>
              <a:t> (WHO)</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de-CH" sz="1200" kern="1200" baseline="0" dirty="0" smtClean="0">
                <a:solidFill>
                  <a:schemeClr val="tx1"/>
                </a:solidFill>
                <a:effectLst/>
                <a:latin typeface="+mn-lt"/>
                <a:ea typeface="ＭＳ Ｐゴシック" charset="0"/>
                <a:cs typeface="+mn-cs"/>
              </a:rPr>
              <a:t>Emerging </a:t>
            </a:r>
            <a:r>
              <a:rPr lang="de-CH" sz="1200" kern="1200" baseline="0" dirty="0" err="1" smtClean="0">
                <a:solidFill>
                  <a:schemeClr val="tx1"/>
                </a:solidFill>
                <a:effectLst/>
                <a:latin typeface="+mn-lt"/>
                <a:ea typeface="ＭＳ Ｐゴシック" charset="0"/>
                <a:cs typeface="+mn-cs"/>
              </a:rPr>
              <a:t>zoonoses</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demonstrate</a:t>
            </a:r>
            <a:r>
              <a:rPr lang="de-CH" sz="1200" kern="1200" baseline="0" dirty="0" smtClean="0">
                <a:solidFill>
                  <a:schemeClr val="tx1"/>
                </a:solidFill>
                <a:effectLst/>
                <a:latin typeface="+mn-lt"/>
                <a:ea typeface="ＭＳ Ｐゴシック" charset="0"/>
                <a:cs typeface="+mn-cs"/>
              </a:rPr>
              <a:t> pathogen </a:t>
            </a:r>
            <a:r>
              <a:rPr lang="de-CH" sz="1200" kern="1200" baseline="0" dirty="0" err="1" smtClean="0">
                <a:solidFill>
                  <a:schemeClr val="tx1"/>
                </a:solidFill>
                <a:effectLst/>
                <a:latin typeface="+mn-lt"/>
                <a:ea typeface="ＭＳ Ｐゴシック" charset="0"/>
                <a:cs typeface="+mn-cs"/>
              </a:rPr>
              <a:t>interferences</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with</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complex</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and</a:t>
            </a:r>
            <a:r>
              <a:rPr lang="de-CH" sz="1200" kern="1200" baseline="0" dirty="0" smtClean="0">
                <a:solidFill>
                  <a:schemeClr val="tx1"/>
                </a:solidFill>
                <a:effectLst/>
                <a:latin typeface="+mn-lt"/>
                <a:ea typeface="ＭＳ Ｐゴシック" charset="0"/>
                <a:cs typeface="+mn-cs"/>
              </a:rPr>
              <a:t> interdependent </a:t>
            </a:r>
            <a:r>
              <a:rPr lang="de-CH" sz="1200" kern="1200" baseline="0" dirty="0" err="1" smtClean="0">
                <a:solidFill>
                  <a:schemeClr val="tx1"/>
                </a:solidFill>
                <a:effectLst/>
                <a:latin typeface="+mn-lt"/>
                <a:ea typeface="ＭＳ Ｐゴシック" charset="0"/>
                <a:cs typeface="+mn-cs"/>
              </a:rPr>
              <a:t>feedbacks</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between</a:t>
            </a:r>
            <a:r>
              <a:rPr lang="de-CH" sz="1200" kern="1200" baseline="0" dirty="0" smtClean="0">
                <a:solidFill>
                  <a:schemeClr val="tx1"/>
                </a:solidFill>
                <a:effectLst/>
                <a:latin typeface="+mn-lt"/>
                <a:ea typeface="ＭＳ Ｐゴシック" charset="0"/>
                <a:cs typeface="+mn-cs"/>
              </a:rPr>
              <a:t> human </a:t>
            </a:r>
            <a:r>
              <a:rPr lang="de-CH" sz="1200" kern="1200" baseline="0" dirty="0" err="1" smtClean="0">
                <a:solidFill>
                  <a:schemeClr val="tx1"/>
                </a:solidFill>
                <a:effectLst/>
                <a:latin typeface="+mn-lt"/>
                <a:ea typeface="ＭＳ Ｐゴシック" charset="0"/>
                <a:cs typeface="+mn-cs"/>
              </a:rPr>
              <a:t>beings</a:t>
            </a:r>
            <a:r>
              <a:rPr lang="de-CH" sz="1200" kern="1200" baseline="0" dirty="0" smtClean="0">
                <a:solidFill>
                  <a:schemeClr val="tx1"/>
                </a:solidFill>
                <a:effectLst/>
                <a:latin typeface="+mn-lt"/>
                <a:ea typeface="ＭＳ Ｐゴシック" charset="0"/>
                <a:cs typeface="+mn-cs"/>
              </a:rPr>
              <a:t>, livestock </a:t>
            </a:r>
            <a:r>
              <a:rPr lang="de-CH" sz="1200" kern="1200" baseline="0" dirty="0" err="1" smtClean="0">
                <a:solidFill>
                  <a:schemeClr val="tx1"/>
                </a:solidFill>
                <a:effectLst/>
                <a:latin typeface="+mn-lt"/>
                <a:ea typeface="ＭＳ Ｐゴシック" charset="0"/>
                <a:cs typeface="+mn-cs"/>
              </a:rPr>
              <a:t>and</a:t>
            </a:r>
            <a:r>
              <a:rPr lang="de-CH" sz="1200" kern="1200" baseline="0" dirty="0" smtClean="0">
                <a:solidFill>
                  <a:schemeClr val="tx1"/>
                </a:solidFill>
                <a:effectLst/>
                <a:latin typeface="+mn-lt"/>
                <a:ea typeface="ＭＳ Ｐゴシック" charset="0"/>
                <a:cs typeface="+mn-cs"/>
              </a:rPr>
              <a:t> </a:t>
            </a:r>
            <a:r>
              <a:rPr lang="de-CH" sz="1200" kern="1200" baseline="0" dirty="0" err="1" smtClean="0">
                <a:solidFill>
                  <a:schemeClr val="tx1"/>
                </a:solidFill>
                <a:effectLst/>
                <a:latin typeface="+mn-lt"/>
                <a:ea typeface="ＭＳ Ｐゴシック" charset="0"/>
                <a:cs typeface="+mn-cs"/>
              </a:rPr>
              <a:t>wildlife</a:t>
            </a:r>
            <a:endParaRPr lang="de-CH" sz="1200" kern="1200" baseline="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effectLst/>
                <a:latin typeface="+mn-lt"/>
                <a:ea typeface="ＭＳ Ｐゴシック" charset="0"/>
                <a:cs typeface="+mn-cs"/>
              </a:rPr>
              <a:t>One Health for example deals with the diseases that emerge on the interface between humans and animals and there are many examples such as H5N1, also known as the avian influenza or the ”bird flu” which can cause illness in humans and many other animal species. The avian influenza had a significant effect on human society, with social, political and financial impacts worldwide. Another example is the he SARS outbreak in Southern China with over 8ooo cases and 775 deaths worldwide, according to the World Health Organization. </a:t>
            </a:r>
            <a:r>
              <a:rPr lang="en-US" sz="1200" i="1" kern="1200" dirty="0" smtClean="0">
                <a:solidFill>
                  <a:schemeClr val="tx1"/>
                </a:solidFill>
                <a:effectLst/>
                <a:latin typeface="+mn-lt"/>
                <a:ea typeface="ＭＳ Ｐゴシック" charset="0"/>
                <a:cs typeface="+mn-cs"/>
              </a:rPr>
              <a:t>E</a:t>
            </a:r>
            <a:r>
              <a:rPr lang="en-GB" sz="1200" i="1" kern="1200" dirty="0" smtClean="0">
                <a:solidFill>
                  <a:schemeClr val="tx1"/>
                </a:solidFill>
                <a:effectLst/>
                <a:latin typeface="+mn-lt"/>
                <a:ea typeface="ＭＳ Ｐゴシック" charset="0"/>
                <a:cs typeface="+mn-cs"/>
              </a:rPr>
              <a:t>merging </a:t>
            </a:r>
            <a:r>
              <a:rPr lang="en-GB" sz="1200" i="1" kern="1200" dirty="0" err="1" smtClean="0">
                <a:solidFill>
                  <a:schemeClr val="tx1"/>
                </a:solidFill>
                <a:effectLst/>
                <a:latin typeface="+mn-lt"/>
                <a:ea typeface="ＭＳ Ｐゴシック" charset="0"/>
                <a:cs typeface="+mn-cs"/>
              </a:rPr>
              <a:t>zoonoses</a:t>
            </a:r>
            <a:r>
              <a:rPr lang="en-GB" sz="1200" i="1" kern="1200" dirty="0" smtClean="0">
                <a:solidFill>
                  <a:schemeClr val="tx1"/>
                </a:solidFill>
                <a:effectLst/>
                <a:latin typeface="+mn-lt"/>
                <a:ea typeface="ＭＳ Ｐゴシック" charset="0"/>
                <a:cs typeface="+mn-cs"/>
              </a:rPr>
              <a:t> demonstrate pathogen interferences along with complex and interdependent feedbacks between human beings, livestock and wildlife.</a:t>
            </a:r>
          </a:p>
          <a:p>
            <a:endParaRPr lang="en-GB" dirty="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8</a:t>
            </a:fld>
            <a:endParaRPr lang="en-GB"/>
          </a:p>
        </p:txBody>
      </p:sp>
    </p:spTree>
    <p:extLst>
      <p:ext uri="{BB962C8B-B14F-4D97-AF65-F5344CB8AC3E}">
        <p14:creationId xmlns:p14="http://schemas.microsoft.com/office/powerpoint/2010/main" val="165737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2AB8E46C-1460-4149-A102-C96FD43A54A5}" type="slidenum">
              <a:rPr lang="en-GB" smtClean="0"/>
              <a:pPr>
                <a:defRPr/>
              </a:pPr>
              <a:t>9</a:t>
            </a:fld>
            <a:endParaRPr lang="en-GB"/>
          </a:p>
        </p:txBody>
      </p:sp>
    </p:spTree>
    <p:extLst>
      <p:ext uri="{BB962C8B-B14F-4D97-AF65-F5344CB8AC3E}">
        <p14:creationId xmlns:p14="http://schemas.microsoft.com/office/powerpoint/2010/main" val="266416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357188" y="6143625"/>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A93F90D-4B1F-4CBE-8366-5D2E5CCEC512}" type="datetimeFigureOut">
              <a:rPr lang="en-US"/>
              <a:pPr>
                <a:defRPr/>
              </a:pPr>
              <a:t>5/21/2013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635231E-CDB4-415E-99F9-297951DAFAC9}" type="slidenum">
              <a:rPr lang="en-GB"/>
              <a:pPr>
                <a:defRPr/>
              </a:pPr>
              <a:t>‹#›</a:t>
            </a:fld>
            <a:endParaRPr lang="en-GB"/>
          </a:p>
        </p:txBody>
      </p:sp>
    </p:spTree>
    <p:extLst>
      <p:ext uri="{BB962C8B-B14F-4D97-AF65-F5344CB8AC3E}">
        <p14:creationId xmlns:p14="http://schemas.microsoft.com/office/powerpoint/2010/main" val="743322995"/>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0791A80-EA8B-45B0-B59A-A2689297EE60}" type="datetimeFigureOut">
              <a:rPr lang="en-US"/>
              <a:pPr>
                <a:defRPr/>
              </a:pPr>
              <a:t>5/21/2013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F0A155F-BF9E-45F6-A1CC-4C7A48209448}" type="slidenum">
              <a:rPr lang="en-GB"/>
              <a:pPr>
                <a:defRPr/>
              </a:pPr>
              <a:t>‹#›</a:t>
            </a:fld>
            <a:endParaRPr lang="en-GB"/>
          </a:p>
        </p:txBody>
      </p:sp>
    </p:spTree>
    <p:extLst>
      <p:ext uri="{BB962C8B-B14F-4D97-AF65-F5344CB8AC3E}">
        <p14:creationId xmlns:p14="http://schemas.microsoft.com/office/powerpoint/2010/main" val="269712614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5175C30-21D2-4E00-8877-5EA6A020F48F}" type="datetimeFigureOut">
              <a:rPr lang="en-US"/>
              <a:pPr>
                <a:defRPr/>
              </a:pPr>
              <a:t>5/21/2013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20F6BF-3671-43F6-A570-C08C94D9E6C9}" type="slidenum">
              <a:rPr lang="en-GB"/>
              <a:pPr>
                <a:defRPr/>
              </a:pPr>
              <a:t>‹#›</a:t>
            </a:fld>
            <a:endParaRPr lang="en-GB"/>
          </a:p>
        </p:txBody>
      </p:sp>
    </p:spTree>
    <p:extLst>
      <p:ext uri="{BB962C8B-B14F-4D97-AF65-F5344CB8AC3E}">
        <p14:creationId xmlns:p14="http://schemas.microsoft.com/office/powerpoint/2010/main" val="247056483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600" cap="all" baseline="0"/>
            </a:lvl1pPr>
          </a:lstStyle>
          <a:p>
            <a:r>
              <a:rPr lang="en-US" dirty="0" smtClean="0"/>
              <a:t>Click to edit Master title style</a:t>
            </a:r>
            <a:endParaRPr lang="en-GB" dirty="0"/>
          </a:p>
        </p:txBody>
      </p:sp>
      <p:sp>
        <p:nvSpPr>
          <p:cNvPr id="3" name="Content Placeholder 2"/>
          <p:cNvSpPr>
            <a:spLocks noGrp="1"/>
          </p:cNvSpPr>
          <p:nvPr>
            <p:ph idx="1"/>
          </p:nvPr>
        </p:nvSpPr>
        <p:spPr>
          <a:solidFill>
            <a:schemeClr val="bg1"/>
          </a:solidFill>
        </p:spPr>
        <p:txBody>
          <a:bodyPr/>
          <a:lstStyle>
            <a:lvl1pPr>
              <a:defRPr>
                <a:solidFill>
                  <a:srgbClr val="6D6E71"/>
                </a:solidFill>
              </a:defRPr>
            </a:lvl1pPr>
            <a:lvl2pPr>
              <a:defRPr>
                <a:solidFill>
                  <a:srgbClr val="6D6E71"/>
                </a:solidFill>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1493543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AF833F9-0509-48F0-BA4A-23F9C5481243}" type="datetimeFigureOut">
              <a:rPr lang="en-US"/>
              <a:pPr>
                <a:defRPr/>
              </a:pPr>
              <a:t>5/21/2013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2D04C05-5CA3-4ACB-AFA4-BB1B5D86EE11}" type="slidenum">
              <a:rPr lang="en-GB"/>
              <a:pPr>
                <a:defRPr/>
              </a:pPr>
              <a:t>‹#›</a:t>
            </a:fld>
            <a:endParaRPr lang="en-GB"/>
          </a:p>
        </p:txBody>
      </p:sp>
    </p:spTree>
    <p:extLst>
      <p:ext uri="{BB962C8B-B14F-4D97-AF65-F5344CB8AC3E}">
        <p14:creationId xmlns:p14="http://schemas.microsoft.com/office/powerpoint/2010/main" val="1957571943"/>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6D73A70-4AD7-4B8F-BCEA-0C650EF83A38}" type="datetimeFigureOut">
              <a:rPr lang="en-US"/>
              <a:pPr>
                <a:defRPr/>
              </a:pPr>
              <a:t>5/21/2013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8480E7F-3EAB-470D-807E-4F1045DD0908}" type="slidenum">
              <a:rPr lang="en-GB"/>
              <a:pPr>
                <a:defRPr/>
              </a:pPr>
              <a:t>‹#›</a:t>
            </a:fld>
            <a:endParaRPr lang="en-GB"/>
          </a:p>
        </p:txBody>
      </p:sp>
    </p:spTree>
    <p:extLst>
      <p:ext uri="{BB962C8B-B14F-4D97-AF65-F5344CB8AC3E}">
        <p14:creationId xmlns:p14="http://schemas.microsoft.com/office/powerpoint/2010/main" val="251536884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1871698-A378-4870-B03B-0EE4C5B0AFE4}" type="datetimeFigureOut">
              <a:rPr lang="en-US"/>
              <a:pPr>
                <a:defRPr/>
              </a:pPr>
              <a:t>5/21/2013</a:t>
            </a:fld>
            <a:endParaRPr lang="en-GB"/>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11D5D85-4924-4006-A130-A54344CFB6C4}" type="slidenum">
              <a:rPr lang="en-GB"/>
              <a:pPr>
                <a:defRPr/>
              </a:pPr>
              <a:t>‹#›</a:t>
            </a:fld>
            <a:endParaRPr lang="en-GB"/>
          </a:p>
        </p:txBody>
      </p:sp>
    </p:spTree>
    <p:extLst>
      <p:ext uri="{BB962C8B-B14F-4D97-AF65-F5344CB8AC3E}">
        <p14:creationId xmlns:p14="http://schemas.microsoft.com/office/powerpoint/2010/main" val="487057394"/>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B7A7290-512D-4959-9855-05C213B9B230}" type="datetimeFigureOut">
              <a:rPr lang="en-US"/>
              <a:pPr>
                <a:defRPr/>
              </a:pPr>
              <a:t>5/21/2013</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D607AF6-4E48-49F5-B3C7-70BAF2585724}" type="slidenum">
              <a:rPr lang="en-GB"/>
              <a:pPr>
                <a:defRPr/>
              </a:pPr>
              <a:t>‹#›</a:t>
            </a:fld>
            <a:endParaRPr lang="en-GB"/>
          </a:p>
        </p:txBody>
      </p:sp>
    </p:spTree>
    <p:extLst>
      <p:ext uri="{BB962C8B-B14F-4D97-AF65-F5344CB8AC3E}">
        <p14:creationId xmlns:p14="http://schemas.microsoft.com/office/powerpoint/2010/main" val="3532597948"/>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22F51EC-A3C6-4608-8C65-5295927E920C}" type="datetimeFigureOut">
              <a:rPr lang="en-US"/>
              <a:pPr>
                <a:defRPr/>
              </a:pPr>
              <a:t>5/21/2013</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F7C8E6C-8EC5-44E9-8CC7-1A9C1C5F6D6C}" type="slidenum">
              <a:rPr lang="en-GB"/>
              <a:pPr>
                <a:defRPr/>
              </a:pPr>
              <a:t>‹#›</a:t>
            </a:fld>
            <a:endParaRPr lang="en-GB"/>
          </a:p>
        </p:txBody>
      </p:sp>
    </p:spTree>
    <p:extLst>
      <p:ext uri="{BB962C8B-B14F-4D97-AF65-F5344CB8AC3E}">
        <p14:creationId xmlns:p14="http://schemas.microsoft.com/office/powerpoint/2010/main" val="351882258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4EFED30-BFAC-4FE6-9F22-16B53D5FCE29}" type="datetimeFigureOut">
              <a:rPr lang="en-US"/>
              <a:pPr>
                <a:defRPr/>
              </a:pPr>
              <a:t>5/21/2013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958627D-B306-4D3F-B56D-2BBCEE39B860}" type="slidenum">
              <a:rPr lang="en-GB"/>
              <a:pPr>
                <a:defRPr/>
              </a:pPr>
              <a:t>‹#›</a:t>
            </a:fld>
            <a:endParaRPr lang="en-GB"/>
          </a:p>
        </p:txBody>
      </p:sp>
    </p:spTree>
    <p:extLst>
      <p:ext uri="{BB962C8B-B14F-4D97-AF65-F5344CB8AC3E}">
        <p14:creationId xmlns:p14="http://schemas.microsoft.com/office/powerpoint/2010/main" val="393816774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37CB711-198E-4EBE-8A6A-020B2BCF46E5}" type="datetimeFigureOut">
              <a:rPr lang="en-US"/>
              <a:pPr>
                <a:defRPr/>
              </a:pPr>
              <a:t>5/21/2013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8129034-601B-4A18-97FA-00F0A12A86E9}" type="slidenum">
              <a:rPr lang="en-GB"/>
              <a:pPr>
                <a:defRPr/>
              </a:pPr>
              <a:t>‹#›</a:t>
            </a:fld>
            <a:endParaRPr lang="en-GB"/>
          </a:p>
        </p:txBody>
      </p:sp>
    </p:spTree>
    <p:extLst>
      <p:ext uri="{BB962C8B-B14F-4D97-AF65-F5344CB8AC3E}">
        <p14:creationId xmlns:p14="http://schemas.microsoft.com/office/powerpoint/2010/main" val="4153869637"/>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3" descr="C:\Documents and Settings\Chen\Desktop\kreis.wmf"/>
          <p:cNvPicPr>
            <a:picLocks noChangeAspect="1" noChangeArrowheads="1"/>
          </p:cNvPicPr>
          <p:nvPr userDrawn="1"/>
        </p:nvPicPr>
        <p:blipFill>
          <a:blip r:embed="rId14" cstate="email">
            <a:extLst>
              <a:ext uri="{28A0092B-C50C-407E-A947-70E740481C1C}">
                <a14:useLocalDpi xmlns:a14="http://schemas.microsoft.com/office/drawing/2010/main"/>
              </a:ext>
            </a:extLst>
          </a:blip>
          <a:srcRect l="33334" t="32722"/>
          <a:stretch>
            <a:fillRect/>
          </a:stretch>
        </p:blipFill>
        <p:spPr bwMode="auto">
          <a:xfrm>
            <a:off x="0" y="0"/>
            <a:ext cx="20002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28625" y="330200"/>
            <a:ext cx="8229600" cy="439738"/>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1028" name="Text Placeholder 2"/>
          <p:cNvSpPr>
            <a:spLocks noGrp="1"/>
          </p:cNvSpPr>
          <p:nvPr>
            <p:ph type="body" idx="1"/>
          </p:nvPr>
        </p:nvSpPr>
        <p:spPr bwMode="auto">
          <a:xfrm>
            <a:off x="642938" y="1143000"/>
            <a:ext cx="6480175" cy="3786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10"/>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497888" y="6597650"/>
            <a:ext cx="56991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6" r:id="rId1"/>
    <p:sldLayoutId id="2147483905"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spd="slow">
    <p:push/>
  </p:transition>
  <p:timing>
    <p:tnLst>
      <p:par>
        <p:cTn id="1" dur="indefinite" restart="never" nodeType="tmRoot"/>
      </p:par>
    </p:tnLst>
  </p:timing>
  <p:txStyles>
    <p:titleStyle>
      <a:lvl1pPr algn="l" rtl="0" eaLnBrk="0" fontAlgn="base" hangingPunct="0">
        <a:spcBef>
          <a:spcPct val="0"/>
        </a:spcBef>
        <a:spcAft>
          <a:spcPct val="0"/>
        </a:spcAft>
        <a:defRPr sz="2600" b="1" kern="1200" cap="all">
          <a:solidFill>
            <a:srgbClr val="6D6E7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600" b="1">
          <a:solidFill>
            <a:srgbClr val="6D6E71"/>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600" b="1">
          <a:solidFill>
            <a:srgbClr val="6D6E71"/>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600" b="1">
          <a:solidFill>
            <a:srgbClr val="6D6E71"/>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600" b="1">
          <a:solidFill>
            <a:srgbClr val="6D6E71"/>
          </a:solidFill>
          <a:latin typeface="Arial" pitchFamily="34" charset="0"/>
          <a:ea typeface="ＭＳ Ｐゴシック" charset="0"/>
          <a:cs typeface="Arial" pitchFamily="34" charset="0"/>
        </a:defRPr>
      </a:lvl5pPr>
      <a:lvl6pPr marL="457200" algn="l" rtl="0" fontAlgn="base">
        <a:spcBef>
          <a:spcPct val="0"/>
        </a:spcBef>
        <a:spcAft>
          <a:spcPct val="0"/>
        </a:spcAft>
        <a:defRPr sz="2600" b="1">
          <a:solidFill>
            <a:srgbClr val="6D6E71"/>
          </a:solidFill>
          <a:latin typeface="Arial" pitchFamily="34" charset="0"/>
          <a:cs typeface="Arial" pitchFamily="34" charset="0"/>
        </a:defRPr>
      </a:lvl6pPr>
      <a:lvl7pPr marL="914400" algn="l" rtl="0" fontAlgn="base">
        <a:spcBef>
          <a:spcPct val="0"/>
        </a:spcBef>
        <a:spcAft>
          <a:spcPct val="0"/>
        </a:spcAft>
        <a:defRPr sz="2600" b="1">
          <a:solidFill>
            <a:srgbClr val="6D6E71"/>
          </a:solidFill>
          <a:latin typeface="Arial" pitchFamily="34" charset="0"/>
          <a:cs typeface="Arial" pitchFamily="34" charset="0"/>
        </a:defRPr>
      </a:lvl7pPr>
      <a:lvl8pPr marL="1371600" algn="l" rtl="0" fontAlgn="base">
        <a:spcBef>
          <a:spcPct val="0"/>
        </a:spcBef>
        <a:spcAft>
          <a:spcPct val="0"/>
        </a:spcAft>
        <a:defRPr sz="2600" b="1">
          <a:solidFill>
            <a:srgbClr val="6D6E71"/>
          </a:solidFill>
          <a:latin typeface="Arial" pitchFamily="34" charset="0"/>
          <a:cs typeface="Arial" pitchFamily="34" charset="0"/>
        </a:defRPr>
      </a:lvl8pPr>
      <a:lvl9pPr marL="1828800" algn="l" rtl="0" fontAlgn="base">
        <a:spcBef>
          <a:spcPct val="0"/>
        </a:spcBef>
        <a:spcAft>
          <a:spcPct val="0"/>
        </a:spcAft>
        <a:defRPr sz="2600" b="1">
          <a:solidFill>
            <a:srgbClr val="6D6E7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Wingdings" pitchFamily="2" charset="2"/>
        <a:buChar char="§"/>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C:\Documents and Settings\Chen\Desktop\powerpoint-bkgrd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555875" y="1917700"/>
            <a:ext cx="6192838" cy="3671888"/>
          </a:xfrm>
          <a:prstGeom prst="rect">
            <a:avLst/>
          </a:prstGeom>
          <a:solidFill>
            <a:srgbClr val="0D5F7E">
              <a:alpha val="32941"/>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GB">
              <a:solidFill>
                <a:schemeClr val="lt1"/>
              </a:solidFill>
              <a:latin typeface="+mn-lt"/>
              <a:ea typeface="+mn-ea"/>
            </a:endParaRPr>
          </a:p>
        </p:txBody>
      </p:sp>
      <p:sp>
        <p:nvSpPr>
          <p:cNvPr id="12292" name="Title 1"/>
          <p:cNvSpPr>
            <a:spLocks noGrp="1"/>
          </p:cNvSpPr>
          <p:nvPr>
            <p:ph type="ctrTitle"/>
          </p:nvPr>
        </p:nvSpPr>
        <p:spPr bwMode="auto">
          <a:xfrm>
            <a:off x="2555875" y="1268413"/>
            <a:ext cx="6178550" cy="3071812"/>
          </a:xfrm>
        </p:spPr>
        <p:txBody>
          <a:bodyPr wrap="square" numCol="1" anchorCtr="0" compatLnSpc="1">
            <a:prstTxWarp prst="textNoShape">
              <a:avLst/>
            </a:prstTxWarp>
          </a:bodyPr>
          <a:lstStyle/>
          <a:p>
            <a:pPr eaLnBrk="1" hangingPunct="1"/>
            <a:r>
              <a:rPr lang="en-GB" sz="2400" cap="none" dirty="0" smtClean="0">
                <a:solidFill>
                  <a:srgbClr val="FED300"/>
                </a:solidFill>
                <a:ea typeface="ＭＳ Ｐゴシック" pitchFamily="34" charset="-128"/>
              </a:rPr>
              <a:t/>
            </a:r>
            <a:br>
              <a:rPr lang="en-GB" sz="2400" cap="none" dirty="0" smtClean="0">
                <a:solidFill>
                  <a:srgbClr val="FED300"/>
                </a:solidFill>
                <a:ea typeface="ＭＳ Ｐゴシック" pitchFamily="34" charset="-128"/>
              </a:rPr>
            </a:br>
            <a:r>
              <a:rPr lang="en-GB" sz="2400" cap="none" dirty="0" smtClean="0">
                <a:solidFill>
                  <a:srgbClr val="FED300"/>
                </a:solidFill>
                <a:ea typeface="ＭＳ Ｐゴシック" pitchFamily="34" charset="-128"/>
              </a:rPr>
              <a:t/>
            </a:r>
            <a:br>
              <a:rPr lang="en-GB" sz="2400" cap="none" dirty="0" smtClean="0">
                <a:solidFill>
                  <a:srgbClr val="FED300"/>
                </a:solidFill>
                <a:ea typeface="ＭＳ Ｐゴシック" pitchFamily="34" charset="-128"/>
              </a:rPr>
            </a:br>
            <a:r>
              <a:rPr lang="en-GB" sz="2400" cap="none" dirty="0" smtClean="0">
                <a:solidFill>
                  <a:srgbClr val="FED300"/>
                </a:solidFill>
                <a:ea typeface="ＭＳ Ｐゴシック" pitchFamily="34" charset="-128"/>
              </a:rPr>
              <a:t/>
            </a:r>
            <a:br>
              <a:rPr lang="en-GB" sz="2400" cap="none" dirty="0" smtClean="0">
                <a:solidFill>
                  <a:srgbClr val="FED300"/>
                </a:solidFill>
                <a:ea typeface="ＭＳ Ｐゴシック" pitchFamily="34" charset="-128"/>
              </a:rPr>
            </a:br>
            <a:r>
              <a:rPr lang="en-GB" sz="2800" cap="none" dirty="0" smtClean="0">
                <a:solidFill>
                  <a:srgbClr val="FED300"/>
                </a:solidFill>
                <a:ea typeface="ＭＳ Ｐゴシック" pitchFamily="34" charset="-128"/>
              </a:rPr>
              <a:t/>
            </a:r>
            <a:br>
              <a:rPr lang="en-GB" sz="2800" cap="none" dirty="0" smtClean="0">
                <a:solidFill>
                  <a:srgbClr val="FED300"/>
                </a:solidFill>
                <a:ea typeface="ＭＳ Ｐゴシック" pitchFamily="34" charset="-128"/>
              </a:rPr>
            </a:br>
            <a:r>
              <a:rPr lang="en-GB" sz="2800" cap="none" dirty="0" smtClean="0">
                <a:solidFill>
                  <a:srgbClr val="FED300"/>
                </a:solidFill>
                <a:ea typeface="ＭＳ Ｐゴシック" pitchFamily="34" charset="-128"/>
              </a:rPr>
              <a:t>The One Health Approach in the post HFA process</a:t>
            </a:r>
            <a:br>
              <a:rPr lang="en-GB" sz="2800" cap="none" dirty="0" smtClean="0">
                <a:solidFill>
                  <a:srgbClr val="FED300"/>
                </a:solidFill>
                <a:ea typeface="ＭＳ Ｐゴシック" pitchFamily="34" charset="-128"/>
              </a:rPr>
            </a:br>
            <a:endParaRPr lang="en-GB" sz="2800" cap="none" dirty="0" smtClean="0">
              <a:solidFill>
                <a:srgbClr val="FED300"/>
              </a:solidFill>
              <a:ea typeface="ＭＳ Ｐゴシック" pitchFamily="34" charset="-128"/>
            </a:endParaRPr>
          </a:p>
        </p:txBody>
      </p:sp>
      <p:pic>
        <p:nvPicPr>
          <p:cNvPr id="12293" name="Picture 7" descr="C:\O-on-C\1.4 Marketing_Media_Website\1.4.0 Layout and Design\1.4.0.2 Logos\1.4.0.2.4 New_GRF_Logo\GRF_09_documents.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9925" y="6021388"/>
            <a:ext cx="171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13"/>
          <p:cNvSpPr txBox="1">
            <a:spLocks noChangeArrowheads="1"/>
          </p:cNvSpPr>
          <p:nvPr/>
        </p:nvSpPr>
        <p:spPr bwMode="auto">
          <a:xfrm>
            <a:off x="217488" y="6273800"/>
            <a:ext cx="190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CH">
                <a:solidFill>
                  <a:srgbClr val="FFD300"/>
                </a:solidFill>
                <a:latin typeface="Calibri" pitchFamily="34" charset="0"/>
              </a:rPr>
              <a:t>www.grforum.org</a:t>
            </a:r>
            <a:endParaRPr lang="en-GB">
              <a:solidFill>
                <a:srgbClr val="FFD300"/>
              </a:solidFill>
              <a:latin typeface="Calibri" pitchFamily="34" charset="0"/>
            </a:endParaRPr>
          </a:p>
        </p:txBody>
      </p:sp>
      <p:sp>
        <p:nvSpPr>
          <p:cNvPr id="4" name="Rectangle 14"/>
          <p:cNvSpPr>
            <a:spLocks noChangeArrowheads="1"/>
          </p:cNvSpPr>
          <p:nvPr/>
        </p:nvSpPr>
        <p:spPr bwMode="auto">
          <a:xfrm>
            <a:off x="214313" y="214313"/>
            <a:ext cx="45720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050" dirty="0">
                <a:solidFill>
                  <a:schemeClr val="bg1"/>
                </a:solidFill>
                <a:latin typeface="Arial" charset="0"/>
                <a:ea typeface="ＭＳ Ｐゴシック" charset="0"/>
                <a:cs typeface="Arial" charset="0"/>
              </a:rPr>
              <a:t>CONTACT INFORMATION</a:t>
            </a:r>
            <a:br>
              <a:rPr lang="en-GB" sz="1050" dirty="0">
                <a:solidFill>
                  <a:schemeClr val="bg1"/>
                </a:solidFill>
                <a:latin typeface="Arial" charset="0"/>
                <a:ea typeface="ＭＳ Ｐゴシック" charset="0"/>
                <a:cs typeface="Arial" charset="0"/>
              </a:rPr>
            </a:br>
            <a:endParaRPr lang="en-GB" sz="800" dirty="0">
              <a:solidFill>
                <a:schemeClr val="bg1"/>
              </a:solidFill>
              <a:latin typeface="Arial" charset="0"/>
              <a:ea typeface="ＭＳ Ｐゴシック" charset="0"/>
              <a:cs typeface="Arial" charset="0"/>
            </a:endParaRPr>
          </a:p>
          <a:p>
            <a:pPr>
              <a:defRPr/>
            </a:pPr>
            <a:r>
              <a:rPr lang="en-GB" sz="1050" dirty="0">
                <a:solidFill>
                  <a:schemeClr val="bg1"/>
                </a:solidFill>
                <a:latin typeface="Arial" charset="0"/>
                <a:ea typeface="ＭＳ Ｐゴシック" charset="0"/>
                <a:cs typeface="Arial" charset="0"/>
              </a:rPr>
              <a:t>Global Risk Forum GRF Davos</a:t>
            </a:r>
            <a:br>
              <a:rPr lang="en-GB" sz="1050" dirty="0">
                <a:solidFill>
                  <a:schemeClr val="bg1"/>
                </a:solidFill>
                <a:latin typeface="Arial" charset="0"/>
                <a:ea typeface="ＭＳ Ｐゴシック" charset="0"/>
                <a:cs typeface="Arial" charset="0"/>
              </a:rPr>
            </a:br>
            <a:r>
              <a:rPr lang="en-GB" sz="1050" dirty="0">
                <a:solidFill>
                  <a:schemeClr val="bg1"/>
                </a:solidFill>
                <a:latin typeface="Arial" charset="0"/>
                <a:ea typeface="ＭＳ Ｐゴシック" charset="0"/>
                <a:cs typeface="Arial" charset="0"/>
              </a:rPr>
              <a:t>Promenade 35</a:t>
            </a:r>
            <a:br>
              <a:rPr lang="en-GB" sz="1050" dirty="0">
                <a:solidFill>
                  <a:schemeClr val="bg1"/>
                </a:solidFill>
                <a:latin typeface="Arial" charset="0"/>
                <a:ea typeface="ＭＳ Ｐゴシック" charset="0"/>
                <a:cs typeface="Arial" charset="0"/>
              </a:rPr>
            </a:br>
            <a:r>
              <a:rPr lang="en-GB" sz="1050" dirty="0">
                <a:solidFill>
                  <a:schemeClr val="bg1"/>
                </a:solidFill>
                <a:latin typeface="Arial" charset="0"/>
                <a:ea typeface="ＭＳ Ｐゴシック" charset="0"/>
                <a:cs typeface="Arial" charset="0"/>
              </a:rPr>
              <a:t>CH-7270 Davos</a:t>
            </a:r>
            <a:br>
              <a:rPr lang="en-GB" sz="1050" dirty="0">
                <a:solidFill>
                  <a:schemeClr val="bg1"/>
                </a:solidFill>
                <a:latin typeface="Arial" charset="0"/>
                <a:ea typeface="ＭＳ Ｐゴシック" charset="0"/>
                <a:cs typeface="Arial" charset="0"/>
              </a:rPr>
            </a:br>
            <a:endParaRPr lang="en-GB" sz="500" dirty="0">
              <a:solidFill>
                <a:schemeClr val="bg1"/>
              </a:solidFill>
              <a:latin typeface="Arial" charset="0"/>
              <a:ea typeface="ＭＳ Ｐゴシック" charset="0"/>
              <a:cs typeface="Arial" charset="0"/>
            </a:endParaRPr>
          </a:p>
          <a:p>
            <a:pPr>
              <a:defRPr/>
            </a:pPr>
            <a:r>
              <a:rPr lang="en-GB" sz="1050" dirty="0">
                <a:solidFill>
                  <a:schemeClr val="bg1"/>
                </a:solidFill>
                <a:latin typeface="Arial" charset="0"/>
                <a:ea typeface="ＭＳ Ｐゴシック" charset="0"/>
                <a:cs typeface="Arial" charset="0"/>
              </a:rPr>
              <a:t>Phone: +41 (0) 81 414 1600</a:t>
            </a:r>
            <a:br>
              <a:rPr lang="en-GB" sz="1050" dirty="0">
                <a:solidFill>
                  <a:schemeClr val="bg1"/>
                </a:solidFill>
                <a:latin typeface="Arial" charset="0"/>
                <a:ea typeface="ＭＳ Ｐゴシック" charset="0"/>
                <a:cs typeface="Arial" charset="0"/>
              </a:rPr>
            </a:br>
            <a:r>
              <a:rPr lang="en-GB" sz="1050" dirty="0">
                <a:solidFill>
                  <a:schemeClr val="bg1"/>
                </a:solidFill>
                <a:latin typeface="Arial" charset="0"/>
                <a:ea typeface="ＭＳ Ｐゴシック" charset="0"/>
                <a:cs typeface="Arial" charset="0"/>
              </a:rPr>
              <a:t>Fax: +41 (0) 81 414 1610</a:t>
            </a:r>
          </a:p>
          <a:p>
            <a:pPr>
              <a:defRPr/>
            </a:pPr>
            <a:endParaRPr lang="de-CH" sz="500" dirty="0">
              <a:solidFill>
                <a:schemeClr val="bg1"/>
              </a:solidFill>
              <a:latin typeface="Arial" charset="0"/>
              <a:ea typeface="ＭＳ Ｐゴシック" charset="0"/>
              <a:cs typeface="Arial" charset="0"/>
            </a:endParaRPr>
          </a:p>
          <a:p>
            <a:pPr>
              <a:defRPr/>
            </a:pPr>
            <a:r>
              <a:rPr lang="de-CH" sz="1050" dirty="0" err="1">
                <a:solidFill>
                  <a:schemeClr val="bg1"/>
                </a:solidFill>
                <a:latin typeface="Arial" charset="0"/>
                <a:ea typeface="ＭＳ Ｐゴシック" charset="0"/>
                <a:cs typeface="Arial" charset="0"/>
              </a:rPr>
              <a:t>info@grforum.org</a:t>
            </a:r>
            <a:endParaRPr lang="de-CH" sz="1050" dirty="0">
              <a:solidFill>
                <a:schemeClr val="bg1"/>
              </a:solidFill>
              <a:latin typeface="Arial" charset="0"/>
              <a:ea typeface="ＭＳ Ｐゴシック" charset="0"/>
              <a:cs typeface="Arial" charset="0"/>
            </a:endParaRPr>
          </a:p>
          <a:p>
            <a:pPr>
              <a:defRPr/>
            </a:pPr>
            <a:r>
              <a:rPr lang="de-CH" sz="1050" dirty="0" err="1">
                <a:solidFill>
                  <a:schemeClr val="bg1"/>
                </a:solidFill>
                <a:latin typeface="Arial" charset="0"/>
                <a:ea typeface="ＭＳ Ｐゴシック" charset="0"/>
                <a:cs typeface="Arial" charset="0"/>
              </a:rPr>
              <a:t>www.grforum.org</a:t>
            </a:r>
            <a:endParaRPr lang="en-GB" sz="1050" dirty="0">
              <a:solidFill>
                <a:schemeClr val="bg1"/>
              </a:solidFill>
              <a:latin typeface="Arial" charset="0"/>
              <a:ea typeface="ＭＳ Ｐゴシック" charset="0"/>
              <a:cs typeface="Arial" charset="0"/>
            </a:endParaRPr>
          </a:p>
        </p:txBody>
      </p:sp>
      <p:sp>
        <p:nvSpPr>
          <p:cNvPr id="12296" name="TextBox 13"/>
          <p:cNvSpPr txBox="1">
            <a:spLocks noChangeArrowheads="1"/>
          </p:cNvSpPr>
          <p:nvPr/>
        </p:nvSpPr>
        <p:spPr bwMode="auto">
          <a:xfrm>
            <a:off x="2555875" y="3762375"/>
            <a:ext cx="41036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de-CH">
              <a:solidFill>
                <a:srgbClr val="FFD300"/>
              </a:solidFill>
              <a:latin typeface="Calibri" pitchFamily="34" charset="0"/>
            </a:endParaRPr>
          </a:p>
          <a:p>
            <a:pPr eaLnBrk="1" hangingPunct="1"/>
            <a:endParaRPr lang="de-CH">
              <a:solidFill>
                <a:srgbClr val="FFD300"/>
              </a:solidFill>
              <a:latin typeface="Calibri" pitchFamily="34" charset="0"/>
            </a:endParaRPr>
          </a:p>
          <a:p>
            <a:pPr eaLnBrk="1" hangingPunct="1"/>
            <a:endParaRPr lang="de-CH">
              <a:solidFill>
                <a:srgbClr val="FFD300"/>
              </a:solidFill>
              <a:latin typeface="Calibri" pitchFamily="34" charset="0"/>
            </a:endParaRPr>
          </a:p>
          <a:p>
            <a:pPr eaLnBrk="1" hangingPunct="1"/>
            <a:r>
              <a:rPr lang="de-CH">
                <a:solidFill>
                  <a:srgbClr val="FFD300"/>
                </a:solidFill>
                <a:latin typeface="Calibri" pitchFamily="34" charset="0"/>
              </a:rPr>
              <a:t>Marc Stal</a:t>
            </a:r>
          </a:p>
          <a:p>
            <a:pPr eaLnBrk="1" hangingPunct="1"/>
            <a:r>
              <a:rPr lang="de-CH">
                <a:solidFill>
                  <a:srgbClr val="FFD300"/>
                </a:solidFill>
                <a:latin typeface="Calibri" pitchFamily="34" charset="0"/>
              </a:rPr>
              <a:t>Project Officer </a:t>
            </a:r>
          </a:p>
          <a:p>
            <a:pPr eaLnBrk="1" hangingPunct="1"/>
            <a:r>
              <a:rPr lang="de-CH">
                <a:solidFill>
                  <a:srgbClr val="FFD300"/>
                </a:solidFill>
                <a:latin typeface="Calibri" pitchFamily="34" charset="0"/>
              </a:rPr>
              <a:t>marc.stal@grforum.org</a:t>
            </a:r>
            <a:endParaRPr lang="en-GB">
              <a:solidFill>
                <a:srgbClr val="FFD300"/>
              </a:solidFill>
              <a:latin typeface="Calibri" pitchFamily="34" charset="0"/>
            </a:endParaRPr>
          </a:p>
        </p:txBody>
      </p:sp>
    </p:spTree>
  </p:cSld>
  <p:clrMapOvr>
    <a:masterClrMapping/>
  </p:clrMapOvr>
  <p:transition spd="slow" advTm="72000">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Users\stal\Pictures\Picasa\Screen Captures\.picasaoriginals\Vollbildaufzeichnung 15.05.2013 134333.bmp"/>
          <p:cNvPicPr>
            <a:picLocks noChangeAspect="1" noChangeArrowheads="1"/>
          </p:cNvPicPr>
          <p:nvPr/>
        </p:nvPicPr>
        <p:blipFill rotWithShape="1">
          <a:blip r:embed="rId3">
            <a:extLst>
              <a:ext uri="{28A0092B-C50C-407E-A947-70E740481C1C}">
                <a14:useLocalDpi xmlns:a14="http://schemas.microsoft.com/office/drawing/2010/main" val="0"/>
              </a:ext>
            </a:extLst>
          </a:blip>
          <a:srcRect l="27492" t="8708" r="10262" b="1659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00192" y="6525343"/>
            <a:ext cx="2425664" cy="276999"/>
          </a:xfrm>
          <a:prstGeom prst="rect">
            <a:avLst/>
          </a:prstGeom>
          <a:noFill/>
        </p:spPr>
        <p:txBody>
          <a:bodyPr wrap="none" rtlCol="0">
            <a:spAutoFit/>
          </a:bodyPr>
          <a:lstStyle/>
          <a:p>
            <a:r>
              <a:rPr lang="en-GB" sz="1200" dirty="0" smtClean="0"/>
              <a:t>copyright jean-</a:t>
            </a:r>
            <a:r>
              <a:rPr lang="en-GB" sz="1200" dirty="0" err="1" smtClean="0"/>
              <a:t>cluade</a:t>
            </a:r>
            <a:r>
              <a:rPr lang="en-GB" sz="1200" dirty="0" smtClean="0"/>
              <a:t> </a:t>
            </a:r>
            <a:r>
              <a:rPr lang="en-GB" sz="1200" dirty="0" err="1"/>
              <a:t>coutausse</a:t>
            </a:r>
            <a:endParaRPr lang="en-GB" sz="1200" dirty="0"/>
          </a:p>
        </p:txBody>
      </p:sp>
    </p:spTree>
    <p:extLst>
      <p:ext uri="{BB962C8B-B14F-4D97-AF65-F5344CB8AC3E}">
        <p14:creationId xmlns:p14="http://schemas.microsoft.com/office/powerpoint/2010/main" val="3480282366"/>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CliMate</a:t>
            </a:r>
            <a:r>
              <a:rPr lang="de-CH" dirty="0" smtClean="0"/>
              <a:t> Change</a:t>
            </a:r>
            <a:endParaRPr lang="en-GB" dirty="0"/>
          </a:p>
        </p:txBody>
      </p:sp>
      <p:sp>
        <p:nvSpPr>
          <p:cNvPr id="3" name="Content Placeholder 2"/>
          <p:cNvSpPr>
            <a:spLocks noGrp="1"/>
          </p:cNvSpPr>
          <p:nvPr>
            <p:ph idx="1"/>
          </p:nvPr>
        </p:nvSpPr>
        <p:spPr/>
        <p:txBody>
          <a:bodyPr/>
          <a:lstStyle/>
          <a:p>
            <a:endParaRPr lang="en-GB"/>
          </a:p>
        </p:txBody>
      </p:sp>
      <p:pic>
        <p:nvPicPr>
          <p:cNvPr id="4100" name="Picture 4" descr="http://global-warning.org/main/wp-content/uploads/2010/12/photo-mosquito.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05" r="6717"/>
          <a:stretch/>
        </p:blipFill>
        <p:spPr bwMode="auto">
          <a:xfrm>
            <a:off x="0" y="3770"/>
            <a:ext cx="9144000" cy="685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15112"/>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Risk </a:t>
            </a:r>
            <a:r>
              <a:rPr lang="de-CH" dirty="0" err="1" smtClean="0"/>
              <a:t>based</a:t>
            </a:r>
            <a:r>
              <a:rPr lang="de-CH" dirty="0" smtClean="0"/>
              <a:t> </a:t>
            </a:r>
            <a:r>
              <a:rPr lang="de-CH" dirty="0" err="1" smtClean="0"/>
              <a:t>One</a:t>
            </a:r>
            <a:r>
              <a:rPr lang="de-CH" dirty="0" smtClean="0"/>
              <a:t> </a:t>
            </a:r>
            <a:r>
              <a:rPr lang="de-CH" dirty="0" err="1" smtClean="0"/>
              <a:t>Health</a:t>
            </a:r>
            <a:r>
              <a:rPr lang="de-CH" dirty="0" smtClean="0"/>
              <a:t> Approach</a:t>
            </a:r>
            <a:endParaRPr lang="en-GB" dirty="0"/>
          </a:p>
        </p:txBody>
      </p:sp>
      <p:sp>
        <p:nvSpPr>
          <p:cNvPr id="4" name="TextBox 3"/>
          <p:cNvSpPr txBox="1"/>
          <p:nvPr/>
        </p:nvSpPr>
        <p:spPr>
          <a:xfrm>
            <a:off x="827584" y="2205427"/>
            <a:ext cx="1385316" cy="1200329"/>
          </a:xfrm>
          <a:prstGeom prst="rect">
            <a:avLst/>
          </a:prstGeom>
          <a:solidFill>
            <a:schemeClr val="bg1"/>
          </a:solidFill>
          <a:ln w="57150">
            <a:solidFill>
              <a:schemeClr val="bg1"/>
            </a:solidFill>
          </a:ln>
        </p:spPr>
        <p:txBody>
          <a:bodyPr wrap="none" rtlCol="0">
            <a:spAutoFit/>
          </a:bodyPr>
          <a:lstStyle/>
          <a:p>
            <a:pPr algn="ctr"/>
            <a:r>
              <a:rPr lang="de-CH" sz="2400" dirty="0" smtClean="0"/>
              <a:t>WHAT</a:t>
            </a:r>
          </a:p>
          <a:p>
            <a:pPr algn="ctr"/>
            <a:r>
              <a:rPr lang="de-CH" sz="2400" dirty="0" err="1" smtClean="0"/>
              <a:t>can</a:t>
            </a:r>
            <a:r>
              <a:rPr lang="de-CH" sz="2400" dirty="0" smtClean="0"/>
              <a:t> </a:t>
            </a:r>
          </a:p>
          <a:p>
            <a:pPr algn="ctr"/>
            <a:r>
              <a:rPr lang="de-CH" sz="2400" dirty="0" smtClean="0"/>
              <a:t>happen?</a:t>
            </a:r>
            <a:endParaRPr lang="en-GB" sz="2400" dirty="0"/>
          </a:p>
        </p:txBody>
      </p:sp>
      <p:sp>
        <p:nvSpPr>
          <p:cNvPr id="5" name="TextBox 4"/>
          <p:cNvSpPr txBox="1"/>
          <p:nvPr/>
        </p:nvSpPr>
        <p:spPr>
          <a:xfrm>
            <a:off x="6635385" y="2205428"/>
            <a:ext cx="2068195" cy="1200329"/>
          </a:xfrm>
          <a:prstGeom prst="rect">
            <a:avLst/>
          </a:prstGeom>
          <a:solidFill>
            <a:schemeClr val="bg1"/>
          </a:solidFill>
          <a:ln>
            <a:solidFill>
              <a:schemeClr val="bg1"/>
            </a:solidFill>
          </a:ln>
        </p:spPr>
        <p:txBody>
          <a:bodyPr wrap="none" rtlCol="0">
            <a:spAutoFit/>
          </a:bodyPr>
          <a:lstStyle/>
          <a:p>
            <a:pPr algn="ctr"/>
            <a:r>
              <a:rPr lang="de-CH" sz="2400" dirty="0" smtClean="0"/>
              <a:t>WHAT </a:t>
            </a:r>
          </a:p>
          <a:p>
            <a:pPr algn="ctr"/>
            <a:r>
              <a:rPr lang="de-CH" sz="2400" dirty="0" err="1" smtClean="0"/>
              <a:t>is</a:t>
            </a:r>
            <a:r>
              <a:rPr lang="de-CH" sz="2400" dirty="0" smtClean="0"/>
              <a:t> </a:t>
            </a:r>
            <a:r>
              <a:rPr lang="de-CH" sz="2400" dirty="0" err="1" smtClean="0"/>
              <a:t>acceptable</a:t>
            </a:r>
            <a:r>
              <a:rPr lang="de-CH" sz="2400" dirty="0" smtClean="0"/>
              <a:t> </a:t>
            </a:r>
            <a:br>
              <a:rPr lang="de-CH" sz="2400" dirty="0" smtClean="0"/>
            </a:br>
            <a:r>
              <a:rPr lang="de-CH" sz="2400" dirty="0" err="1" smtClean="0"/>
              <a:t>to</a:t>
            </a:r>
            <a:r>
              <a:rPr lang="de-CH" sz="2400" dirty="0" smtClean="0"/>
              <a:t> happen?</a:t>
            </a:r>
          </a:p>
        </p:txBody>
      </p:sp>
      <p:sp>
        <p:nvSpPr>
          <p:cNvPr id="6" name="TextBox 5"/>
          <p:cNvSpPr txBox="1"/>
          <p:nvPr/>
        </p:nvSpPr>
        <p:spPr>
          <a:xfrm>
            <a:off x="3794382" y="4172887"/>
            <a:ext cx="1555234" cy="1200329"/>
          </a:xfrm>
          <a:prstGeom prst="rect">
            <a:avLst/>
          </a:prstGeom>
          <a:solidFill>
            <a:schemeClr val="bg1"/>
          </a:solidFill>
          <a:ln>
            <a:solidFill>
              <a:schemeClr val="bg1"/>
            </a:solidFill>
          </a:ln>
        </p:spPr>
        <p:txBody>
          <a:bodyPr wrap="none" rtlCol="0">
            <a:spAutoFit/>
          </a:bodyPr>
          <a:lstStyle/>
          <a:p>
            <a:pPr algn="ctr"/>
            <a:r>
              <a:rPr lang="de-CH" sz="2400" dirty="0" smtClean="0"/>
              <a:t>WHAT </a:t>
            </a:r>
          </a:p>
          <a:p>
            <a:pPr algn="ctr"/>
            <a:r>
              <a:rPr lang="de-CH" sz="2400" dirty="0" err="1" smtClean="0"/>
              <a:t>has</a:t>
            </a:r>
            <a:r>
              <a:rPr lang="de-CH" sz="2400" dirty="0" smtClean="0"/>
              <a:t> </a:t>
            </a:r>
            <a:r>
              <a:rPr lang="de-CH" sz="2400" dirty="0" err="1" smtClean="0"/>
              <a:t>to</a:t>
            </a:r>
            <a:endParaRPr lang="de-CH" sz="2400" dirty="0" smtClean="0"/>
          </a:p>
          <a:p>
            <a:pPr algn="ctr"/>
            <a:r>
              <a:rPr lang="de-CH" sz="2400" dirty="0" smtClean="0"/>
              <a:t> </a:t>
            </a:r>
            <a:r>
              <a:rPr lang="de-CH" sz="2400" dirty="0" err="1" smtClean="0"/>
              <a:t>be</a:t>
            </a:r>
            <a:r>
              <a:rPr lang="de-CH" sz="2400" dirty="0" smtClean="0"/>
              <a:t> </a:t>
            </a:r>
            <a:r>
              <a:rPr lang="de-CH" sz="2400" dirty="0" err="1" smtClean="0"/>
              <a:t>done</a:t>
            </a:r>
            <a:r>
              <a:rPr lang="de-CH" sz="2400" dirty="0" smtClean="0"/>
              <a:t>?</a:t>
            </a:r>
            <a:endParaRPr lang="en-GB" sz="2400" dirty="0"/>
          </a:p>
        </p:txBody>
      </p:sp>
      <p:sp>
        <p:nvSpPr>
          <p:cNvPr id="7" name="TextBox 6"/>
          <p:cNvSpPr txBox="1"/>
          <p:nvPr/>
        </p:nvSpPr>
        <p:spPr>
          <a:xfrm>
            <a:off x="3205492" y="5661248"/>
            <a:ext cx="2733015" cy="954107"/>
          </a:xfrm>
          <a:prstGeom prst="rect">
            <a:avLst/>
          </a:prstGeom>
          <a:solidFill>
            <a:srgbClr val="0D5F7E"/>
          </a:solidFill>
          <a:ln w="76200">
            <a:solidFill>
              <a:srgbClr val="0D5F7E"/>
            </a:solidFill>
          </a:ln>
        </p:spPr>
        <p:txBody>
          <a:bodyPr wrap="square" rtlCol="0">
            <a:spAutoFit/>
          </a:bodyPr>
          <a:lstStyle/>
          <a:p>
            <a:pPr algn="ctr"/>
            <a:r>
              <a:rPr lang="de-CH" sz="2800" b="1" dirty="0" smtClean="0">
                <a:solidFill>
                  <a:schemeClr val="bg1"/>
                </a:solidFill>
              </a:rPr>
              <a:t>MEASURES</a:t>
            </a:r>
            <a:br>
              <a:rPr lang="de-CH" sz="2800" b="1" dirty="0" smtClean="0">
                <a:solidFill>
                  <a:schemeClr val="bg1"/>
                </a:solidFill>
              </a:rPr>
            </a:br>
            <a:r>
              <a:rPr lang="de-CH" sz="2800" b="1" dirty="0" err="1" smtClean="0">
                <a:solidFill>
                  <a:schemeClr val="bg1"/>
                </a:solidFill>
              </a:rPr>
              <a:t>to</a:t>
            </a:r>
            <a:r>
              <a:rPr lang="de-CH" sz="2800" b="1" dirty="0" smtClean="0">
                <a:solidFill>
                  <a:schemeClr val="bg1"/>
                </a:solidFill>
              </a:rPr>
              <a:t> </a:t>
            </a:r>
            <a:r>
              <a:rPr lang="de-CH" sz="2800" b="1" dirty="0" err="1">
                <a:solidFill>
                  <a:schemeClr val="bg1"/>
                </a:solidFill>
              </a:rPr>
              <a:t>be</a:t>
            </a:r>
            <a:r>
              <a:rPr lang="de-CH" sz="2800" b="1" dirty="0">
                <a:solidFill>
                  <a:schemeClr val="bg1"/>
                </a:solidFill>
              </a:rPr>
              <a:t> </a:t>
            </a:r>
            <a:r>
              <a:rPr lang="de-CH" sz="2800" b="1" dirty="0" err="1">
                <a:solidFill>
                  <a:schemeClr val="bg1"/>
                </a:solidFill>
              </a:rPr>
              <a:t>taken</a:t>
            </a:r>
            <a:endParaRPr lang="en-GB" sz="2800" b="1" dirty="0">
              <a:solidFill>
                <a:schemeClr val="bg1"/>
              </a:solidFill>
            </a:endParaRPr>
          </a:p>
        </p:txBody>
      </p:sp>
      <p:sp>
        <p:nvSpPr>
          <p:cNvPr id="8" name="TextBox 7"/>
          <p:cNvSpPr txBox="1"/>
          <p:nvPr/>
        </p:nvSpPr>
        <p:spPr>
          <a:xfrm>
            <a:off x="2231481" y="1239143"/>
            <a:ext cx="4695517" cy="461665"/>
          </a:xfrm>
          <a:prstGeom prst="rect">
            <a:avLst/>
          </a:prstGeom>
          <a:solidFill>
            <a:schemeClr val="bg1"/>
          </a:solidFill>
          <a:ln>
            <a:solidFill>
              <a:schemeClr val="bg1"/>
            </a:solidFill>
          </a:ln>
        </p:spPr>
        <p:txBody>
          <a:bodyPr wrap="none" rtlCol="0">
            <a:spAutoFit/>
          </a:bodyPr>
          <a:lstStyle/>
          <a:p>
            <a:pPr algn="ctr"/>
            <a:r>
              <a:rPr lang="de-CH" sz="2400" cap="all" dirty="0" err="1">
                <a:ea typeface="ＭＳ Ｐゴシック" charset="0"/>
                <a:cs typeface="Arial" pitchFamily="34" charset="0"/>
              </a:rPr>
              <a:t>How</a:t>
            </a:r>
            <a:r>
              <a:rPr lang="de-CH" sz="2400" cap="all" dirty="0">
                <a:ea typeface="ＭＳ Ｐゴシック" charset="0"/>
                <a:cs typeface="Arial" pitchFamily="34" charset="0"/>
              </a:rPr>
              <a:t> </a:t>
            </a:r>
            <a:r>
              <a:rPr lang="de-CH" sz="2400" cap="all" dirty="0" err="1" smtClean="0">
                <a:ea typeface="ＭＳ Ｐゴシック" charset="0"/>
                <a:cs typeface="Arial" pitchFamily="34" charset="0"/>
              </a:rPr>
              <a:t>safe</a:t>
            </a:r>
            <a:r>
              <a:rPr lang="de-CH" sz="2400" cap="all" dirty="0" smtClean="0">
                <a:ea typeface="ＭＳ Ｐゴシック" charset="0"/>
                <a:cs typeface="Arial" pitchFamily="34" charset="0"/>
              </a:rPr>
              <a:t> </a:t>
            </a:r>
            <a:r>
              <a:rPr lang="de-CH" sz="2400" cap="all" dirty="0" err="1" smtClean="0">
                <a:ea typeface="ＭＳ Ｐゴシック" charset="0"/>
                <a:cs typeface="Arial" pitchFamily="34" charset="0"/>
              </a:rPr>
              <a:t>is</a:t>
            </a:r>
            <a:r>
              <a:rPr lang="de-CH" sz="2400" cap="all" dirty="0" smtClean="0">
                <a:ea typeface="ＭＳ Ｐゴシック" charset="0"/>
                <a:cs typeface="Arial" pitchFamily="34" charset="0"/>
              </a:rPr>
              <a:t> </a:t>
            </a:r>
            <a:r>
              <a:rPr lang="de-CH" sz="2400" cap="all" dirty="0" err="1">
                <a:ea typeface="ＭＳ Ｐゴシック" charset="0"/>
                <a:cs typeface="Arial" pitchFamily="34" charset="0"/>
              </a:rPr>
              <a:t>safe</a:t>
            </a:r>
            <a:r>
              <a:rPr lang="de-CH" sz="2400" cap="all" dirty="0">
                <a:ea typeface="ＭＳ Ｐゴシック" charset="0"/>
                <a:cs typeface="Arial" pitchFamily="34" charset="0"/>
              </a:rPr>
              <a:t> </a:t>
            </a:r>
            <a:r>
              <a:rPr lang="de-CH" sz="2400" cap="all" dirty="0" err="1">
                <a:ea typeface="ＭＳ Ｐゴシック" charset="0"/>
                <a:cs typeface="Arial" pitchFamily="34" charset="0"/>
              </a:rPr>
              <a:t>enough</a:t>
            </a:r>
            <a:r>
              <a:rPr lang="de-CH" sz="2400" cap="all" dirty="0">
                <a:ea typeface="ＭＳ Ｐゴシック" charset="0"/>
                <a:cs typeface="Arial" pitchFamily="34" charset="0"/>
              </a:rPr>
              <a:t>?</a:t>
            </a:r>
            <a:endParaRPr lang="en-GB" sz="2400" cap="all" dirty="0">
              <a:ea typeface="ＭＳ Ｐゴシック" charset="0"/>
              <a:cs typeface="Arial" pitchFamily="34" charset="0"/>
            </a:endParaRPr>
          </a:p>
        </p:txBody>
      </p:sp>
      <p:sp>
        <p:nvSpPr>
          <p:cNvPr id="9" name="TextBox 8"/>
          <p:cNvSpPr txBox="1"/>
          <p:nvPr/>
        </p:nvSpPr>
        <p:spPr>
          <a:xfrm>
            <a:off x="6478579" y="4355984"/>
            <a:ext cx="2381806" cy="369332"/>
          </a:xfrm>
          <a:prstGeom prst="rect">
            <a:avLst/>
          </a:prstGeom>
          <a:solidFill>
            <a:srgbClr val="0D5F7E"/>
          </a:solidFill>
          <a:ln w="76200">
            <a:solidFill>
              <a:srgbClr val="0D5F7E"/>
            </a:solidFill>
          </a:ln>
        </p:spPr>
        <p:txBody>
          <a:bodyPr wrap="none" rtlCol="0">
            <a:spAutoFit/>
          </a:bodyPr>
          <a:lstStyle/>
          <a:p>
            <a:r>
              <a:rPr lang="de-CH" b="1" dirty="0" smtClean="0">
                <a:solidFill>
                  <a:schemeClr val="bg1"/>
                </a:solidFill>
              </a:rPr>
              <a:t>RISK ASSESSMENT</a:t>
            </a:r>
            <a:endParaRPr lang="en-GB" b="1" dirty="0">
              <a:solidFill>
                <a:schemeClr val="bg1"/>
              </a:solidFill>
            </a:endParaRPr>
          </a:p>
        </p:txBody>
      </p:sp>
      <p:sp>
        <p:nvSpPr>
          <p:cNvPr id="10" name="TextBox 9"/>
          <p:cNvSpPr txBox="1"/>
          <p:nvPr/>
        </p:nvSpPr>
        <p:spPr>
          <a:xfrm>
            <a:off x="557279" y="4355984"/>
            <a:ext cx="1937453" cy="369332"/>
          </a:xfrm>
          <a:prstGeom prst="rect">
            <a:avLst/>
          </a:prstGeom>
          <a:solidFill>
            <a:srgbClr val="0D5F7E"/>
          </a:solidFill>
          <a:ln w="76200">
            <a:solidFill>
              <a:srgbClr val="0D5F7E"/>
            </a:solidFill>
          </a:ln>
        </p:spPr>
        <p:txBody>
          <a:bodyPr wrap="none" rtlCol="0">
            <a:spAutoFit/>
          </a:bodyPr>
          <a:lstStyle/>
          <a:p>
            <a:r>
              <a:rPr lang="de-CH" b="1" dirty="0" smtClean="0">
                <a:solidFill>
                  <a:schemeClr val="bg1"/>
                </a:solidFill>
              </a:rPr>
              <a:t>RISK ANALYSIS</a:t>
            </a:r>
            <a:endParaRPr lang="en-GB" b="1"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7264" y="1916832"/>
            <a:ext cx="2163950" cy="2132956"/>
          </a:xfrm>
          <a:prstGeom prst="rect">
            <a:avLst/>
          </a:prstGeom>
        </p:spPr>
      </p:pic>
      <p:cxnSp>
        <p:nvCxnSpPr>
          <p:cNvPr id="13" name="Straight Arrow Connector 12"/>
          <p:cNvCxnSpPr>
            <a:endCxn id="10" idx="0"/>
          </p:cNvCxnSpPr>
          <p:nvPr/>
        </p:nvCxnSpPr>
        <p:spPr>
          <a:xfrm>
            <a:off x="1520242" y="3453957"/>
            <a:ext cx="5764" cy="902027"/>
          </a:xfrm>
          <a:prstGeom prst="straightConnector1">
            <a:avLst/>
          </a:prstGeom>
          <a:ln w="28575">
            <a:solidFill>
              <a:srgbClr val="0D5F7E"/>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0"/>
          </p:cNvCxnSpPr>
          <p:nvPr/>
        </p:nvCxnSpPr>
        <p:spPr>
          <a:xfrm>
            <a:off x="7669482" y="3453956"/>
            <a:ext cx="0" cy="902028"/>
          </a:xfrm>
          <a:prstGeom prst="straightConnector1">
            <a:avLst/>
          </a:prstGeom>
          <a:ln w="28575">
            <a:solidFill>
              <a:srgbClr val="0D5F7E"/>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0" idx="2"/>
          </p:cNvCxnSpPr>
          <p:nvPr/>
        </p:nvCxnSpPr>
        <p:spPr>
          <a:xfrm rot="16200000" flipH="1">
            <a:off x="1581090" y="4670231"/>
            <a:ext cx="1484821" cy="1594989"/>
          </a:xfrm>
          <a:prstGeom prst="bentConnector2">
            <a:avLst/>
          </a:prstGeom>
          <a:ln w="28575">
            <a:solidFill>
              <a:srgbClr val="0D5F7E"/>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2"/>
          </p:cNvCxnSpPr>
          <p:nvPr/>
        </p:nvCxnSpPr>
        <p:spPr>
          <a:xfrm rot="5400000">
            <a:off x="6159002" y="4627824"/>
            <a:ext cx="1412988" cy="1607972"/>
          </a:xfrm>
          <a:prstGeom prst="bentConnector2">
            <a:avLst/>
          </a:prstGeom>
          <a:ln w="28575">
            <a:solidFill>
              <a:srgbClr val="0D5F7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529039"/>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76872"/>
            <a:ext cx="914400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de-CH" dirty="0" err="1" smtClean="0"/>
              <a:t>One</a:t>
            </a:r>
            <a:r>
              <a:rPr lang="de-CH" dirty="0" smtClean="0"/>
              <a:t> </a:t>
            </a:r>
            <a:r>
              <a:rPr lang="de-CH" dirty="0" err="1" smtClean="0"/>
              <a:t>Health</a:t>
            </a:r>
            <a:r>
              <a:rPr lang="de-CH" dirty="0" smtClean="0"/>
              <a:t> - </a:t>
            </a:r>
            <a:r>
              <a:rPr lang="de-CH" dirty="0" err="1" smtClean="0"/>
              <a:t>Tripartheit</a:t>
            </a:r>
            <a:r>
              <a:rPr lang="de-CH" dirty="0" smtClean="0"/>
              <a:t> </a:t>
            </a:r>
            <a:endParaRPr lang="en-GB" dirty="0"/>
          </a:p>
        </p:txBody>
      </p:sp>
      <p:pic>
        <p:nvPicPr>
          <p:cNvPr id="5122" name="Picture 2" descr="http://www.who.int/sysmedia/media/resources/who-logo-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838864"/>
            <a:ext cx="300033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bc.co.uk/bitesize/standard/modern/international_relations/images/fao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511956"/>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freelogovectors.net/wp-content/uploads/2012/05/oie-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4372" y="2945331"/>
            <a:ext cx="2764465" cy="86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00086"/>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HFA - The Global Agenda in DRR</a:t>
            </a:r>
            <a:endParaRPr lang="en-GB" dirty="0"/>
          </a:p>
        </p:txBody>
      </p:sp>
      <p:sp>
        <p:nvSpPr>
          <p:cNvPr id="3" name="Content Placeholder 2"/>
          <p:cNvSpPr>
            <a:spLocks noGrp="1"/>
          </p:cNvSpPr>
          <p:nvPr>
            <p:ph idx="1"/>
          </p:nvPr>
        </p:nvSpPr>
        <p:spPr>
          <a:xfrm>
            <a:off x="642938" y="1143000"/>
            <a:ext cx="6521350" cy="3344291"/>
          </a:xfrm>
        </p:spPr>
        <p:txBody>
          <a:bodyPr/>
          <a:lstStyle/>
          <a:p>
            <a:r>
              <a:rPr lang="en-GB" sz="1600" b="1" dirty="0" smtClean="0"/>
              <a:t>	The </a:t>
            </a:r>
            <a:r>
              <a:rPr lang="en-GB" sz="1600" b="1" dirty="0"/>
              <a:t>Hyogo Framework for Action 2005-2015: Building the resilience of nations and communities to disasters (HFA</a:t>
            </a:r>
            <a:r>
              <a:rPr lang="en-GB" sz="1600" b="1" dirty="0" smtClean="0"/>
              <a:t>)</a:t>
            </a:r>
            <a:endParaRPr lang="en-GB" sz="1600" dirty="0"/>
          </a:p>
          <a:p>
            <a:pPr>
              <a:spcBef>
                <a:spcPts val="1800"/>
              </a:spcBef>
            </a:pPr>
            <a:r>
              <a:rPr lang="en-GB" sz="1800" dirty="0"/>
              <a:t>1. </a:t>
            </a:r>
            <a:r>
              <a:rPr lang="en-GB" sz="1800" b="1" dirty="0"/>
              <a:t>Build institutional </a:t>
            </a:r>
            <a:r>
              <a:rPr lang="en-GB" sz="1800" b="1" dirty="0" smtClean="0"/>
              <a:t>capacity</a:t>
            </a:r>
            <a:endParaRPr lang="en-GB" sz="1800" dirty="0"/>
          </a:p>
          <a:p>
            <a:pPr>
              <a:spcBef>
                <a:spcPts val="1800"/>
              </a:spcBef>
            </a:pPr>
            <a:r>
              <a:rPr lang="en-GB" sz="1800" dirty="0"/>
              <a:t>2. </a:t>
            </a:r>
            <a:r>
              <a:rPr lang="en-GB" sz="1800" b="1" dirty="0"/>
              <a:t>Know your </a:t>
            </a:r>
            <a:r>
              <a:rPr lang="en-GB" sz="1800" b="1" dirty="0" smtClean="0"/>
              <a:t>risks</a:t>
            </a:r>
            <a:endParaRPr lang="en-GB" sz="1800" dirty="0"/>
          </a:p>
          <a:p>
            <a:pPr>
              <a:spcBef>
                <a:spcPts val="1800"/>
              </a:spcBef>
            </a:pPr>
            <a:r>
              <a:rPr lang="en-GB" sz="1800" dirty="0"/>
              <a:t>3. </a:t>
            </a:r>
            <a:r>
              <a:rPr lang="en-GB" sz="1800" b="1" dirty="0"/>
              <a:t>Build understanding and </a:t>
            </a:r>
            <a:r>
              <a:rPr lang="en-GB" sz="1800" b="1" dirty="0" smtClean="0"/>
              <a:t>awareness</a:t>
            </a:r>
          </a:p>
          <a:p>
            <a:pPr>
              <a:spcBef>
                <a:spcPts val="1800"/>
              </a:spcBef>
            </a:pPr>
            <a:r>
              <a:rPr lang="en-GB" sz="1800" dirty="0" smtClean="0"/>
              <a:t>4. </a:t>
            </a:r>
            <a:r>
              <a:rPr lang="en-GB" sz="1800" b="1" dirty="0" smtClean="0"/>
              <a:t>Reduce risk</a:t>
            </a:r>
          </a:p>
          <a:p>
            <a:pPr>
              <a:spcBef>
                <a:spcPts val="1800"/>
              </a:spcBef>
            </a:pPr>
            <a:r>
              <a:rPr lang="en-GB" sz="1800" dirty="0" smtClean="0"/>
              <a:t>5. </a:t>
            </a:r>
            <a:r>
              <a:rPr lang="en-GB" sz="1800" b="1" dirty="0" smtClean="0"/>
              <a:t>Be prepared and ready to act</a:t>
            </a:r>
            <a:endParaRPr lang="en-GB" sz="1800" dirty="0"/>
          </a:p>
        </p:txBody>
      </p:sp>
      <p:grpSp>
        <p:nvGrpSpPr>
          <p:cNvPr id="4" name="Group 3"/>
          <p:cNvGrpSpPr/>
          <p:nvPr/>
        </p:nvGrpSpPr>
        <p:grpSpPr>
          <a:xfrm>
            <a:off x="7168567" y="2449885"/>
            <a:ext cx="1980643" cy="2037407"/>
            <a:chOff x="7168567" y="2449885"/>
            <a:chExt cx="1980643" cy="2037407"/>
          </a:xfrm>
        </p:grpSpPr>
        <p:pic>
          <p:nvPicPr>
            <p:cNvPr id="5"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9498" y="2449885"/>
              <a:ext cx="1979712" cy="3409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8914" y="2791805"/>
              <a:ext cx="1979712" cy="3409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8567" y="3131765"/>
              <a:ext cx="1979712" cy="3409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8914" y="3470697"/>
              <a:ext cx="1979712" cy="3409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9498" y="3808090"/>
              <a:ext cx="1979712" cy="340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8914" y="4146352"/>
              <a:ext cx="1979712" cy="340940"/>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72239" y="2111299"/>
            <a:ext cx="1979712" cy="3409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72239" y="1770359"/>
            <a:ext cx="1979712" cy="3409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72239" y="1429419"/>
            <a:ext cx="1979712" cy="3409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unisdr.org/2011/images/wecoordinate_hf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72239" y="1143844"/>
            <a:ext cx="1979712" cy="34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04031"/>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POST 2015</a:t>
            </a:r>
            <a:endParaRPr lang="en-GB" dirty="0"/>
          </a:p>
        </p:txBody>
      </p:sp>
      <p:pic>
        <p:nvPicPr>
          <p:cNvPr id="4" name="Picture 2" descr="http://pacificasiatourism.org/wp-content/uploads/2011/04/millenium-development-go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691" y="1279366"/>
            <a:ext cx="3682380" cy="1929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131" y="3789040"/>
            <a:ext cx="2795735" cy="2755692"/>
          </a:xfrm>
          <a:prstGeom prst="rect">
            <a:avLst/>
          </a:prstGeom>
        </p:spPr>
      </p:pic>
      <p:pic>
        <p:nvPicPr>
          <p:cNvPr id="7170" name="Picture 2" descr="http://www.unisdr.org/2011/images/wecoordinate_hf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196399"/>
            <a:ext cx="31432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58762"/>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1475656" y="3482004"/>
            <a:ext cx="61527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6D6E71"/>
                </a:solidFill>
                <a:cs typeface="Arial" charset="0"/>
              </a:rPr>
              <a:t>GRF One Health Summit </a:t>
            </a:r>
            <a:r>
              <a:rPr lang="en-GB" sz="3200" b="1" dirty="0" smtClean="0">
                <a:solidFill>
                  <a:srgbClr val="6D6E71"/>
                </a:solidFill>
                <a:cs typeface="Arial" charset="0"/>
              </a:rPr>
              <a:t>2013</a:t>
            </a:r>
            <a:endParaRPr lang="en-GB" sz="3200" b="1" dirty="0">
              <a:solidFill>
                <a:srgbClr val="6D6E71"/>
              </a:solidFill>
              <a:cs typeface="Arial" charset="0"/>
            </a:endParaRPr>
          </a:p>
        </p:txBody>
      </p:sp>
      <p:sp>
        <p:nvSpPr>
          <p:cNvPr id="5" name="Title 1"/>
          <p:cNvSpPr txBox="1">
            <a:spLocks/>
          </p:cNvSpPr>
          <p:nvPr/>
        </p:nvSpPr>
        <p:spPr>
          <a:xfrm>
            <a:off x="1835696" y="5013176"/>
            <a:ext cx="5535526"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solidFill>
                <a:srgbClr val="6D6E71"/>
              </a:solidFill>
              <a:cs typeface="Arial" charset="0"/>
            </a:endParaRPr>
          </a:p>
        </p:txBody>
      </p:sp>
      <p:sp>
        <p:nvSpPr>
          <p:cNvPr id="6" name="Title 1"/>
          <p:cNvSpPr txBox="1">
            <a:spLocks/>
          </p:cNvSpPr>
          <p:nvPr/>
        </p:nvSpPr>
        <p:spPr>
          <a:xfrm>
            <a:off x="1844786" y="4551263"/>
            <a:ext cx="5535526" cy="197408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solidFill>
                  <a:srgbClr val="6D6E71"/>
                </a:solidFill>
                <a:cs typeface="Arial" charset="0"/>
              </a:rPr>
              <a:t>One Health – One Planet – One Future</a:t>
            </a:r>
          </a:p>
          <a:p>
            <a:r>
              <a:rPr lang="en-GB" sz="2400" b="1" dirty="0">
                <a:solidFill>
                  <a:srgbClr val="6D6E71"/>
                </a:solidFill>
                <a:cs typeface="Arial" charset="0"/>
              </a:rPr>
              <a:t>Risks and </a:t>
            </a:r>
            <a:r>
              <a:rPr lang="en-GB" sz="2400" b="1" dirty="0" smtClean="0">
                <a:solidFill>
                  <a:srgbClr val="6D6E71"/>
                </a:solidFill>
                <a:cs typeface="Arial" charset="0"/>
              </a:rPr>
              <a:t>Opportunities</a:t>
            </a:r>
          </a:p>
          <a:p>
            <a:r>
              <a:rPr lang="en-GB" sz="2400" b="1" dirty="0" smtClean="0">
                <a:solidFill>
                  <a:srgbClr val="6D6E71"/>
                </a:solidFill>
                <a:cs typeface="Arial" charset="0"/>
              </a:rPr>
              <a:t>International </a:t>
            </a:r>
            <a:r>
              <a:rPr lang="en-GB" sz="2400" b="1" dirty="0">
                <a:solidFill>
                  <a:srgbClr val="6D6E71"/>
                </a:solidFill>
                <a:cs typeface="Arial" charset="0"/>
              </a:rPr>
              <a:t>Conference</a:t>
            </a:r>
          </a:p>
          <a:p>
            <a:r>
              <a:rPr lang="en-GB" sz="2400" b="1" dirty="0">
                <a:solidFill>
                  <a:srgbClr val="6D6E71"/>
                </a:solidFill>
                <a:cs typeface="Arial" charset="0"/>
              </a:rPr>
              <a:t>17 - 20 November </a:t>
            </a:r>
            <a:r>
              <a:rPr lang="en-GB" sz="2400" b="1" dirty="0" smtClean="0">
                <a:solidFill>
                  <a:srgbClr val="6D6E71"/>
                </a:solidFill>
                <a:cs typeface="Arial" charset="0"/>
              </a:rPr>
              <a:t>2013</a:t>
            </a:r>
          </a:p>
          <a:p>
            <a:r>
              <a:rPr lang="en-GB" sz="2400" b="1" dirty="0" smtClean="0">
                <a:solidFill>
                  <a:srgbClr val="6D6E71"/>
                </a:solidFill>
                <a:cs typeface="Arial" charset="0"/>
              </a:rPr>
              <a:t>Davos</a:t>
            </a:r>
            <a:r>
              <a:rPr lang="en-GB" sz="2400" b="1" dirty="0">
                <a:solidFill>
                  <a:srgbClr val="6D6E71"/>
                </a:solidFill>
                <a:cs typeface="Arial" charset="0"/>
              </a:rPr>
              <a:t>, </a:t>
            </a:r>
            <a:r>
              <a:rPr lang="en-GB" sz="2400" b="1" dirty="0" smtClean="0">
                <a:solidFill>
                  <a:srgbClr val="6D6E71"/>
                </a:solidFill>
                <a:cs typeface="Arial" charset="0"/>
              </a:rPr>
              <a:t>Switzerland</a:t>
            </a:r>
          </a:p>
          <a:p>
            <a:r>
              <a:rPr lang="en-GB" sz="3000" b="1" dirty="0" smtClean="0">
                <a:solidFill>
                  <a:srgbClr val="6D6E71"/>
                </a:solidFill>
                <a:cs typeface="Arial" charset="0"/>
              </a:rPr>
              <a:t>www.grforum.org</a:t>
            </a:r>
            <a:endParaRPr lang="en-US" sz="2400" b="1" dirty="0" smtClean="0">
              <a:solidFill>
                <a:srgbClr val="6D6E71"/>
              </a:solidFill>
              <a:cs typeface="Arial" charset="0"/>
            </a:endParaRPr>
          </a:p>
          <a:p>
            <a:endParaRPr lang="en-GB" sz="2400" b="1" dirty="0">
              <a:solidFill>
                <a:srgbClr val="6D6E71"/>
              </a:solidFill>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692696"/>
            <a:ext cx="4587944" cy="3448057"/>
          </a:xfrm>
          <a:prstGeom prst="rect">
            <a:avLst/>
          </a:prstGeom>
        </p:spPr>
      </p:pic>
    </p:spTree>
    <p:extLst>
      <p:ext uri="{BB962C8B-B14F-4D97-AF65-F5344CB8AC3E}">
        <p14:creationId xmlns:p14="http://schemas.microsoft.com/office/powerpoint/2010/main" val="1563651699"/>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en.academic.ru/pictures/enwiki/67/Capuchin_Costa_Rica.jpg"/>
          <p:cNvPicPr>
            <a:picLocks noChangeAspect="1" noChangeArrowheads="1"/>
          </p:cNvPicPr>
          <p:nvPr/>
        </p:nvPicPr>
        <p:blipFill rotWithShape="1">
          <a:blip r:embed="rId3">
            <a:extLst>
              <a:ext uri="{28A0092B-C50C-407E-A947-70E740481C1C}">
                <a14:useLocalDpi xmlns:a14="http://schemas.microsoft.com/office/drawing/2010/main" val="0"/>
              </a:ext>
            </a:extLst>
          </a:blip>
          <a:srcRect l="82" r="7227" b="27345"/>
          <a:stretch/>
        </p:blipFill>
        <p:spPr bwMode="auto">
          <a:xfrm>
            <a:off x="1" y="-157162"/>
            <a:ext cx="9144000" cy="701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15500"/>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www.nato.int/docu/review/2009/NATO_Change/Environment_PeacePolicy/files/1170.jpg"/>
          <p:cNvPicPr>
            <a:picLocks noChangeAspect="1" noChangeArrowheads="1"/>
          </p:cNvPicPr>
          <p:nvPr/>
        </p:nvPicPr>
        <p:blipFill rotWithShape="1">
          <a:blip r:embed="rId3">
            <a:extLst>
              <a:ext uri="{28A0092B-C50C-407E-A947-70E740481C1C}">
                <a14:useLocalDpi xmlns:a14="http://schemas.microsoft.com/office/drawing/2010/main" val="0"/>
              </a:ext>
            </a:extLst>
          </a:blip>
          <a:srcRect l="5373" r="3728"/>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58016"/>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www.ourbreathingplanet.com/wp-content/uploads/2011/07/Genetically_Modified_Food.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2" t="17261" r="5138" b="1242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86852"/>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netimpactbgsu.moonfruit.com/communities/4/004/007/902/334/images/45639173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7081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52"/>
            <a:ext cx="9144000" cy="3885252"/>
          </a:xfrm>
          <a:prstGeom prst="rect">
            <a:avLst/>
          </a:prstGeom>
        </p:spPr>
      </p:pic>
    </p:spTree>
    <p:extLst>
      <p:ext uri="{BB962C8B-B14F-4D97-AF65-F5344CB8AC3E}">
        <p14:creationId xmlns:p14="http://schemas.microsoft.com/office/powerpoint/2010/main" val="377786875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890391"/>
            <a:ext cx="5589320" cy="550926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99" r="2106" b="33412"/>
          <a:stretch/>
        </p:blipFill>
        <p:spPr>
          <a:xfrm>
            <a:off x="7008325" y="2435104"/>
            <a:ext cx="1953951" cy="9360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 r="13655" b="37105"/>
          <a:stretch/>
        </p:blipFill>
        <p:spPr>
          <a:xfrm>
            <a:off x="7008325" y="3645024"/>
            <a:ext cx="1953951" cy="93600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4680" r="12849" b="30065"/>
          <a:stretch/>
        </p:blipFill>
        <p:spPr>
          <a:xfrm>
            <a:off x="7008325" y="4869160"/>
            <a:ext cx="1953951" cy="936000"/>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10167" r="4432" b="18496"/>
          <a:stretch/>
        </p:blipFill>
        <p:spPr>
          <a:xfrm>
            <a:off x="7008325" y="1192673"/>
            <a:ext cx="1953951" cy="972000"/>
          </a:xfrm>
          <a:prstGeom prst="rect">
            <a:avLst/>
          </a:prstGeom>
        </p:spPr>
      </p:pic>
    </p:spTree>
    <p:extLst>
      <p:ext uri="{BB962C8B-B14F-4D97-AF65-F5344CB8AC3E}">
        <p14:creationId xmlns:p14="http://schemas.microsoft.com/office/powerpoint/2010/main" val="2063509496"/>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graphics8.nytimes.com/images/2013/04/06/world/birdflu1/birdflu1-superJumbo.jpg"/>
          <p:cNvPicPr>
            <a:picLocks noChangeAspect="1" noChangeArrowheads="1"/>
          </p:cNvPicPr>
          <p:nvPr/>
        </p:nvPicPr>
        <p:blipFill rotWithShape="1">
          <a:blip r:embed="rId3">
            <a:extLst>
              <a:ext uri="{28A0092B-C50C-407E-A947-70E740481C1C}">
                <a14:useLocalDpi xmlns:a14="http://schemas.microsoft.com/office/drawing/2010/main" val="0"/>
              </a:ext>
            </a:extLst>
          </a:blip>
          <a:srcRect l="6797" r="-6797"/>
          <a:stretch/>
        </p:blipFill>
        <p:spPr bwMode="auto">
          <a:xfrm>
            <a:off x="-3820" y="0"/>
            <a:ext cx="9814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0741" y="6525344"/>
            <a:ext cx="2909771" cy="276999"/>
          </a:xfrm>
          <a:prstGeom prst="rect">
            <a:avLst/>
          </a:prstGeom>
          <a:noFill/>
        </p:spPr>
        <p:txBody>
          <a:bodyPr wrap="none" rtlCol="0">
            <a:spAutoFit/>
          </a:bodyPr>
          <a:lstStyle/>
          <a:p>
            <a:r>
              <a:rPr lang="en-GB" sz="1200" dirty="0" err="1">
                <a:solidFill>
                  <a:schemeClr val="bg1"/>
                </a:solidFill>
              </a:rPr>
              <a:t>Agence</a:t>
            </a:r>
            <a:r>
              <a:rPr lang="en-GB" sz="1200" dirty="0">
                <a:solidFill>
                  <a:schemeClr val="bg1"/>
                </a:solidFill>
              </a:rPr>
              <a:t> France-</a:t>
            </a:r>
            <a:r>
              <a:rPr lang="en-GB" sz="1200" dirty="0" err="1">
                <a:solidFill>
                  <a:schemeClr val="bg1"/>
                </a:solidFill>
              </a:rPr>
              <a:t>Presse</a:t>
            </a:r>
            <a:r>
              <a:rPr lang="en-GB" sz="1200" dirty="0">
                <a:solidFill>
                  <a:schemeClr val="bg1"/>
                </a:solidFill>
              </a:rPr>
              <a:t> — Getty Images</a:t>
            </a:r>
          </a:p>
        </p:txBody>
      </p:sp>
    </p:spTree>
    <p:extLst>
      <p:ext uri="{BB962C8B-B14F-4D97-AF65-F5344CB8AC3E}">
        <p14:creationId xmlns:p14="http://schemas.microsoft.com/office/powerpoint/2010/main" val="340903495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www.abc.net.au/news/linkableblob/2797228/data/quarantine-hendra-horses-dat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47" b="657"/>
          <a:stretch/>
        </p:blipFill>
        <p:spPr bwMode="auto">
          <a:xfrm>
            <a:off x="-22140" y="0"/>
            <a:ext cx="91661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21394"/>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On-screen Show (4:3)</PresentationFormat>
  <Paragraphs>106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The One Health Approach in the post HFA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Change</vt:lpstr>
      <vt:lpstr>Risk based One Health Approach</vt:lpstr>
      <vt:lpstr>One Health - Tripartheit </vt:lpstr>
      <vt:lpstr>HFA - The Global Agenda in DRR</vt:lpstr>
      <vt:lpstr>POST 2015</vt:lpstr>
      <vt:lpstr>PowerPoint Presentation</vt:lpstr>
    </vt:vector>
  </TitlesOfParts>
  <Company>GRForum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Stal - GRForum</dc:creator>
  <cp:lastModifiedBy>lebot</cp:lastModifiedBy>
  <cp:revision>247</cp:revision>
  <cp:lastPrinted>2013-05-16T16:11:40Z</cp:lastPrinted>
  <dcterms:created xsi:type="dcterms:W3CDTF">2010-04-30T09:03:16Z</dcterms:created>
  <dcterms:modified xsi:type="dcterms:W3CDTF">2013-05-21T08:43:57Z</dcterms:modified>
</cp:coreProperties>
</file>