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7" r:id="rId1"/>
  </p:sldMasterIdLst>
  <p:notesMasterIdLst>
    <p:notesMasterId r:id="rId13"/>
  </p:notesMasterIdLst>
  <p:handoutMasterIdLst>
    <p:handoutMasterId r:id="rId14"/>
  </p:handoutMasterIdLst>
  <p:sldIdLst>
    <p:sldId id="563" r:id="rId2"/>
    <p:sldId id="523" r:id="rId3"/>
    <p:sldId id="559" r:id="rId4"/>
    <p:sldId id="561" r:id="rId5"/>
    <p:sldId id="544" r:id="rId6"/>
    <p:sldId id="526" r:id="rId7"/>
    <p:sldId id="537" r:id="rId8"/>
    <p:sldId id="567" r:id="rId9"/>
    <p:sldId id="479" r:id="rId10"/>
    <p:sldId id="535" r:id="rId11"/>
    <p:sldId id="539" r:id="rId12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Heard" initials="SH" lastIdx="14" clrIdx="0"/>
  <p:cmAuthor id="1" name="Administrator" initials="A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E2E80"/>
    <a:srgbClr val="571D4F"/>
    <a:srgbClr val="481841"/>
    <a:srgbClr val="808080"/>
    <a:srgbClr val="622059"/>
    <a:srgbClr val="B2B2B2"/>
    <a:srgbClr val="C242B0"/>
    <a:srgbClr val="CA5ABA"/>
    <a:srgbClr val="969696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455" autoAdjust="0"/>
  </p:normalViewPr>
  <p:slideViewPr>
    <p:cSldViewPr snapToGrid="0">
      <p:cViewPr>
        <p:scale>
          <a:sx n="100" d="100"/>
          <a:sy n="100" d="100"/>
        </p:scale>
        <p:origin x="-28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144" y="-90"/>
      </p:cViewPr>
      <p:guideLst>
        <p:guide orient="horz" pos="2736"/>
        <p:guide pos="20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4260" cy="433153"/>
          </a:xfrm>
          <a:prstGeom prst="rect">
            <a:avLst/>
          </a:prstGeom>
        </p:spPr>
        <p:txBody>
          <a:bodyPr vert="horz" lIns="86190" tIns="43095" rIns="86190" bIns="4309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092" y="0"/>
            <a:ext cx="2774260" cy="433153"/>
          </a:xfrm>
          <a:prstGeom prst="rect">
            <a:avLst/>
          </a:prstGeom>
        </p:spPr>
        <p:txBody>
          <a:bodyPr vert="horz" lIns="86190" tIns="43095" rIns="86190" bIns="4309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16E02CC-A660-415E-8CC1-CC8D36B15A54}" type="datetimeFigureOut">
              <a:rPr lang="en-US"/>
              <a:pPr>
                <a:defRPr/>
              </a:pPr>
              <a:t>5/13/2013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2164"/>
            <a:ext cx="2774260" cy="433153"/>
          </a:xfrm>
          <a:prstGeom prst="rect">
            <a:avLst/>
          </a:prstGeom>
        </p:spPr>
        <p:txBody>
          <a:bodyPr vert="horz" lIns="86190" tIns="43095" rIns="86190" bIns="4309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092" y="8252164"/>
            <a:ext cx="2774260" cy="433153"/>
          </a:xfrm>
          <a:prstGeom prst="rect">
            <a:avLst/>
          </a:prstGeom>
        </p:spPr>
        <p:txBody>
          <a:bodyPr vert="horz" lIns="86190" tIns="43095" rIns="86190" bIns="4309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37F7EB-9454-4590-9133-26F17A850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1329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4260" cy="434637"/>
          </a:xfrm>
          <a:prstGeom prst="rect">
            <a:avLst/>
          </a:prstGeom>
        </p:spPr>
        <p:txBody>
          <a:bodyPr vert="horz" lIns="84588" tIns="42294" rIns="84588" bIns="42294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092" y="0"/>
            <a:ext cx="2774260" cy="434637"/>
          </a:xfrm>
          <a:prstGeom prst="rect">
            <a:avLst/>
          </a:prstGeom>
        </p:spPr>
        <p:txBody>
          <a:bodyPr vert="horz" lIns="84588" tIns="42294" rIns="84588" bIns="42294" rtlCol="0"/>
          <a:lstStyle>
            <a:lvl1pPr algn="r">
              <a:defRPr sz="1100"/>
            </a:lvl1pPr>
          </a:lstStyle>
          <a:p>
            <a:pPr>
              <a:defRPr/>
            </a:pPr>
            <a:fld id="{EF5ACB1C-F632-47E0-9FED-10312E7C5090}" type="datetimeFigureOut">
              <a:rPr lang="en-US"/>
              <a:pPr>
                <a:defRPr/>
              </a:pPr>
              <a:t>5/13/2013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588" tIns="42294" rIns="84588" bIns="4229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660" y="4126824"/>
            <a:ext cx="5119481" cy="3908764"/>
          </a:xfrm>
          <a:prstGeom prst="rect">
            <a:avLst/>
          </a:prstGeom>
        </p:spPr>
        <p:txBody>
          <a:bodyPr vert="horz" lIns="84588" tIns="42294" rIns="84588" bIns="4229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680"/>
            <a:ext cx="2774260" cy="434637"/>
          </a:xfrm>
          <a:prstGeom prst="rect">
            <a:avLst/>
          </a:prstGeom>
        </p:spPr>
        <p:txBody>
          <a:bodyPr vert="horz" lIns="84588" tIns="42294" rIns="84588" bIns="42294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092" y="8250680"/>
            <a:ext cx="2774260" cy="434637"/>
          </a:xfrm>
          <a:prstGeom prst="rect">
            <a:avLst/>
          </a:prstGeom>
        </p:spPr>
        <p:txBody>
          <a:bodyPr vert="horz" lIns="84588" tIns="42294" rIns="84588" bIns="42294" rtlCol="0" anchor="b"/>
          <a:lstStyle>
            <a:lvl1pPr algn="r">
              <a:defRPr sz="1100"/>
            </a:lvl1pPr>
          </a:lstStyle>
          <a:p>
            <a:pPr>
              <a:defRPr/>
            </a:pPr>
            <a:fld id="{BE5284B6-31F4-4659-A6FA-FAE01D3F1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172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2315E-596C-4CCA-8F62-614465780FF4}" type="slidenum">
              <a:rPr lang="en-US">
                <a:solidFill>
                  <a:srgbClr val="1F497D"/>
                </a:solidFill>
              </a:rPr>
              <a:pPr/>
              <a:t>1</a:t>
            </a:fld>
            <a:endParaRPr lang="en-US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284B6-31F4-4659-A6FA-FAE01D3F14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548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284B6-31F4-4659-A6FA-FAE01D3F14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350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284B6-31F4-4659-A6FA-FAE01D3F14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8469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284B6-31F4-4659-A6FA-FAE01D3F14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190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8534400" cy="38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87" y="982770"/>
            <a:ext cx="8534400" cy="5102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Slide -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9519" y="1222049"/>
            <a:ext cx="8505199" cy="9329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38099"/>
            <a:ext cx="3213219" cy="3941064"/>
          </a:xfrm>
          <a:solidFill>
            <a:srgbClr val="7F7F7F"/>
          </a:solidFill>
        </p:spPr>
        <p:txBody>
          <a:bodyPr lIns="411480" tIns="274320" rIns="91440" bIns="91440"/>
          <a:lstStyle>
            <a:lvl1pPr marL="171450" indent="-171450"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01638" indent="-171450">
              <a:buClr>
                <a:schemeClr val="bg1"/>
              </a:buClr>
              <a:buFont typeface="Arial" pitchFamily="34" charset="0"/>
              <a:buChar char="-"/>
              <a:tabLst>
                <a:tab pos="401638" algn="l"/>
              </a:tabLst>
              <a:defRPr>
                <a:solidFill>
                  <a:schemeClr val="bg1"/>
                </a:solidFill>
              </a:defRPr>
            </a:lvl2pPr>
            <a:lvl3pPr marL="631825" indent="-168275">
              <a:buClr>
                <a:schemeClr val="bg1"/>
              </a:buClr>
              <a:buFont typeface="Arial" pitchFamily="34" charset="0"/>
              <a:buChar char="-"/>
              <a:defRPr>
                <a:solidFill>
                  <a:schemeClr val="bg1"/>
                </a:solidFill>
              </a:defRPr>
            </a:lvl3pPr>
            <a:lvl4pPr marL="854075" indent="-139700">
              <a:buClr>
                <a:schemeClr val="bg1"/>
              </a:buClr>
              <a:buFont typeface="Arial" pitchFamily="34" charset="0"/>
              <a:buChar char="-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2381594"/>
            <a:ext cx="9144000" cy="115454"/>
          </a:xfrm>
          <a:prstGeom prst="rect">
            <a:avLst/>
          </a:prstGeom>
          <a:solidFill>
            <a:srgbClr val="21212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6405739"/>
            <a:ext cx="9144000" cy="121155"/>
          </a:xfrm>
          <a:prstGeom prst="rect">
            <a:avLst/>
          </a:prstGeom>
          <a:solidFill>
            <a:srgbClr val="62205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19450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08" y="333287"/>
            <a:ext cx="6110242" cy="1503014"/>
          </a:xfrm>
          <a:prstGeom prst="rect">
            <a:avLst/>
          </a:prstGeom>
        </p:spPr>
        <p:txBody>
          <a:bodyPr anchor="b" anchorCtr="0"/>
          <a:lstStyle>
            <a:lvl1pPr algn="l">
              <a:defRPr sz="2800" b="0">
                <a:solidFill>
                  <a:srgbClr val="F8F8F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6526893"/>
            <a:ext cx="9144000" cy="3311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137" y="6588098"/>
            <a:ext cx="8994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fld id="{1BD7BCFB-6882-4AD7-BE77-3317BE6861B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dirty="0">
              <a:solidFill>
                <a:srgbClr val="DDDDD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25"/>
          <a:stretch/>
        </p:blipFill>
        <p:spPr bwMode="auto">
          <a:xfrm>
            <a:off x="6726264" y="317839"/>
            <a:ext cx="2417736" cy="162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 bwMode="auto">
          <a:xfrm>
            <a:off x="6509288" y="220940"/>
            <a:ext cx="2634712" cy="1724097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945037"/>
            <a:ext cx="9144000" cy="121155"/>
          </a:xfrm>
          <a:prstGeom prst="rect">
            <a:avLst/>
          </a:prstGeom>
          <a:solidFill>
            <a:srgbClr val="62205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ym\Desktop\cityscape_gray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83"/>
          <a:stretch/>
        </p:blipFill>
        <p:spPr bwMode="auto">
          <a:xfrm>
            <a:off x="0" y="-2488976"/>
            <a:ext cx="9144000" cy="773275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0" y="5358213"/>
            <a:ext cx="9144000" cy="1128045"/>
          </a:xfrm>
          <a:prstGeom prst="rect">
            <a:avLst/>
          </a:prstGeom>
          <a:solidFill>
            <a:srgbClr val="7F7F7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677796"/>
            <a:ext cx="9144000" cy="461665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49137" y="6588098"/>
            <a:ext cx="609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fld id="{1BD7BCFB-6882-4AD7-BE77-3317BE6861B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0" y="5205678"/>
            <a:ext cx="9144000" cy="1154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0" y="6511895"/>
            <a:ext cx="9144000" cy="3461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9137" y="6588098"/>
            <a:ext cx="8994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fld id="{1BD7BCFB-6882-4AD7-BE77-3317BE6861B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dirty="0">
              <a:solidFill>
                <a:srgbClr val="DDDDDD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40" y="6546078"/>
            <a:ext cx="7494662" cy="303376"/>
          </a:xfrm>
          <a:prstGeom prst="rect">
            <a:avLst/>
          </a:prstGeom>
          <a:noFill/>
        </p:spPr>
        <p:txBody>
          <a:bodyPr lIns="182880" tIns="91440" rIns="0" bIns="91440" anchor="ctr" anchorCtr="0"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40" y="6546078"/>
            <a:ext cx="7494662" cy="303376"/>
          </a:xfrm>
          <a:prstGeom prst="rect">
            <a:avLst/>
          </a:prstGeom>
          <a:noFill/>
        </p:spPr>
        <p:txBody>
          <a:bodyPr lIns="182880" tIns="91440" rIns="0" bIns="91440" anchor="ctr" anchorCtr="0">
            <a:no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511895"/>
            <a:ext cx="9144000" cy="3461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0288" y="982768"/>
            <a:ext cx="8458912" cy="534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95645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9137" y="6588098"/>
            <a:ext cx="8994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fld id="{1BD7BCFB-6882-4AD7-BE77-3317BE6861B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b="1" dirty="0">
              <a:solidFill>
                <a:srgbClr val="DDDDDD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60221" y="6569532"/>
            <a:ext cx="52542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Resilient Investment in San Francisco</a:t>
            </a:r>
            <a:endParaRPr lang="en-US" sz="900" b="1" dirty="0">
              <a:solidFill>
                <a:srgbClr val="B2B2B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41" r:id="rId3"/>
    <p:sldLayoutId id="2147484255" r:id="rId4"/>
    <p:sldLayoutId id="2147484253" r:id="rId5"/>
    <p:sldLayoutId id="2147484254" r:id="rId6"/>
    <p:sldLayoutId id="2147484244" r:id="rId7"/>
    <p:sldLayoutId id="2147484250" r:id="rId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u="none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folHlink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Clr>
          <a:srgbClr val="7F7F7F"/>
        </a:buClr>
        <a:buFont typeface="Arial" pitchFamily="34" charset="0"/>
        <a:buChar char="•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61963" indent="-179388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>
          <a:srgbClr val="7F7F7F"/>
        </a:buClr>
        <a:buFont typeface="Arial" pitchFamily="34" charset="0"/>
        <a:buChar char="-"/>
        <a:defRPr sz="1800">
          <a:solidFill>
            <a:schemeClr val="tx1">
              <a:lumMod val="85000"/>
              <a:lumOff val="15000"/>
            </a:schemeClr>
          </a:solidFill>
          <a:latin typeface="+mn-lt"/>
        </a:defRPr>
      </a:lvl2pPr>
      <a:lvl3pPr marL="692150" indent="-168275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>
          <a:srgbClr val="7F7F7F"/>
        </a:buClr>
        <a:buFont typeface="Arial" pitchFamily="34" charset="0"/>
        <a:buChar char="-"/>
        <a:defRPr sz="1800">
          <a:solidFill>
            <a:schemeClr val="tx1">
              <a:lumMod val="85000"/>
              <a:lumOff val="15000"/>
            </a:schemeClr>
          </a:solidFill>
          <a:latin typeface="+mn-lt"/>
        </a:defRPr>
      </a:lvl3pPr>
      <a:lvl4pPr marL="895350" indent="-180975" algn="l" rtl="0" eaLnBrk="1" fontAlgn="base" hangingPunct="1">
        <a:lnSpc>
          <a:spcPct val="100000"/>
        </a:lnSpc>
        <a:spcBef>
          <a:spcPts val="200"/>
        </a:spcBef>
        <a:spcAft>
          <a:spcPct val="0"/>
        </a:spcAft>
        <a:buClr>
          <a:srgbClr val="7F7F7F"/>
        </a:buClr>
        <a:buFont typeface="Arial" pitchFamily="34" charset="0"/>
        <a:buChar char="-"/>
        <a:defRPr sz="1800">
          <a:solidFill>
            <a:schemeClr val="tx1">
              <a:lumMod val="85000"/>
              <a:lumOff val="15000"/>
            </a:schemeClr>
          </a:solidFill>
          <a:latin typeface="+mn-lt"/>
        </a:defRPr>
      </a:lvl4pPr>
      <a:lvl5pPr marL="20574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M:\_LegacyEDAW\Graphics\Marketing Media Bank\_By Location\California\San Francisco\Chinatown_SF_EAP_20090325_44.jpg"/>
          <p:cNvPicPr>
            <a:picLocks noChangeAspect="1" noChangeArrowheads="1"/>
          </p:cNvPicPr>
          <p:nvPr/>
        </p:nvPicPr>
        <p:blipFill>
          <a:blip r:embed="rId3" cstate="print"/>
          <a:srcRect b="7937"/>
          <a:stretch>
            <a:fillRect/>
          </a:stretch>
        </p:blipFill>
        <p:spPr bwMode="auto">
          <a:xfrm>
            <a:off x="0" y="0"/>
            <a:ext cx="9143999" cy="476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0" y="4947014"/>
            <a:ext cx="9144000" cy="19109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7527" y="5052290"/>
            <a:ext cx="5606473" cy="1570181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San Francisco - </a:t>
            </a:r>
            <a:r>
              <a:rPr lang="en-US" sz="2400" kern="0" dirty="0" smtClean="0">
                <a:solidFill>
                  <a:srgbClr val="F8F8F8"/>
                </a:solidFill>
                <a:latin typeface="Arial"/>
                <a:ea typeface="+mj-ea"/>
                <a:cs typeface="+mj-cs"/>
              </a:rPr>
              <a:t>Investing in Resilience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May 21, 2013 Presentation to UNISDR Global Platform </a:t>
            </a:r>
            <a:r>
              <a:rPr lang="en-US" sz="1000" kern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for Disaster </a:t>
            </a:r>
            <a:r>
              <a:rPr lang="en-US" sz="1000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Risk Reduction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1000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Linda Yeung, Deputy City Administrator and Dale Sands, AECOM Technology 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3211556" y="5000569"/>
            <a:ext cx="0" cy="177338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0" y="4831277"/>
            <a:ext cx="9144000" cy="121155"/>
          </a:xfrm>
          <a:prstGeom prst="rect">
            <a:avLst/>
          </a:prstGeom>
          <a:solidFill>
            <a:srgbClr val="62205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4966934"/>
            <a:ext cx="2784143" cy="170843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0" y="4973274"/>
            <a:ext cx="3200400" cy="1884726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81888" y="6610038"/>
            <a:ext cx="3289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242B0"/>
                </a:solidFill>
              </a:rPr>
              <a:t>UNISDR Making Cities Resilient Campaign</a:t>
            </a:r>
            <a:endParaRPr lang="en-US" sz="1200" dirty="0">
              <a:solidFill>
                <a:srgbClr val="C242B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Resilient Investment: Future Needs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76325" y="1476374"/>
            <a:ext cx="4019550" cy="4448175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>
              <a:spcAft>
                <a:spcPts val="600"/>
              </a:spcAft>
            </a:pPr>
            <a:endParaRPr lang="en-US" b="1" dirty="0" smtClean="0"/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Greater Knowledge of Resilience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Improved Communication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Increased Coordination 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Creative Financing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Incentives for investments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/>
                </a:solidFill>
              </a:rPr>
              <a:t>Regulations and Standards for Resiliency at neighborhood, city and regional level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b="1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</a:pPr>
            <a:endParaRPr lang="en-US" b="1" dirty="0" smtClean="0">
              <a:solidFill>
                <a:srgbClr val="8E2E80"/>
              </a:solidFill>
            </a:endParaRPr>
          </a:p>
          <a:p>
            <a:pPr lvl="1">
              <a:spcAft>
                <a:spcPts val="1200"/>
              </a:spcAft>
            </a:pPr>
            <a:endParaRPr lang="en-US" b="1" dirty="0" smtClean="0">
              <a:solidFill>
                <a:srgbClr val="8E2E80"/>
              </a:solidFill>
            </a:endParaRPr>
          </a:p>
          <a:p>
            <a:pPr lvl="1"/>
            <a:endParaRPr lang="en-US" b="1" dirty="0" smtClean="0">
              <a:solidFill>
                <a:srgbClr val="8E2E80"/>
              </a:solidFill>
            </a:endParaRPr>
          </a:p>
          <a:p>
            <a:endParaRPr lang="en-US" dirty="0"/>
          </a:p>
        </p:txBody>
      </p:sp>
      <p:pic>
        <p:nvPicPr>
          <p:cNvPr id="3078" name="Picture 6" descr="P:\2013\UNISDR\Geneva\Images\TreasureIsland.jpg"/>
          <p:cNvPicPr>
            <a:picLocks noChangeAspect="1" noChangeArrowheads="1"/>
          </p:cNvPicPr>
          <p:nvPr/>
        </p:nvPicPr>
        <p:blipFill>
          <a:blip r:embed="rId3" cstate="print"/>
          <a:srcRect l="1024" r="2328"/>
          <a:stretch>
            <a:fillRect/>
          </a:stretch>
        </p:blipFill>
        <p:spPr bwMode="auto">
          <a:xfrm rot="5400000">
            <a:off x="4567239" y="2286001"/>
            <a:ext cx="4943473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San Francisco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3916" y="2535381"/>
            <a:ext cx="3447136" cy="39319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Form a Resilient Investment focus group: public + private sector leaders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Apply UNISDR’s 10 essentials</a:t>
            </a:r>
          </a:p>
          <a:p>
            <a:r>
              <a:rPr lang="en-US" dirty="0" smtClean="0"/>
              <a:t>Incorporate resilience into Central Corridor Eco-District planning</a:t>
            </a:r>
          </a:p>
          <a:p>
            <a:r>
              <a:rPr lang="en-US" dirty="0" smtClean="0"/>
              <a:t>Create a roadmap to resilience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P:\2013\UNISDR\Geneva\Images\Mission_Bay_Red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919" y="2545462"/>
            <a:ext cx="5875081" cy="39301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Cities Resilient Campaign</a:t>
            </a:r>
            <a:endParaRPr lang="en-US" dirty="0"/>
          </a:p>
        </p:txBody>
      </p:sp>
      <p:pic>
        <p:nvPicPr>
          <p:cNvPr id="8" name="Picture 1" descr="Pins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7123" y="965837"/>
            <a:ext cx="25050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8"/>
          <p:cNvSpPr txBox="1">
            <a:spLocks/>
          </p:cNvSpPr>
          <p:nvPr/>
        </p:nvSpPr>
        <p:spPr bwMode="auto">
          <a:xfrm>
            <a:off x="532687" y="1135170"/>
            <a:ext cx="4203215" cy="510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0188" indent="-230188">
              <a:spcBef>
                <a:spcPts val="800"/>
              </a:spcBef>
              <a:buClr>
                <a:srgbClr val="7F7F7F"/>
              </a:buClr>
            </a:pPr>
            <a:r>
              <a:rPr lang="en-US" b="1" kern="0" dirty="0" smtClean="0"/>
              <a:t>UNISDR Initiative</a:t>
            </a:r>
          </a:p>
          <a:p>
            <a:pPr marL="230188" indent="-230188">
              <a:spcBef>
                <a:spcPts val="800"/>
              </a:spcBef>
              <a:spcAft>
                <a:spcPts val="1200"/>
              </a:spcAft>
              <a:buClr>
                <a:srgbClr val="7F7F7F"/>
              </a:buClr>
            </a:pPr>
            <a:r>
              <a:rPr lang="en-US" kern="0" dirty="0" smtClean="0"/>
              <a:t>	</a:t>
            </a:r>
            <a:r>
              <a:rPr lang="en-US" b="1" kern="0" dirty="0" smtClean="0">
                <a:solidFill>
                  <a:srgbClr val="8E2E80"/>
                </a:solidFill>
              </a:rPr>
              <a:t>Over 1,400 cities signed </a:t>
            </a:r>
            <a:r>
              <a:rPr lang="en-US" b="1" dirty="0" smtClean="0">
                <a:solidFill>
                  <a:srgbClr val="8E2E80"/>
                </a:solidFill>
              </a:rPr>
              <a:t>up globally </a:t>
            </a:r>
            <a:r>
              <a:rPr lang="en-US" dirty="0" smtClean="0"/>
              <a:t>since campaign’s launch in May 2010</a:t>
            </a:r>
            <a:endParaRPr lang="en-US" kern="0" dirty="0" smtClean="0"/>
          </a:p>
          <a:p>
            <a:pPr marL="230188" indent="-230188">
              <a:spcBef>
                <a:spcPts val="800"/>
              </a:spcBef>
              <a:buClr>
                <a:srgbClr val="7F7F7F"/>
              </a:buClr>
            </a:pPr>
            <a:r>
              <a:rPr lang="en-US" b="1" kern="0" dirty="0" smtClean="0"/>
              <a:t>San Francisco’s involvement</a:t>
            </a:r>
          </a:p>
          <a:p>
            <a:pPr marL="230188" indent="-230188">
              <a:spcBef>
                <a:spcPts val="800"/>
              </a:spcBef>
              <a:buClr>
                <a:srgbClr val="7F7F7F"/>
              </a:buCl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8E2E80"/>
                </a:solidFill>
                <a:latin typeface="+mn-lt"/>
              </a:rPr>
              <a:t>1st major US city </a:t>
            </a:r>
            <a:r>
              <a:rPr lang="en-US" dirty="0" smtClean="0">
                <a:latin typeface="+mn-lt"/>
              </a:rPr>
              <a:t>to join UNISDR’s campaign under Mayor Edwin M. Lee’s leadership - June 2012</a:t>
            </a:r>
          </a:p>
          <a:p>
            <a:pPr marL="230188" indent="-230188">
              <a:spcBef>
                <a:spcPts val="800"/>
              </a:spcBef>
              <a:buClr>
                <a:srgbClr val="7F7F7F"/>
              </a:buClr>
              <a:buFont typeface="Wingdings" pitchFamily="2" charset="2"/>
              <a:buChar char="ü"/>
            </a:pP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8E2E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Identified as a “Model City” 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engaging</a:t>
            </a:r>
            <a:r>
              <a:rPr lang="en-US" dirty="0" smtClean="0"/>
              <a:t> citizens in building resilience at the neighborhood level </a:t>
            </a:r>
          </a:p>
          <a:p>
            <a:pPr marL="230188" indent="-230188">
              <a:spcBef>
                <a:spcPts val="800"/>
              </a:spcBef>
              <a:buClr>
                <a:srgbClr val="7F7F7F"/>
              </a:buCl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8E2E80"/>
                </a:solidFill>
              </a:rPr>
              <a:t>Demonstrates leadership </a:t>
            </a:r>
            <a:r>
              <a:rPr lang="en-US" dirty="0" smtClean="0"/>
              <a:t>through its ‘Advancing Resilience Through the Whole Community Approach’</a:t>
            </a:r>
          </a:p>
          <a:p>
            <a:pPr marL="230188" indent="-230188">
              <a:spcBef>
                <a:spcPts val="800"/>
              </a:spcBef>
              <a:buClr>
                <a:srgbClr val="7F7F7F"/>
              </a:buClr>
              <a:buFont typeface="Arial" pitchFamily="34" charset="0"/>
              <a:buChar char="•"/>
            </a:pPr>
            <a:endParaRPr lang="en-US" dirty="0" smtClean="0"/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7F7F7F"/>
              </a:buClr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joym\Desktop\cityscape_gra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83"/>
          <a:stretch/>
        </p:blipFill>
        <p:spPr bwMode="auto">
          <a:xfrm>
            <a:off x="4870530" y="3063688"/>
            <a:ext cx="3968670" cy="33561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Francisco: Key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3350" y="2535381"/>
            <a:ext cx="3346569" cy="3931920"/>
          </a:xfrm>
        </p:spPr>
        <p:txBody>
          <a:bodyPr/>
          <a:lstStyle/>
          <a:p>
            <a:pPr marL="111125" lvl="0" indent="-111125">
              <a:spcBef>
                <a:spcPts val="200"/>
              </a:spcBef>
              <a:spcAft>
                <a:spcPts val="1200"/>
              </a:spcAft>
            </a:pPr>
            <a:r>
              <a:rPr lang="en-US" dirty="0" smtClean="0"/>
              <a:t>49 square miles</a:t>
            </a:r>
          </a:p>
          <a:p>
            <a:pPr marL="111125" lvl="0" indent="-111125">
              <a:spcBef>
                <a:spcPts val="200"/>
              </a:spcBef>
              <a:spcAft>
                <a:spcPts val="1200"/>
              </a:spcAft>
            </a:pPr>
            <a:r>
              <a:rPr lang="en-US" dirty="0" smtClean="0"/>
              <a:t>City + County governance structure</a:t>
            </a:r>
          </a:p>
          <a:p>
            <a:pPr marL="111125" lvl="0" indent="-111125">
              <a:spcBef>
                <a:spcPts val="200"/>
              </a:spcBef>
              <a:spcAft>
                <a:spcPts val="1200"/>
              </a:spcAft>
            </a:pPr>
            <a:r>
              <a:rPr lang="en-US" dirty="0" smtClean="0"/>
              <a:t>376,942 housing units + 805,235 residents  </a:t>
            </a:r>
          </a:p>
          <a:p>
            <a:pPr marL="111125" lvl="0" indent="-111125">
              <a:spcBef>
                <a:spcPts val="200"/>
              </a:spcBef>
              <a:spcAft>
                <a:spcPts val="1200"/>
              </a:spcAft>
            </a:pPr>
            <a:r>
              <a:rPr lang="en-US" dirty="0" smtClean="0"/>
              <a:t>96,000 registered businesses + 593,932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employees</a:t>
            </a:r>
          </a:p>
          <a:p>
            <a:pPr marL="111125" lvl="0" indent="-111125">
              <a:spcBef>
                <a:spcPts val="200"/>
              </a:spcBef>
              <a:spcAft>
                <a:spcPts val="1200"/>
              </a:spcAft>
            </a:pPr>
            <a:r>
              <a:rPr lang="en-US" dirty="0" smtClean="0"/>
              <a:t>16.5 million visitors in 2012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4740" y="6479403"/>
            <a:ext cx="7494662" cy="3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Source: </a:t>
            </a:r>
            <a:r>
              <a:rPr lang="en-US" sz="11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2010 Census, Bureau of Labor Statistics, San Francisco Travel Association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9167" t="21557" r="24992" b="35987"/>
          <a:stretch>
            <a:fillRect/>
          </a:stretch>
        </p:blipFill>
        <p:spPr bwMode="auto">
          <a:xfrm>
            <a:off x="3242930" y="2530547"/>
            <a:ext cx="590107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Francisco: Sustainable Development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3350" y="2535381"/>
            <a:ext cx="3346569" cy="393192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b="1" dirty="0" smtClean="0"/>
              <a:t>Future growth</a:t>
            </a:r>
            <a:r>
              <a:rPr lang="en-US" dirty="0" smtClean="0"/>
              <a:t>: 100,000 new housing units + 90,000 new jobs by 2040</a:t>
            </a:r>
            <a:endParaRPr lang="en-AU" dirty="0" smtClean="0"/>
          </a:p>
          <a:p>
            <a:pPr lvl="0">
              <a:spcAft>
                <a:spcPts val="1200"/>
              </a:spcAft>
            </a:pPr>
            <a:r>
              <a:rPr lang="en-US" b="1" dirty="0" smtClean="0"/>
              <a:t>Waste: </a:t>
            </a:r>
            <a:r>
              <a:rPr lang="en-US" dirty="0" smtClean="0"/>
              <a:t>zero waste by 2020</a:t>
            </a:r>
            <a:endParaRPr lang="en-AU" dirty="0" smtClean="0"/>
          </a:p>
          <a:p>
            <a:pPr lvl="0">
              <a:spcAft>
                <a:spcPts val="1200"/>
              </a:spcAft>
            </a:pPr>
            <a:r>
              <a:rPr lang="en-US" b="1" dirty="0" smtClean="0"/>
              <a:t>Energy: </a:t>
            </a:r>
            <a:r>
              <a:rPr lang="en-US" dirty="0" smtClean="0"/>
              <a:t>Carbon free electricity citywide by 2020</a:t>
            </a:r>
          </a:p>
          <a:p>
            <a:r>
              <a:rPr lang="en-US" b="1" dirty="0" smtClean="0"/>
              <a:t>Water: </a:t>
            </a:r>
            <a:r>
              <a:rPr lang="en-US" dirty="0" smtClean="0"/>
              <a:t>Reduce per capita use 20% by 2020</a:t>
            </a:r>
            <a:endParaRPr lang="en-AU" dirty="0" smtClean="0"/>
          </a:p>
          <a:p>
            <a:endParaRPr lang="en-US" dirty="0"/>
          </a:p>
        </p:txBody>
      </p:sp>
      <p:pic>
        <p:nvPicPr>
          <p:cNvPr id="5122" name="Picture 2" descr="P:\2013\UNISDR\Geneva\Images\SWL 337 - One Proposal.jpg"/>
          <p:cNvPicPr>
            <a:picLocks noChangeAspect="1" noChangeArrowheads="1"/>
          </p:cNvPicPr>
          <p:nvPr/>
        </p:nvPicPr>
        <p:blipFill>
          <a:blip r:embed="rId2" cstate="print"/>
          <a:srcRect l="1554" r="2087"/>
          <a:stretch>
            <a:fillRect/>
          </a:stretch>
        </p:blipFill>
        <p:spPr bwMode="auto">
          <a:xfrm>
            <a:off x="3253563" y="2530468"/>
            <a:ext cx="5935987" cy="39319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Threats: Earthquakes, Severe Storms, Sea Level Rise, Heat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" y="2543415"/>
            <a:ext cx="3505200" cy="393598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lvl="0" indent="0">
              <a:spcBef>
                <a:spcPts val="200"/>
              </a:spcBef>
              <a:spcAft>
                <a:spcPts val="1200"/>
              </a:spcAft>
              <a:buNone/>
            </a:pPr>
            <a:r>
              <a:rPr lang="en-US" sz="2400" dirty="0" smtClean="0"/>
              <a:t>Earthquakes</a:t>
            </a:r>
          </a:p>
          <a:p>
            <a:r>
              <a:rPr lang="en-US" dirty="0"/>
              <a:t>63% chance of one or more earthquake M6.7+ by 2036</a:t>
            </a:r>
          </a:p>
          <a:p>
            <a:r>
              <a:rPr lang="en-US" dirty="0"/>
              <a:t>Majority of waterfront built on reclaimed land, subject to liquefaction</a:t>
            </a:r>
          </a:p>
          <a:p>
            <a:r>
              <a:rPr lang="en-US" dirty="0"/>
              <a:t>Sea level rise to exacerbate liquefaction</a:t>
            </a:r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4740" y="6479403"/>
            <a:ext cx="7494662" cy="3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Sources: ABAG</a:t>
            </a:r>
            <a:r>
              <a:rPr kumimoji="0" lang="en-US" sz="11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City and County of San Francisco</a:t>
            </a:r>
            <a:endParaRPr kumimoji="0" lang="en-US" sz="11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Liquefa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3150" y="2543414"/>
            <a:ext cx="5073650" cy="39205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9376" y="2525426"/>
            <a:ext cx="3095624" cy="3881724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vert="horz" wrap="square" lIns="411480" tIns="274320" rIns="91440" bIns="9144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1638" indent="-17145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-"/>
              <a:tabLst>
                <a:tab pos="401638" algn="l"/>
              </a:tabLst>
              <a:defRPr sz="1800">
                <a:solidFill>
                  <a:schemeClr val="bg1"/>
                </a:solidFill>
                <a:latin typeface="+mn-lt"/>
              </a:defRPr>
            </a:lvl2pPr>
            <a:lvl3pPr marL="631825" indent="-16827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-"/>
              <a:defRPr sz="1800">
                <a:solidFill>
                  <a:schemeClr val="bg1"/>
                </a:solidFill>
                <a:latin typeface="+mn-lt"/>
              </a:defRPr>
            </a:lvl3pPr>
            <a:lvl4pPr marL="854075" indent="-13970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-"/>
              <a:defRPr sz="1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400" dirty="0" smtClean="0"/>
              <a:t>Severe Storms</a:t>
            </a:r>
          </a:p>
          <a:p>
            <a:pPr marL="111125" indent="-111125">
              <a:spcBef>
                <a:spcPts val="200"/>
              </a:spcBef>
              <a:spcAft>
                <a:spcPts val="1200"/>
              </a:spcAft>
            </a:pPr>
            <a:r>
              <a:rPr lang="en-US" dirty="0" smtClean="0"/>
              <a:t>From 1948 to 2011: </a:t>
            </a:r>
          </a:p>
          <a:p>
            <a:pPr marL="341313" lvl="1" indent="-111125">
              <a:spcAft>
                <a:spcPts val="1200"/>
              </a:spcAft>
            </a:pPr>
            <a:r>
              <a:rPr lang="en-US" dirty="0" smtClean="0"/>
              <a:t>35% increase in frequency of severe storms</a:t>
            </a:r>
          </a:p>
          <a:p>
            <a:pPr marL="111125" indent="-111125">
              <a:spcBef>
                <a:spcPts val="200"/>
              </a:spcBef>
              <a:spcAft>
                <a:spcPts val="1200"/>
              </a:spcAft>
            </a:pPr>
            <a:r>
              <a:rPr lang="en-US" dirty="0" smtClean="0"/>
              <a:t>100-year storm to become 10-year storm by 2050</a:t>
            </a:r>
          </a:p>
          <a:p>
            <a:endParaRPr lang="en-US" dirty="0"/>
          </a:p>
        </p:txBody>
      </p:sp>
      <p:pic>
        <p:nvPicPr>
          <p:cNvPr id="8" name="Picture 7" descr="C:\Users\heards\Desktop\Events\Natl Adaptation Forum\Images\BayBridg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67075" y="2554237"/>
            <a:ext cx="5876925" cy="3903109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3501" y="2543175"/>
            <a:ext cx="3149718" cy="3924125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vert="horz" wrap="square" lIns="411480" tIns="274320" rIns="91440" bIns="9144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1638" indent="-17145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-"/>
              <a:tabLst>
                <a:tab pos="401638" algn="l"/>
              </a:tabLst>
              <a:defRPr sz="1800">
                <a:solidFill>
                  <a:schemeClr val="bg1"/>
                </a:solidFill>
                <a:latin typeface="+mn-lt"/>
              </a:defRPr>
            </a:lvl2pPr>
            <a:lvl3pPr marL="631825" indent="-16827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-"/>
              <a:defRPr sz="1800">
                <a:solidFill>
                  <a:schemeClr val="bg1"/>
                </a:solidFill>
                <a:latin typeface="+mn-lt"/>
              </a:defRPr>
            </a:lvl3pPr>
            <a:lvl4pPr marL="854075" indent="-13970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-"/>
              <a:defRPr sz="1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400" dirty="0" smtClean="0"/>
              <a:t>Sea Level Rise</a:t>
            </a:r>
          </a:p>
          <a:p>
            <a:pPr marL="111125" indent="-111125">
              <a:spcBef>
                <a:spcPts val="200"/>
              </a:spcBef>
              <a:spcAft>
                <a:spcPts val="1200"/>
              </a:spcAft>
            </a:pPr>
            <a:r>
              <a:rPr lang="en-US" dirty="0" smtClean="0"/>
              <a:t>Current state projections for 36” (91 cm) by 2050 and 55” (140 cm) by 2100</a:t>
            </a:r>
          </a:p>
          <a:p>
            <a:pPr marL="111125" indent="-111125">
              <a:spcBef>
                <a:spcPts val="200"/>
              </a:spcBef>
            </a:pPr>
            <a:r>
              <a:rPr lang="en-US" dirty="0" smtClean="0"/>
              <a:t>$4B in infrastructure at risk, including existing + planned investments along the Bay waterfront + downtown</a:t>
            </a:r>
            <a:endParaRPr lang="en-US" dirty="0"/>
          </a:p>
        </p:txBody>
      </p:sp>
      <p:pic>
        <p:nvPicPr>
          <p:cNvPr id="11" name="Picture 10" descr="C:\Users\heards\Desktop\Events\Natl Adaptation Forum\Images\BayBridge.jpg"/>
          <p:cNvPicPr>
            <a:picLocks noChangeAspect="1" noChangeArrowheads="1"/>
          </p:cNvPicPr>
          <p:nvPr/>
        </p:nvPicPr>
        <p:blipFill>
          <a:blip r:embed="rId4" cstate="print"/>
          <a:srcRect t="6264" r="24384" b="4722"/>
          <a:stretch>
            <a:fillRect/>
          </a:stretch>
        </p:blipFill>
        <p:spPr bwMode="auto">
          <a:xfrm>
            <a:off x="3267075" y="2543175"/>
            <a:ext cx="5876925" cy="3925234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4740" y="2530581"/>
            <a:ext cx="3275710" cy="3948822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vert="horz" wrap="square" lIns="411480" tIns="274320" rIns="91440" bIns="9144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1638" indent="-17145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-"/>
              <a:tabLst>
                <a:tab pos="401638" algn="l"/>
              </a:tabLst>
              <a:defRPr sz="1800">
                <a:solidFill>
                  <a:schemeClr val="bg1"/>
                </a:solidFill>
                <a:latin typeface="+mn-lt"/>
              </a:defRPr>
            </a:lvl2pPr>
            <a:lvl3pPr marL="631825" indent="-168275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-"/>
              <a:defRPr sz="1800">
                <a:solidFill>
                  <a:schemeClr val="bg1"/>
                </a:solidFill>
                <a:latin typeface="+mn-lt"/>
              </a:defRPr>
            </a:lvl3pPr>
            <a:lvl4pPr marL="854075" indent="-13970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-"/>
              <a:defRPr sz="1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smtClean="0"/>
              <a:t>Heat Waves</a:t>
            </a:r>
          </a:p>
          <a:p>
            <a:r>
              <a:rPr lang="en-US" smtClean="0"/>
              <a:t>Number of extreme heat days to increase from baseline of 4 days</a:t>
            </a:r>
          </a:p>
          <a:p>
            <a:r>
              <a:rPr lang="en-US" smtClean="0"/>
              <a:t>Sensitive populations at risk from lack of cooling infrastructure </a:t>
            </a:r>
          </a:p>
          <a:p>
            <a:r>
              <a:rPr lang="en-US" smtClean="0"/>
              <a:t>Increased grid stress from greater peak demand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 l="6409" t="7345" r="5001" b="6263"/>
          <a:stretch>
            <a:fillRect/>
          </a:stretch>
        </p:blipFill>
        <p:spPr bwMode="auto">
          <a:xfrm>
            <a:off x="3651250" y="2530581"/>
            <a:ext cx="5149851" cy="387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6" grpId="1" animBg="1"/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Private-Public Working Group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0288" y="982770"/>
            <a:ext cx="4553662" cy="5102552"/>
          </a:xfrm>
        </p:spPr>
        <p:txBody>
          <a:bodyPr/>
          <a:lstStyle/>
          <a:p>
            <a:r>
              <a:rPr lang="en-US" b="1" dirty="0" smtClean="0">
                <a:solidFill>
                  <a:srgbClr val="8E2E80"/>
                </a:solidFill>
              </a:rPr>
              <a:t>Overview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2012: UNISDR Private Sector Advisory Group (PSAG) made </a:t>
            </a:r>
            <a:r>
              <a:rPr lang="en-US" b="1" dirty="0" smtClean="0"/>
              <a:t>Resilient Investment a high priority </a:t>
            </a:r>
            <a:r>
              <a:rPr lang="en-US" dirty="0" smtClean="0"/>
              <a:t>initiative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PSAG members identified cities from UN’s Making Cities Resilient Campaign (MCRC) to initiate a </a:t>
            </a:r>
            <a:r>
              <a:rPr lang="en-US" b="1" dirty="0" smtClean="0"/>
              <a:t>Private-Public Dialogue on Resilient Investment</a:t>
            </a:r>
          </a:p>
          <a:p>
            <a:r>
              <a:rPr lang="en-US" b="1" dirty="0" smtClean="0">
                <a:solidFill>
                  <a:srgbClr val="8E2E80"/>
                </a:solidFill>
              </a:rPr>
              <a:t>San Francisco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January 2013: Mayor Edwin M. Lee agrees to </a:t>
            </a:r>
            <a:r>
              <a:rPr lang="en-US" b="1" dirty="0" smtClean="0"/>
              <a:t>participate with PSAG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April 9</a:t>
            </a:r>
            <a:r>
              <a:rPr lang="en-US" baseline="30000" dirty="0" smtClean="0"/>
              <a:t>th</a:t>
            </a:r>
            <a:r>
              <a:rPr lang="en-US" dirty="0" smtClean="0"/>
              <a:t> 2013: City officials + PSAG convened a </a:t>
            </a:r>
            <a:r>
              <a:rPr lang="en-US" b="1" dirty="0" smtClean="0"/>
              <a:t>kick-off workshop with 30 participants </a:t>
            </a:r>
            <a:r>
              <a:rPr lang="en-US" dirty="0" smtClean="0"/>
              <a:t>from private + public sectors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" name="Picture 13" descr="New UNISD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782" y="4811541"/>
            <a:ext cx="3200434" cy="10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2013\UNISDR\Geneva\Images\IMG_1805.jpeg"/>
          <p:cNvPicPr>
            <a:picLocks noChangeAspect="1" noChangeArrowheads="1"/>
          </p:cNvPicPr>
          <p:nvPr/>
        </p:nvPicPr>
        <p:blipFill>
          <a:blip r:embed="rId3" cstate="print"/>
          <a:srcRect t="6144" r="6730" b="10771"/>
          <a:stretch>
            <a:fillRect/>
          </a:stretch>
        </p:blipFill>
        <p:spPr bwMode="auto">
          <a:xfrm>
            <a:off x="5158072" y="1244263"/>
            <a:ext cx="3534007" cy="236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Francisco Resilient Investment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3917" y="2530549"/>
            <a:ext cx="4944140" cy="3936752"/>
          </a:xfrm>
        </p:spPr>
        <p:txBody>
          <a:bodyPr/>
          <a:lstStyle/>
          <a:p>
            <a:pPr>
              <a:lnSpc>
                <a:spcPct val="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571D4F"/>
                </a:solidFill>
              </a:rPr>
              <a:t>30 public + private sector leaders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Local agencies: City Administrator’s Office, city planning, risk management, emergency preparedness, environment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Utility + service providers: energy, water, waste, information systems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Construction industry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Energy developers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Insurance  + reinsurance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Tax / accounting </a:t>
            </a:r>
          </a:p>
          <a:p>
            <a:pPr lvl="1"/>
            <a:r>
              <a:rPr lang="en-US" dirty="0" smtClean="0"/>
              <a:t>Biotech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P:\2013\UNISDR\Photos\photo 2.JPG"/>
          <p:cNvPicPr>
            <a:picLocks noChangeAspect="1" noChangeArrowheads="1"/>
          </p:cNvPicPr>
          <p:nvPr/>
        </p:nvPicPr>
        <p:blipFill>
          <a:blip r:embed="rId3" cstate="print"/>
          <a:srcRect l="25553" t="-641" r="19035" b="34287"/>
          <a:stretch>
            <a:fillRect/>
          </a:stretch>
        </p:blipFill>
        <p:spPr bwMode="auto">
          <a:xfrm rot="10800000">
            <a:off x="4752752" y="2531431"/>
            <a:ext cx="4391247" cy="396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Goals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0287" y="982770"/>
            <a:ext cx="3872736" cy="5102552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b="1" dirty="0" smtClean="0">
                <a:solidFill>
                  <a:srgbClr val="8E2E80"/>
                </a:solidFill>
              </a:rPr>
              <a:t>Explore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8E2E80"/>
                </a:solidFill>
              </a:rPr>
              <a:t>“Resilient Investment”:</a:t>
            </a:r>
            <a:r>
              <a:rPr lang="en-US" dirty="0" smtClean="0"/>
              <a:t> how do we define it?</a:t>
            </a:r>
            <a:endParaRPr lang="en-AU" dirty="0" smtClean="0"/>
          </a:p>
          <a:p>
            <a:pPr lvl="0">
              <a:spcAft>
                <a:spcPts val="1200"/>
              </a:spcAft>
            </a:pPr>
            <a:r>
              <a:rPr lang="en-US" b="1" dirty="0" smtClean="0">
                <a:solidFill>
                  <a:srgbClr val="8E2E80"/>
                </a:solidFill>
              </a:rPr>
              <a:t>Highlight current successes: </a:t>
            </a:r>
            <a:r>
              <a:rPr lang="en-US" dirty="0" smtClean="0"/>
              <a:t>policies, programs, practices + initiatives that already encourage Resilient Investment</a:t>
            </a:r>
            <a:endParaRPr lang="en-AU" dirty="0" smtClean="0"/>
          </a:p>
          <a:p>
            <a:pPr lvl="0"/>
            <a:r>
              <a:rPr lang="en-US" b="1" dirty="0" smtClean="0">
                <a:solidFill>
                  <a:srgbClr val="8E2E80"/>
                </a:solidFill>
              </a:rPr>
              <a:t>Identify future needs: </a:t>
            </a:r>
            <a:r>
              <a:rPr lang="en-US" dirty="0" smtClean="0"/>
              <a:t>potential new policies, programs, practices and initiatives to further stimulate Resilient Investment (strengthen existing and introduce new)</a:t>
            </a:r>
            <a:endParaRPr lang="en-AU" dirty="0" smtClean="0"/>
          </a:p>
          <a:p>
            <a:endParaRPr lang="en-US" b="1" dirty="0">
              <a:solidFill>
                <a:srgbClr val="8E2E80"/>
              </a:solidFill>
            </a:endParaRPr>
          </a:p>
        </p:txBody>
      </p:sp>
      <p:pic>
        <p:nvPicPr>
          <p:cNvPr id="1026" name="Picture 2" descr="P:\2013\UNISDR\Notes\1-Defining Value\1-Defining-Value.JPG"/>
          <p:cNvPicPr>
            <a:picLocks noChangeAspect="1" noChangeArrowheads="1"/>
          </p:cNvPicPr>
          <p:nvPr/>
        </p:nvPicPr>
        <p:blipFill>
          <a:blip r:embed="rId2" cstate="print"/>
          <a:srcRect l="10970" r="2005" b="1416"/>
          <a:stretch>
            <a:fillRect/>
          </a:stretch>
        </p:blipFill>
        <p:spPr bwMode="auto">
          <a:xfrm rot="5400000">
            <a:off x="4793829" y="1319892"/>
            <a:ext cx="3978786" cy="338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Francisco’s Eco Districts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0287" y="982770"/>
            <a:ext cx="3872736" cy="51025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8E2E80"/>
                </a:solidFill>
              </a:rPr>
              <a:t>Leveraging a Best Practice – Central Corridor</a:t>
            </a:r>
          </a:p>
          <a:p>
            <a:r>
              <a:rPr lang="en-US" sz="1400" dirty="0" smtClean="0"/>
              <a:t>TYPE </a:t>
            </a:r>
            <a:r>
              <a:rPr lang="en-US" sz="1400" dirty="0"/>
              <a:t>2: The “Patchwork </a:t>
            </a:r>
            <a:r>
              <a:rPr lang="en-US" sz="1400" dirty="0" smtClean="0"/>
              <a:t>Quilt” - A </a:t>
            </a:r>
            <a:r>
              <a:rPr lang="en-US" sz="1400" dirty="0"/>
              <a:t>neighborhood of mixed land uses and is comprised of undeveloped, underdeveloped, and developed land owned by different property </a:t>
            </a:r>
            <a:r>
              <a:rPr lang="en-US" sz="1400" dirty="0" smtClean="0"/>
              <a:t>owners. </a:t>
            </a:r>
            <a:endParaRPr lang="en-US" sz="14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8E2E80"/>
                </a:solidFill>
              </a:rPr>
              <a:t>Project Goals:</a:t>
            </a:r>
          </a:p>
          <a:p>
            <a:r>
              <a:rPr lang="en-US" sz="1400" dirty="0"/>
              <a:t>Support transit-oriented growth, particularly workplace growth, in the central corridor area. </a:t>
            </a:r>
          </a:p>
          <a:p>
            <a:r>
              <a:rPr lang="en-US" sz="1400" dirty="0"/>
              <a:t>Shape the area’s urban form recognizing both city and neighborhood contexts.</a:t>
            </a:r>
          </a:p>
          <a:p>
            <a:r>
              <a:rPr lang="en-US" sz="1400" dirty="0"/>
              <a:t>Maintain the area’s vibrant economic and physical diversity.</a:t>
            </a:r>
          </a:p>
          <a:p>
            <a:r>
              <a:rPr lang="en-US" sz="1400" dirty="0"/>
              <a:t>Support growth with improved streets, additional open </a:t>
            </a:r>
            <a:r>
              <a:rPr lang="en-US" sz="1400" dirty="0" smtClean="0"/>
              <a:t>space</a:t>
            </a:r>
            <a:r>
              <a:rPr lang="en-US" sz="1400" dirty="0"/>
              <a:t>, and other elements of “complete communities”.</a:t>
            </a:r>
          </a:p>
          <a:p>
            <a:r>
              <a:rPr lang="en-US" sz="1400" dirty="0"/>
              <a:t>Create a model of </a:t>
            </a:r>
            <a:r>
              <a:rPr lang="en-US" sz="1400" dirty="0" smtClean="0"/>
              <a:t>sustainable </a:t>
            </a:r>
            <a:r>
              <a:rPr lang="en-US" sz="1400" dirty="0"/>
              <a:t>growth.</a:t>
            </a:r>
          </a:p>
          <a:p>
            <a:endParaRPr lang="en-US" sz="1000" b="1" dirty="0" smtClean="0">
              <a:solidFill>
                <a:srgbClr val="8E2E80"/>
              </a:solidFill>
            </a:endParaRPr>
          </a:p>
          <a:p>
            <a:endParaRPr lang="en-US" sz="1000" dirty="0" smtClean="0"/>
          </a:p>
        </p:txBody>
      </p:sp>
      <p:pic>
        <p:nvPicPr>
          <p:cNvPr id="1027" name="Picture 3" descr="P:\2013\UNISDR\Geneva\Images\CentralCorridor.jpg"/>
          <p:cNvPicPr>
            <a:picLocks noChangeAspect="1" noChangeArrowheads="1"/>
          </p:cNvPicPr>
          <p:nvPr/>
        </p:nvPicPr>
        <p:blipFill>
          <a:blip r:embed="rId2" cstate="print"/>
          <a:srcRect l="5896" t="4440" r="5746" b="1448"/>
          <a:stretch>
            <a:fillRect/>
          </a:stretch>
        </p:blipFill>
        <p:spPr bwMode="auto">
          <a:xfrm>
            <a:off x="4899548" y="696036"/>
            <a:ext cx="3554573" cy="4899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COM_PPT_Template_V1">
  <a:themeElements>
    <a:clrScheme name="UAZ">
      <a:dk1>
        <a:sysClr val="windowText" lastClr="000000"/>
      </a:dk1>
      <a:lt1>
        <a:sysClr val="window" lastClr="FFFFFF"/>
      </a:lt1>
      <a:dk2>
        <a:srgbClr val="26608D"/>
      </a:dk2>
      <a:lt2>
        <a:srgbClr val="EEECE1"/>
      </a:lt2>
      <a:accent1>
        <a:srgbClr val="26608D"/>
      </a:accent1>
      <a:accent2>
        <a:srgbClr val="B01F2A"/>
      </a:accent2>
      <a:accent3>
        <a:srgbClr val="938953"/>
      </a:accent3>
      <a:accent4>
        <a:srgbClr val="494429"/>
      </a:accent4>
      <a:accent5>
        <a:srgbClr val="EEB500"/>
      </a:accent5>
      <a:accent6>
        <a:srgbClr val="3383BF"/>
      </a:accent6>
      <a:hlink>
        <a:srgbClr val="2282C4"/>
      </a:hlink>
      <a:folHlink>
        <a:srgbClr val="B01F2A"/>
      </a:folHlink>
    </a:clrScheme>
    <a:fontScheme name="Photo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Slide 2">
        <a:dk1>
          <a:srgbClr val="DDDDDD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oto Title Slide 3">
        <a:dk1>
          <a:srgbClr val="000000"/>
        </a:dk1>
        <a:lt1>
          <a:srgbClr val="FFFFFF"/>
        </a:lt1>
        <a:dk2>
          <a:srgbClr val="000000"/>
        </a:dk2>
        <a:lt2>
          <a:srgbClr val="988F86"/>
        </a:lt2>
        <a:accent1>
          <a:srgbClr val="63C1DF"/>
        </a:accent1>
        <a:accent2>
          <a:srgbClr val="85E61F"/>
        </a:accent2>
        <a:accent3>
          <a:srgbClr val="FFFFFF"/>
        </a:accent3>
        <a:accent4>
          <a:srgbClr val="000000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oto Title Slide 4">
        <a:dk1>
          <a:srgbClr val="988F86"/>
        </a:dk1>
        <a:lt1>
          <a:srgbClr val="FFFFFF"/>
        </a:lt1>
        <a:dk2>
          <a:srgbClr val="000000"/>
        </a:dk2>
        <a:lt2>
          <a:srgbClr val="FFFFFF"/>
        </a:lt2>
        <a:accent1>
          <a:srgbClr val="63C1DF"/>
        </a:accent1>
        <a:accent2>
          <a:srgbClr val="85E61F"/>
        </a:accent2>
        <a:accent3>
          <a:srgbClr val="AAAAAA"/>
        </a:accent3>
        <a:accent4>
          <a:srgbClr val="DADADA"/>
        </a:accent4>
        <a:accent5>
          <a:srgbClr val="B7DDEC"/>
        </a:accent5>
        <a:accent6>
          <a:srgbClr val="78D01B"/>
        </a:accent6>
        <a:hlink>
          <a:srgbClr val="FC9F1A"/>
        </a:hlink>
        <a:folHlink>
          <a:srgbClr val="9C08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AECOM_PPT_Template_V1</Template>
  <TotalTime>2702</TotalTime>
  <Words>636</Words>
  <Application>Microsoft Office PowerPoint</Application>
  <PresentationFormat>On-screen Show (4:3)</PresentationFormat>
  <Paragraphs>96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AECOM_PPT_Template_V1</vt:lpstr>
      <vt:lpstr>Slide 1</vt:lpstr>
      <vt:lpstr>Making Cities Resilient Campaign</vt:lpstr>
      <vt:lpstr>San Francisco: Key Facts</vt:lpstr>
      <vt:lpstr>San Francisco: Sustainable Development Goals</vt:lpstr>
      <vt:lpstr>Current Threats: Earthquakes, Severe Storms, Sea Level Rise, Heat Waves</vt:lpstr>
      <vt:lpstr>Private-Public Working Group</vt:lpstr>
      <vt:lpstr>San Francisco Resilient Investment Workshop</vt:lpstr>
      <vt:lpstr>Workshop Goals</vt:lpstr>
      <vt:lpstr>San Francisco’s Eco Districts</vt:lpstr>
      <vt:lpstr>Supporting Resilient Investment: Future Needs</vt:lpstr>
      <vt:lpstr>Next Steps for San Francisco</vt:lpstr>
    </vt:vector>
  </TitlesOfParts>
  <Company>AECOM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Thia Buggia</dc:creator>
  <cp:lastModifiedBy>lyeung</cp:lastModifiedBy>
  <cp:revision>177</cp:revision>
  <dcterms:created xsi:type="dcterms:W3CDTF">2013-03-01T12:00:07Z</dcterms:created>
  <dcterms:modified xsi:type="dcterms:W3CDTF">2013-05-13T19:02:23Z</dcterms:modified>
</cp:coreProperties>
</file>