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9" r:id="rId3"/>
    <p:sldId id="300" r:id="rId4"/>
    <p:sldId id="301" r:id="rId5"/>
    <p:sldId id="302" r:id="rId6"/>
    <p:sldId id="281" r:id="rId7"/>
    <p:sldId id="283" r:id="rId8"/>
    <p:sldId id="284" r:id="rId9"/>
    <p:sldId id="285" r:id="rId10"/>
    <p:sldId id="286" r:id="rId11"/>
    <p:sldId id="290" r:id="rId12"/>
    <p:sldId id="291" r:id="rId13"/>
    <p:sldId id="292" r:id="rId14"/>
    <p:sldId id="293" r:id="rId15"/>
    <p:sldId id="294" r:id="rId16"/>
    <p:sldId id="297" r:id="rId17"/>
    <p:sldId id="298" r:id="rId18"/>
    <p:sldId id="299" r:id="rId19"/>
    <p:sldId id="274" r:id="rId2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6607" autoAdjust="0"/>
  </p:normalViewPr>
  <p:slideViewPr>
    <p:cSldViewPr>
      <p:cViewPr varScale="1">
        <p:scale>
          <a:sx n="48" d="100"/>
          <a:sy n="48" d="100"/>
        </p:scale>
        <p:origin x="-18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3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59" tIns="47380" rIns="94759" bIns="4738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20506" y="0"/>
            <a:ext cx="3077137" cy="512222"/>
          </a:xfrm>
          <a:prstGeom prst="rect">
            <a:avLst/>
          </a:prstGeom>
        </p:spPr>
        <p:txBody>
          <a:bodyPr vert="horz" lIns="94759" tIns="47380" rIns="94759" bIns="47380" rtlCol="0"/>
          <a:lstStyle>
            <a:lvl1pPr algn="r" fontAlgn="auto">
              <a:spcBef>
                <a:spcPts val="0"/>
              </a:spcBef>
              <a:spcAft>
                <a:spcPts val="0"/>
              </a:spcAft>
              <a:defRPr sz="1200">
                <a:latin typeface="+mn-lt"/>
                <a:cs typeface="+mn-cs"/>
              </a:defRPr>
            </a:lvl1pPr>
          </a:lstStyle>
          <a:p>
            <a:pPr>
              <a:defRPr/>
            </a:pPr>
            <a:fld id="{D6C26D48-9421-4613-B409-CDF9DB01FB35}" type="datetimeFigureOut">
              <a:rPr lang="en-US"/>
              <a:pPr>
                <a:defRPr/>
              </a:pPr>
              <a:t>22/05/2013</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pPr lvl="0"/>
            <a:endParaRPr lang="en-US" noProof="0"/>
          </a:p>
        </p:txBody>
      </p:sp>
      <p:sp>
        <p:nvSpPr>
          <p:cNvPr id="5" name="Notes Placeholder 4"/>
          <p:cNvSpPr>
            <a:spLocks noGrp="1"/>
          </p:cNvSpPr>
          <p:nvPr>
            <p:ph type="body" sz="quarter" idx="3"/>
          </p:nvPr>
        </p:nvSpPr>
        <p:spPr>
          <a:xfrm>
            <a:off x="709599" y="4862015"/>
            <a:ext cx="5680103" cy="4605085"/>
          </a:xfrm>
          <a:prstGeom prst="rect">
            <a:avLst/>
          </a:prstGeom>
        </p:spPr>
        <p:txBody>
          <a:bodyPr vert="horz" lIns="94759" tIns="47380" rIns="94759" bIns="473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720755"/>
            <a:ext cx="3077137" cy="512222"/>
          </a:xfrm>
          <a:prstGeom prst="rect">
            <a:avLst/>
          </a:prstGeom>
        </p:spPr>
        <p:txBody>
          <a:bodyPr vert="horz" lIns="94759" tIns="47380" rIns="94759" bIns="4738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0506" y="9720755"/>
            <a:ext cx="3077137" cy="512222"/>
          </a:xfrm>
          <a:prstGeom prst="rect">
            <a:avLst/>
          </a:prstGeom>
        </p:spPr>
        <p:txBody>
          <a:bodyPr vert="horz" lIns="94759" tIns="47380" rIns="94759" bIns="47380" rtlCol="0" anchor="b"/>
          <a:lstStyle>
            <a:lvl1pPr algn="r" fontAlgn="auto">
              <a:spcBef>
                <a:spcPts val="0"/>
              </a:spcBef>
              <a:spcAft>
                <a:spcPts val="0"/>
              </a:spcAft>
              <a:defRPr sz="1200">
                <a:latin typeface="+mn-lt"/>
                <a:cs typeface="+mn-cs"/>
              </a:defRPr>
            </a:lvl1pPr>
          </a:lstStyle>
          <a:p>
            <a:pPr>
              <a:defRPr/>
            </a:pPr>
            <a:fld id="{BC569444-B384-43E1-82B9-DF0CC9AF1580}" type="slidenum">
              <a:rPr lang="en-US"/>
              <a:pPr>
                <a:defRPr/>
              </a:pPr>
              <a:t>‹#›</a:t>
            </a:fld>
            <a:endParaRPr lang="en-US"/>
          </a:p>
        </p:txBody>
      </p:sp>
    </p:spTree>
    <p:extLst>
      <p:ext uri="{BB962C8B-B14F-4D97-AF65-F5344CB8AC3E}">
        <p14:creationId xmlns:p14="http://schemas.microsoft.com/office/powerpoint/2010/main" val="537958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90600" y="766763"/>
            <a:ext cx="5118100" cy="3838575"/>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BAF0CD-A47E-4785-AE40-CE4002FD2BA3}" type="slidenum">
              <a:rPr lang="en-US">
                <a:cs typeface="Arial" charset="0"/>
              </a:rPr>
              <a:pPr fontAlgn="base">
                <a:spcBef>
                  <a:spcPct val="0"/>
                </a:spcBef>
                <a:spcAft>
                  <a:spcPct val="0"/>
                </a:spcAft>
                <a:defRPr/>
              </a:pPr>
              <a:t>1</a:t>
            </a:fld>
            <a:endParaRPr lang="en-US">
              <a:cs typeface="Arial" charset="0"/>
            </a:endParaRPr>
          </a:p>
        </p:txBody>
      </p:sp>
    </p:spTree>
    <p:extLst>
      <p:ext uri="{BB962C8B-B14F-4D97-AF65-F5344CB8AC3E}">
        <p14:creationId xmlns:p14="http://schemas.microsoft.com/office/powerpoint/2010/main" val="1914807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r>
              <a:rPr lang="en-GB" dirty="0" smtClean="0"/>
              <a:t>The global flood model</a:t>
            </a:r>
            <a:r>
              <a:rPr lang="en-GB" baseline="0" dirty="0" smtClean="0"/>
              <a:t> it’s under development by CIMA and UNEP-GRID and will be ready in 2015. For 2013, results in terms of flood depth for 25, 50, 100, 200, 500, 1000 years return periods are available for Thailand</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10</a:t>
            </a:fld>
            <a:endParaRPr lang="en-US"/>
          </a:p>
        </p:txBody>
      </p:sp>
    </p:spTree>
    <p:extLst>
      <p:ext uri="{BB962C8B-B14F-4D97-AF65-F5344CB8AC3E}">
        <p14:creationId xmlns:p14="http://schemas.microsoft.com/office/powerpoint/2010/main" val="2681075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r>
              <a:rPr lang="en-GB" dirty="0" smtClean="0"/>
              <a:t>The risk calculation was carried</a:t>
            </a:r>
            <a:r>
              <a:rPr lang="en-GB" baseline="0" dirty="0" smtClean="0"/>
              <a:t> out for earthquake and cyclonic wind hazard. This work was developed by CIMNE and Associates using the open source software CAPRA, developed by the World Bank GFDRR, IDB and UNISDR</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11</a:t>
            </a:fld>
            <a:endParaRPr lang="en-US"/>
          </a:p>
        </p:txBody>
      </p:sp>
    </p:spTree>
    <p:extLst>
      <p:ext uri="{BB962C8B-B14F-4D97-AF65-F5344CB8AC3E}">
        <p14:creationId xmlns:p14="http://schemas.microsoft.com/office/powerpoint/2010/main" val="57462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r>
              <a:rPr lang="en-GB" dirty="0" smtClean="0"/>
              <a:t>In terms of risk, the main output for GAR1</a:t>
            </a:r>
            <a:r>
              <a:rPr lang="en-GB" baseline="0" dirty="0" smtClean="0"/>
              <a:t>3 were the Annual Average Losses and the Probable Maximum Losses at country level, for earthquake and cyclonic wind. The Annual Average Losses are the expected losses in every given year (averaged over a long period of time). The Probable Maximum Losses are the losses to be expected from an infrequent event (in this case, 250 years return period was used). </a:t>
            </a:r>
          </a:p>
          <a:p>
            <a:endParaRPr lang="en-GB" baseline="0" dirty="0" smtClean="0"/>
          </a:p>
          <a:p>
            <a:r>
              <a:rPr lang="en-GB" baseline="0" dirty="0" smtClean="0"/>
              <a:t>The losses are expressed as monetary value, in terms of replacement cost of  urban buildings. Thus these results provide a picture of the extent of monetary losses the countries are likely to face, on average, in one year; as well as provide an estimate of the possible extent of losses that a country could face should a “big” event occur</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12</a:t>
            </a:fld>
            <a:endParaRPr lang="en-US"/>
          </a:p>
        </p:txBody>
      </p:sp>
    </p:spTree>
    <p:extLst>
      <p:ext uri="{BB962C8B-B14F-4D97-AF65-F5344CB8AC3E}">
        <p14:creationId xmlns:p14="http://schemas.microsoft.com/office/powerpoint/2010/main" val="524332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r>
              <a:rPr lang="en-GB" dirty="0" smtClean="0"/>
              <a:t>The Annual</a:t>
            </a:r>
            <a:r>
              <a:rPr lang="en-GB" baseline="0" dirty="0" smtClean="0"/>
              <a:t> </a:t>
            </a:r>
            <a:r>
              <a:rPr lang="en-GB" dirty="0" smtClean="0"/>
              <a:t>Average </a:t>
            </a:r>
            <a:r>
              <a:rPr lang="en-GB" baseline="0" dirty="0" smtClean="0"/>
              <a:t>Losses and Probable Maximum Losses for 250 years return period are available for earthquakes and tropical cyclones for every country in the world . Here we can see the distribution of Annual Average Losses due to earthquakes</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13</a:t>
            </a:fld>
            <a:endParaRPr lang="en-US"/>
          </a:p>
        </p:txBody>
      </p:sp>
    </p:spTree>
    <p:extLst>
      <p:ext uri="{BB962C8B-B14F-4D97-AF65-F5344CB8AC3E}">
        <p14:creationId xmlns:p14="http://schemas.microsoft.com/office/powerpoint/2010/main" val="3708192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r>
              <a:rPr lang="en-GB" dirty="0" smtClean="0"/>
              <a:t>And this figure</a:t>
            </a:r>
            <a:r>
              <a:rPr lang="en-GB" baseline="0" dirty="0" smtClean="0"/>
              <a:t> shows the distribution of Annual Average Losses due to cyclonic wind</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14</a:t>
            </a:fld>
            <a:endParaRPr lang="en-US"/>
          </a:p>
        </p:txBody>
      </p:sp>
    </p:spTree>
    <p:extLst>
      <p:ext uri="{BB962C8B-B14F-4D97-AF65-F5344CB8AC3E}">
        <p14:creationId xmlns:p14="http://schemas.microsoft.com/office/powerpoint/2010/main" val="309920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r>
              <a:rPr lang="en-GB" dirty="0" smtClean="0"/>
              <a:t>We</a:t>
            </a:r>
            <a:r>
              <a:rPr lang="en-GB" baseline="0" dirty="0" smtClean="0"/>
              <a:t> are also working to assess agricultural drought hazard and risk: </a:t>
            </a:r>
          </a:p>
          <a:p>
            <a:endParaRPr lang="en-GB" baseline="0" dirty="0" smtClean="0"/>
          </a:p>
          <a:p>
            <a:r>
              <a:rPr lang="en-GB" baseline="0" dirty="0" smtClean="0"/>
              <a:t>ACSAD collected and elaborated data from 2000 to 2010 to produce the maps of past agricultural drought and land degradation for Africa and the Mediterranean Regions. </a:t>
            </a:r>
          </a:p>
          <a:p>
            <a:endParaRPr lang="en-GB" baseline="0" dirty="0" smtClean="0"/>
          </a:p>
          <a:p>
            <a:r>
              <a:rPr lang="en-GB" baseline="0" dirty="0" smtClean="0"/>
              <a:t>FEWS-NET has developed a model for calculating annual average losses of crops in four African countries (Mali, Niger, Mozambique and Kenya)</a:t>
            </a:r>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15</a:t>
            </a:fld>
            <a:endParaRPr lang="en-US"/>
          </a:p>
        </p:txBody>
      </p:sp>
    </p:spTree>
    <p:extLst>
      <p:ext uri="{BB962C8B-B14F-4D97-AF65-F5344CB8AC3E}">
        <p14:creationId xmlns:p14="http://schemas.microsoft.com/office/powerpoint/2010/main" val="1245541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pPr marL="0" lvl="1" defTabSz="947593">
              <a:defRPr/>
            </a:pPr>
            <a:r>
              <a:rPr lang="en-GB" sz="2100" dirty="0">
                <a:solidFill>
                  <a:srgbClr val="0097E0"/>
                </a:solidFill>
                <a:latin typeface="Source Sans Pro" panose="020B0503030403020204" pitchFamily="34" charset="0"/>
              </a:rPr>
              <a:t>Further datasets that will be used in 2015, and that will be available from 2014, include those produced by the Global Earthquake Model. GEM is a global collaborative effort to develop tools and resources to assess and understand earthquake risk</a:t>
            </a:r>
          </a:p>
          <a:p>
            <a:endParaRPr lang="en-GB" dirty="0" smtClean="0"/>
          </a:p>
          <a:p>
            <a:r>
              <a:rPr lang="en-GB" dirty="0" err="1">
                <a:solidFill>
                  <a:srgbClr val="0097E0"/>
                </a:solidFill>
                <a:latin typeface="Source Sans Pro" panose="020B0503030403020204" pitchFamily="34" charset="0"/>
              </a:rPr>
              <a:t>OpenQuake</a:t>
            </a:r>
            <a:r>
              <a:rPr lang="en-GB" dirty="0">
                <a:solidFill>
                  <a:srgbClr val="0097E0"/>
                </a:solidFill>
                <a:latin typeface="Source Sans Pro" panose="020B0503030403020204" pitchFamily="34" charset="0"/>
              </a:rPr>
              <a:t> include all the tools, data and models developed by GEM. </a:t>
            </a:r>
          </a:p>
          <a:p>
            <a:endParaRPr lang="en-GB" dirty="0">
              <a:solidFill>
                <a:srgbClr val="0097E0"/>
              </a:solidFill>
              <a:latin typeface="Source Sans Pro" panose="020B0503030403020204" pitchFamily="34" charset="0"/>
            </a:endParaRPr>
          </a:p>
          <a:p>
            <a:pPr marL="0" lvl="1" defTabSz="947593">
              <a:defRPr/>
            </a:pPr>
            <a:r>
              <a:rPr lang="en-GB" dirty="0">
                <a:solidFill>
                  <a:srgbClr val="0097E0"/>
                </a:solidFill>
                <a:latin typeface="Source Sans Pro" panose="020B0503030403020204" pitchFamily="34" charset="0"/>
              </a:rPr>
              <a:t>The core of </a:t>
            </a:r>
            <a:r>
              <a:rPr lang="en-GB" dirty="0" err="1">
                <a:solidFill>
                  <a:srgbClr val="0097E0"/>
                </a:solidFill>
                <a:latin typeface="Source Sans Pro" panose="020B0503030403020204" pitchFamily="34" charset="0"/>
              </a:rPr>
              <a:t>OpenQuake</a:t>
            </a:r>
            <a:r>
              <a:rPr lang="en-GB" dirty="0">
                <a:solidFill>
                  <a:srgbClr val="0097E0"/>
                </a:solidFill>
                <a:latin typeface="Source Sans Pro" panose="020B0503030403020204" pitchFamily="34" charset="0"/>
              </a:rPr>
              <a:t> is a </a:t>
            </a:r>
            <a:r>
              <a:rPr lang="en-GB" sz="2100" dirty="0">
                <a:solidFill>
                  <a:srgbClr val="0097E0"/>
                </a:solidFill>
                <a:latin typeface="Source Sans Pro" panose="020B0503030403020204" pitchFamily="34" charset="0"/>
              </a:rPr>
              <a:t>web-based risk assessment platform, an integrated environment for </a:t>
            </a:r>
            <a:r>
              <a:rPr lang="en-GB" sz="2100" dirty="0" err="1">
                <a:solidFill>
                  <a:srgbClr val="0097E0"/>
                </a:solidFill>
                <a:latin typeface="Source Sans Pro" panose="020B0503030403020204" pitchFamily="34" charset="0"/>
              </a:rPr>
              <a:t>modeling</a:t>
            </a:r>
            <a:r>
              <a:rPr lang="en-GB" sz="2100" dirty="0">
                <a:solidFill>
                  <a:srgbClr val="0097E0"/>
                </a:solidFill>
                <a:latin typeface="Source Sans Pro" panose="020B0503030403020204" pitchFamily="34" charset="0"/>
              </a:rPr>
              <a:t>, viewing, exploring, and managing earthquake risk</a:t>
            </a:r>
          </a:p>
          <a:p>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16</a:t>
            </a:fld>
            <a:endParaRPr lang="en-US"/>
          </a:p>
        </p:txBody>
      </p:sp>
    </p:spTree>
    <p:extLst>
      <p:ext uri="{BB962C8B-B14F-4D97-AF65-F5344CB8AC3E}">
        <p14:creationId xmlns:p14="http://schemas.microsoft.com/office/powerpoint/2010/main" val="14352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pPr marL="0" lvl="1" defTabSz="947593">
              <a:defRPr/>
            </a:pPr>
            <a:r>
              <a:rPr lang="en-GB" dirty="0" smtClean="0"/>
              <a:t>In 2015, we will also feature volcano hazard and risk through</a:t>
            </a:r>
            <a:r>
              <a:rPr lang="en-GB" baseline="0" dirty="0" smtClean="0"/>
              <a:t> the work of the </a:t>
            </a:r>
            <a:r>
              <a:rPr lang="en-GB" dirty="0" smtClean="0"/>
              <a:t>Global Volcano Model. This</a:t>
            </a:r>
            <a:r>
              <a:rPr lang="en-GB" baseline="0" dirty="0" smtClean="0"/>
              <a:t> is a g</a:t>
            </a:r>
            <a:r>
              <a:rPr lang="en-GB" sz="2100" dirty="0">
                <a:solidFill>
                  <a:srgbClr val="0097E0"/>
                </a:solidFill>
                <a:latin typeface="Source Sans Pro" panose="020B0503030403020204" pitchFamily="34" charset="0"/>
              </a:rPr>
              <a:t>rowing international network assessing global volcanic hazard and risk </a:t>
            </a:r>
          </a:p>
          <a:p>
            <a:pPr marL="473796" lvl="1" defTabSz="473796" fontAlgn="auto">
              <a:spcBef>
                <a:spcPts val="622"/>
              </a:spcBef>
              <a:spcAft>
                <a:spcPts val="622"/>
              </a:spcAft>
              <a:defRPr/>
            </a:pPr>
            <a:endParaRPr lang="en-GB" sz="2100" dirty="0">
              <a:solidFill>
                <a:srgbClr val="0097E0"/>
              </a:solidFill>
              <a:latin typeface="Source Sans Pro" panose="020B0503030403020204" pitchFamily="34" charset="0"/>
            </a:endParaRPr>
          </a:p>
          <a:p>
            <a:pPr marL="473796" lvl="1" defTabSz="473796" fontAlgn="auto">
              <a:spcBef>
                <a:spcPts val="622"/>
              </a:spcBef>
              <a:spcAft>
                <a:spcPts val="622"/>
              </a:spcAft>
              <a:defRPr/>
            </a:pPr>
            <a:r>
              <a:rPr lang="en-GB" sz="2100" dirty="0">
                <a:solidFill>
                  <a:srgbClr val="0097E0"/>
                </a:solidFill>
                <a:latin typeface="Source Sans Pro" panose="020B0503030403020204" pitchFamily="34" charset="0"/>
              </a:rPr>
              <a:t>For GAR15, the GVM will work on:</a:t>
            </a:r>
          </a:p>
          <a:p>
            <a:pPr marL="829144" lvl="1" indent="-355347" defTabSz="473796" fontAlgn="auto">
              <a:spcBef>
                <a:spcPts val="622"/>
              </a:spcBef>
              <a:spcAft>
                <a:spcPts val="622"/>
              </a:spcAft>
              <a:buFont typeface="Arial"/>
              <a:buChar char="•"/>
              <a:defRPr/>
            </a:pPr>
            <a:r>
              <a:rPr lang="en-GB" sz="2100" dirty="0">
                <a:solidFill>
                  <a:srgbClr val="0097E0"/>
                </a:solidFill>
                <a:latin typeface="Source Sans Pro" panose="020B0503030403020204" pitchFamily="34" charset="0"/>
              </a:rPr>
              <a:t>Global assessment of relative threat for each volcano at a national scale</a:t>
            </a:r>
          </a:p>
          <a:p>
            <a:pPr marL="829144" lvl="1" indent="-355347" defTabSz="473796" fontAlgn="auto">
              <a:spcBef>
                <a:spcPts val="622"/>
              </a:spcBef>
              <a:spcAft>
                <a:spcPts val="622"/>
              </a:spcAft>
              <a:buFont typeface="Arial"/>
              <a:buChar char="•"/>
              <a:defRPr/>
            </a:pPr>
            <a:r>
              <a:rPr lang="en-GB" sz="2100" dirty="0">
                <a:solidFill>
                  <a:srgbClr val="0097E0"/>
                </a:solidFill>
                <a:latin typeface="Source Sans Pro" panose="020B0503030403020204" pitchFamily="34" charset="0"/>
              </a:rPr>
              <a:t>Regional stochastic models of volcanic </a:t>
            </a:r>
            <a:r>
              <a:rPr lang="en-GB" sz="2100" dirty="0" err="1">
                <a:solidFill>
                  <a:srgbClr val="0097E0"/>
                </a:solidFill>
                <a:latin typeface="Source Sans Pro" panose="020B0503030403020204" pitchFamily="34" charset="0"/>
              </a:rPr>
              <a:t>ashfall</a:t>
            </a:r>
            <a:r>
              <a:rPr lang="en-GB" sz="2100" dirty="0">
                <a:solidFill>
                  <a:srgbClr val="0097E0"/>
                </a:solidFill>
                <a:latin typeface="Source Sans Pro" panose="020B0503030403020204" pitchFamily="34" charset="0"/>
              </a:rPr>
              <a:t> and risk case studies</a:t>
            </a:r>
          </a:p>
          <a:p>
            <a:pPr marL="0" lvl="1" defTabSz="947593">
              <a:defRPr/>
            </a:pPr>
            <a:endParaRPr lang="en-GB" sz="2100" dirty="0">
              <a:solidFill>
                <a:srgbClr val="0097E0"/>
              </a:solidFill>
              <a:latin typeface="Source Sans Pro" panose="020B0503030403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17</a:t>
            </a:fld>
            <a:endParaRPr lang="en-US"/>
          </a:p>
        </p:txBody>
      </p:sp>
    </p:spTree>
    <p:extLst>
      <p:ext uri="{BB962C8B-B14F-4D97-AF65-F5344CB8AC3E}">
        <p14:creationId xmlns:p14="http://schemas.microsoft.com/office/powerpoint/2010/main" val="1743461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r>
              <a:rPr lang="en-GB" dirty="0" smtClean="0"/>
              <a:t>Once more, </a:t>
            </a:r>
            <a:r>
              <a:rPr lang="en-GB" baseline="0" dirty="0" smtClean="0"/>
              <a:t>I would like to stress that all the data are available and downloadable form the GAR website.</a:t>
            </a:r>
          </a:p>
          <a:p>
            <a:endParaRPr lang="en-GB" baseline="0" dirty="0" smtClean="0"/>
          </a:p>
          <a:p>
            <a:r>
              <a:rPr lang="en-GB" baseline="0" dirty="0" smtClean="0"/>
              <a:t>If you want to read more on the data typologies and the methodologies used to produce them, please refer to the Annex 1 of the GAR13 and all the background papers referenced in this Annex, also available on the GAR website</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18</a:t>
            </a:fld>
            <a:endParaRPr lang="en-US"/>
          </a:p>
        </p:txBody>
      </p:sp>
    </p:spTree>
    <p:extLst>
      <p:ext uri="{BB962C8B-B14F-4D97-AF65-F5344CB8AC3E}">
        <p14:creationId xmlns:p14="http://schemas.microsoft.com/office/powerpoint/2010/main" val="230935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xfrm>
            <a:off x="990600" y="766763"/>
            <a:ext cx="511810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a:noFill/>
        </p:spPr>
        <p:txBody>
          <a:bodyPr/>
          <a:lstStyle/>
          <a:p>
            <a:pPr eaLnBrk="1" hangingPunct="1">
              <a:spcBef>
                <a:spcPct val="0"/>
              </a:spcBef>
            </a:pPr>
            <a:r>
              <a:rPr lang="en-GB" noProof="0" dirty="0" smtClean="0"/>
              <a:t>The</a:t>
            </a:r>
            <a:r>
              <a:rPr lang="en-GB" baseline="0" noProof="0" dirty="0" smtClean="0"/>
              <a:t> Global Assessment Report has, since 2009, produced information on countries’ risk. This assessment has been carried out through the development of scientifically robust models and methods that use the most up-to-date techniques for risk assessment.</a:t>
            </a:r>
          </a:p>
          <a:p>
            <a:pPr lvl="1" eaLnBrk="1" hangingPunct="1">
              <a:spcBef>
                <a:spcPct val="0"/>
              </a:spcBef>
              <a:buSzPct val="78000"/>
              <a:buFont typeface="Wingdings" panose="05000000000000000000" pitchFamily="2" charset="2"/>
              <a:buNone/>
            </a:pPr>
            <a:endParaRPr lang="en-GB" noProof="0" dirty="0" smtClean="0"/>
          </a:p>
          <a:p>
            <a:pPr eaLnBrk="1" hangingPunct="1">
              <a:spcBef>
                <a:spcPct val="0"/>
              </a:spcBef>
            </a:pPr>
            <a:endParaRPr lang="en-GB" dirty="0" smtClean="0"/>
          </a:p>
        </p:txBody>
      </p:sp>
      <p:sp>
        <p:nvSpPr>
          <p:cNvPr id="9220" name="Segnaposto numero diapositiva 3"/>
          <p:cNvSpPr>
            <a:spLocks noGrp="1"/>
          </p:cNvSpPr>
          <p:nvPr>
            <p:ph type="sldNum" sz="quarter" idx="5"/>
          </p:nvPr>
        </p:nvSpPr>
        <p:spPr>
          <a:noFill/>
        </p:spPr>
        <p:txBody>
          <a:bodyPr/>
          <a:lstStyle>
            <a:lvl1pPr defTabSz="1001882">
              <a:defRPr>
                <a:solidFill>
                  <a:schemeClr val="tx1"/>
                </a:solidFill>
                <a:latin typeface="Arial" panose="020B0604020202020204" pitchFamily="34" charset="0"/>
                <a:cs typeface="Arial" panose="020B0604020202020204" pitchFamily="34" charset="0"/>
              </a:defRPr>
            </a:lvl1pPr>
            <a:lvl2pPr marL="814338" indent="-314220" defTabSz="1001882">
              <a:defRPr>
                <a:solidFill>
                  <a:schemeClr val="tx1"/>
                </a:solidFill>
                <a:latin typeface="Arial" panose="020B0604020202020204" pitchFamily="34" charset="0"/>
                <a:cs typeface="Arial" panose="020B0604020202020204" pitchFamily="34" charset="0"/>
              </a:defRPr>
            </a:lvl2pPr>
            <a:lvl3pPr marL="1251942" indent="-250059" defTabSz="1001882">
              <a:defRPr>
                <a:solidFill>
                  <a:schemeClr val="tx1"/>
                </a:solidFill>
                <a:latin typeface="Arial" panose="020B0604020202020204" pitchFamily="34" charset="0"/>
                <a:cs typeface="Arial" panose="020B0604020202020204" pitchFamily="34" charset="0"/>
              </a:defRPr>
            </a:lvl3pPr>
            <a:lvl4pPr marL="1753705" indent="-251705" defTabSz="1001882">
              <a:defRPr>
                <a:solidFill>
                  <a:schemeClr val="tx1"/>
                </a:solidFill>
                <a:latin typeface="Arial" panose="020B0604020202020204" pitchFamily="34" charset="0"/>
                <a:cs typeface="Arial" panose="020B0604020202020204" pitchFamily="34" charset="0"/>
              </a:defRPr>
            </a:lvl4pPr>
            <a:lvl5pPr marL="2253823" indent="-250059" defTabSz="1001882">
              <a:defRPr>
                <a:solidFill>
                  <a:schemeClr val="tx1"/>
                </a:solidFill>
                <a:latin typeface="Arial" panose="020B0604020202020204" pitchFamily="34" charset="0"/>
                <a:cs typeface="Arial" panose="020B0604020202020204" pitchFamily="34" charset="0"/>
              </a:defRPr>
            </a:lvl5pPr>
            <a:lvl6pPr marL="2727619" indent="-250059" defTabSz="100188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1416" indent="-250059" defTabSz="100188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75212" indent="-250059" defTabSz="100188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9008" indent="-250059" defTabSz="100188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C30A44-DEF1-4CC2-929B-BC5FF3553E85}" type="slidenum">
              <a:rPr lang="en-GB" smtClean="0"/>
              <a:pPr/>
              <a:t>2</a:t>
            </a:fld>
            <a:endParaRPr lang="en-GB" smtClean="0"/>
          </a:p>
        </p:txBody>
      </p:sp>
    </p:spTree>
    <p:extLst>
      <p:ext uri="{BB962C8B-B14F-4D97-AF65-F5344CB8AC3E}">
        <p14:creationId xmlns:p14="http://schemas.microsoft.com/office/powerpoint/2010/main" val="183020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xfrm>
            <a:off x="990600" y="766763"/>
            <a:ext cx="511810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a:noFill/>
        </p:spPr>
        <p:txBody>
          <a:bodyPr/>
          <a:lstStyle/>
          <a:p>
            <a:pPr eaLnBrk="1" hangingPunct="1">
              <a:spcBef>
                <a:spcPct val="0"/>
              </a:spcBef>
            </a:pPr>
            <a:r>
              <a:rPr lang="en-GB" noProof="0" dirty="0" smtClean="0"/>
              <a:t>The GAR</a:t>
            </a:r>
            <a:r>
              <a:rPr lang="en-GB" baseline="0" noProof="0" dirty="0" smtClean="0"/>
              <a:t> global risk assessment has been developed in collaboration with a number of partners, whose representatives have just been introduced to you</a:t>
            </a:r>
          </a:p>
          <a:p>
            <a:pPr eaLnBrk="1" hangingPunct="1">
              <a:spcBef>
                <a:spcPct val="0"/>
              </a:spcBef>
            </a:pPr>
            <a:endParaRPr lang="en-GB" baseline="0" noProof="0" dirty="0" smtClean="0"/>
          </a:p>
          <a:p>
            <a:pPr defTabSz="947593" eaLnBrk="1" hangingPunct="1">
              <a:spcBef>
                <a:spcPct val="0"/>
              </a:spcBef>
              <a:defRPr/>
            </a:pPr>
            <a:r>
              <a:rPr lang="en-GB" baseline="0" noProof="0" dirty="0" smtClean="0"/>
              <a:t>This presentation wants to provide an overview the data have been produced for the GAR 2013, aiming to promote the use of such data and to gather feedback on the specific data needs. I will have no time to go through the details of the data and the methodologies used to produce them, but please feel free to discuss with the </a:t>
            </a:r>
            <a:r>
              <a:rPr lang="en-GB" baseline="0" noProof="0" dirty="0" err="1" smtClean="0"/>
              <a:t>panelists</a:t>
            </a:r>
            <a:r>
              <a:rPr lang="en-GB" baseline="0" noProof="0" dirty="0" smtClean="0"/>
              <a:t> after the event.  You can also find these information in the GAR website.</a:t>
            </a:r>
          </a:p>
          <a:p>
            <a:pPr defTabSz="947593" eaLnBrk="1" hangingPunct="1">
              <a:spcBef>
                <a:spcPct val="0"/>
              </a:spcBef>
              <a:defRPr/>
            </a:pPr>
            <a:endParaRPr lang="en-GB" baseline="0" noProof="0" dirty="0" smtClean="0"/>
          </a:p>
          <a:p>
            <a:pPr eaLnBrk="1" hangingPunct="1">
              <a:spcBef>
                <a:spcPct val="0"/>
              </a:spcBef>
            </a:pPr>
            <a:r>
              <a:rPr lang="en-GB" baseline="0" noProof="0" dirty="0" smtClean="0"/>
              <a:t>It is important to remark that all the data produced by the GAR global risk assessment are open, freely available and downloadable</a:t>
            </a:r>
          </a:p>
          <a:p>
            <a:pPr eaLnBrk="1" hangingPunct="1">
              <a:spcBef>
                <a:spcPct val="0"/>
              </a:spcBef>
            </a:pPr>
            <a:endParaRPr lang="en-GB" noProof="0" dirty="0" smtClean="0"/>
          </a:p>
          <a:p>
            <a:pPr eaLnBrk="1" hangingPunct="1">
              <a:spcBef>
                <a:spcPct val="0"/>
              </a:spcBef>
            </a:pPr>
            <a:endParaRPr lang="en-US" dirty="0" smtClean="0"/>
          </a:p>
          <a:p>
            <a:pPr lvl="1" eaLnBrk="1" hangingPunct="1">
              <a:spcBef>
                <a:spcPct val="0"/>
              </a:spcBef>
              <a:buSzPct val="78000"/>
              <a:buFont typeface="Wingdings" panose="05000000000000000000" pitchFamily="2" charset="2"/>
              <a:buChar char=""/>
            </a:pPr>
            <a:endParaRPr lang="en-US" dirty="0" smtClean="0"/>
          </a:p>
          <a:p>
            <a:pPr eaLnBrk="1" hangingPunct="1">
              <a:spcBef>
                <a:spcPct val="0"/>
              </a:spcBef>
            </a:pPr>
            <a:endParaRPr lang="en-GB" dirty="0" smtClean="0"/>
          </a:p>
        </p:txBody>
      </p:sp>
      <p:sp>
        <p:nvSpPr>
          <p:cNvPr id="9220" name="Segnaposto numero diapositiva 3"/>
          <p:cNvSpPr>
            <a:spLocks noGrp="1"/>
          </p:cNvSpPr>
          <p:nvPr>
            <p:ph type="sldNum" sz="quarter" idx="5"/>
          </p:nvPr>
        </p:nvSpPr>
        <p:spPr>
          <a:noFill/>
        </p:spPr>
        <p:txBody>
          <a:bodyPr/>
          <a:lstStyle>
            <a:lvl1pPr defTabSz="1001882">
              <a:defRPr>
                <a:solidFill>
                  <a:schemeClr val="tx1"/>
                </a:solidFill>
                <a:latin typeface="Arial" panose="020B0604020202020204" pitchFamily="34" charset="0"/>
                <a:cs typeface="Arial" panose="020B0604020202020204" pitchFamily="34" charset="0"/>
              </a:defRPr>
            </a:lvl1pPr>
            <a:lvl2pPr marL="814338" indent="-314220" defTabSz="1001882">
              <a:defRPr>
                <a:solidFill>
                  <a:schemeClr val="tx1"/>
                </a:solidFill>
                <a:latin typeface="Arial" panose="020B0604020202020204" pitchFamily="34" charset="0"/>
                <a:cs typeface="Arial" panose="020B0604020202020204" pitchFamily="34" charset="0"/>
              </a:defRPr>
            </a:lvl2pPr>
            <a:lvl3pPr marL="1251942" indent="-250059" defTabSz="1001882">
              <a:defRPr>
                <a:solidFill>
                  <a:schemeClr val="tx1"/>
                </a:solidFill>
                <a:latin typeface="Arial" panose="020B0604020202020204" pitchFamily="34" charset="0"/>
                <a:cs typeface="Arial" panose="020B0604020202020204" pitchFamily="34" charset="0"/>
              </a:defRPr>
            </a:lvl3pPr>
            <a:lvl4pPr marL="1753705" indent="-251705" defTabSz="1001882">
              <a:defRPr>
                <a:solidFill>
                  <a:schemeClr val="tx1"/>
                </a:solidFill>
                <a:latin typeface="Arial" panose="020B0604020202020204" pitchFamily="34" charset="0"/>
                <a:cs typeface="Arial" panose="020B0604020202020204" pitchFamily="34" charset="0"/>
              </a:defRPr>
            </a:lvl4pPr>
            <a:lvl5pPr marL="2253823" indent="-250059" defTabSz="1001882">
              <a:defRPr>
                <a:solidFill>
                  <a:schemeClr val="tx1"/>
                </a:solidFill>
                <a:latin typeface="Arial" panose="020B0604020202020204" pitchFamily="34" charset="0"/>
                <a:cs typeface="Arial" panose="020B0604020202020204" pitchFamily="34" charset="0"/>
              </a:defRPr>
            </a:lvl5pPr>
            <a:lvl6pPr marL="2727619" indent="-250059" defTabSz="100188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1416" indent="-250059" defTabSz="100188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75212" indent="-250059" defTabSz="100188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9008" indent="-250059" defTabSz="100188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C30A44-DEF1-4CC2-929B-BC5FF3553E85}" type="slidenum">
              <a:rPr lang="en-GB" smtClean="0"/>
              <a:pPr/>
              <a:t>3</a:t>
            </a:fld>
            <a:endParaRPr lang="en-GB" smtClean="0"/>
          </a:p>
        </p:txBody>
      </p:sp>
    </p:spTree>
    <p:extLst>
      <p:ext uri="{BB962C8B-B14F-4D97-AF65-F5344CB8AC3E}">
        <p14:creationId xmlns:p14="http://schemas.microsoft.com/office/powerpoint/2010/main" val="392547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r>
              <a:rPr lang="en-GB" dirty="0" smtClean="0"/>
              <a:t>Several definitions of “risk “ exist</a:t>
            </a:r>
            <a:r>
              <a:rPr lang="en-GB" baseline="0" dirty="0" smtClean="0"/>
              <a:t> (some examples here), which are all based on the concepts of probability, specifically in terms of probability of events' occurrence and probability of consequences caused by such events</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4</a:t>
            </a:fld>
            <a:endParaRPr lang="en-US"/>
          </a:p>
        </p:txBody>
      </p:sp>
    </p:spTree>
    <p:extLst>
      <p:ext uri="{BB962C8B-B14F-4D97-AF65-F5344CB8AC3E}">
        <p14:creationId xmlns:p14="http://schemas.microsoft.com/office/powerpoint/2010/main" val="148338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pPr defTabSz="947593">
              <a:defRPr/>
            </a:pPr>
            <a:r>
              <a:rPr lang="en-GB" dirty="0" smtClean="0"/>
              <a:t>Therefore the risk assessment not only gives us</a:t>
            </a:r>
            <a:r>
              <a:rPr lang="en-GB" baseline="0" dirty="0" smtClean="0"/>
              <a:t> information on which events could happen (such as floods, cyclones, earthquakes etc.) and what consequences they can cause, but also how likely they are to happen. </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5</a:t>
            </a:fld>
            <a:endParaRPr lang="en-US"/>
          </a:p>
        </p:txBody>
      </p:sp>
    </p:spTree>
    <p:extLst>
      <p:ext uri="{BB962C8B-B14F-4D97-AF65-F5344CB8AC3E}">
        <p14:creationId xmlns:p14="http://schemas.microsoft.com/office/powerpoint/2010/main" val="25175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pPr defTabSz="947593">
              <a:defRPr/>
            </a:pPr>
            <a:r>
              <a:rPr lang="en-GB" baseline="0" dirty="0" smtClean="0"/>
              <a:t>To calculate the expected consequences on the built environment (in our case, in the form of economic losses) from any hazard, the first thing that is needed to know is “what’s on the ground”, thus the value and the structural characteristics of the exposed assets</a:t>
            </a:r>
          </a:p>
          <a:p>
            <a:pPr defTabSz="947593">
              <a:defRPr/>
            </a:pPr>
            <a:endParaRPr lang="en-GB" dirty="0" smtClean="0"/>
          </a:p>
          <a:p>
            <a:r>
              <a:rPr lang="en-GB" dirty="0" smtClean="0"/>
              <a:t>For</a:t>
            </a:r>
            <a:r>
              <a:rPr lang="en-GB" baseline="0" dirty="0" smtClean="0"/>
              <a:t> this, a “Global Exposure Database” was developed by UNEP-GRID in collaboration with CIMNE and Associates. This database contains the value of the urban buildings in a 5Kmx5Km grid</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6</a:t>
            </a:fld>
            <a:endParaRPr lang="en-US"/>
          </a:p>
        </p:txBody>
      </p:sp>
    </p:spTree>
    <p:extLst>
      <p:ext uri="{BB962C8B-B14F-4D97-AF65-F5344CB8AC3E}">
        <p14:creationId xmlns:p14="http://schemas.microsoft.com/office/powerpoint/2010/main" val="240833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r>
              <a:rPr lang="en-GB" dirty="0" smtClean="0"/>
              <a:t>Regarding the “hazardous events” that</a:t>
            </a:r>
            <a:r>
              <a:rPr lang="en-GB" baseline="0" dirty="0" smtClean="0"/>
              <a:t> we mentioned earlier, they were determined for different types of hazard and different probability of occurrence.</a:t>
            </a:r>
          </a:p>
          <a:p>
            <a:endParaRPr lang="en-GB" baseline="0" dirty="0" smtClean="0"/>
          </a:p>
          <a:p>
            <a:r>
              <a:rPr lang="en-GB" baseline="0" dirty="0" smtClean="0"/>
              <a:t>Earthquake hazard was calculated in terms of spectral acceleration for 250, 475, 1000, 1500, 2500 years return periods. This work was carried out by CIMNE and Associates, in collaboration with the Global Earthquake Model, through the open source program CRISIS2012</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7</a:t>
            </a:fld>
            <a:endParaRPr lang="en-US"/>
          </a:p>
        </p:txBody>
      </p:sp>
    </p:spTree>
    <p:extLst>
      <p:ext uri="{BB962C8B-B14F-4D97-AF65-F5344CB8AC3E}">
        <p14:creationId xmlns:p14="http://schemas.microsoft.com/office/powerpoint/2010/main" val="68110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pPr defTabSz="947593">
              <a:defRPr/>
            </a:pPr>
            <a:r>
              <a:rPr lang="en-GB" dirty="0" smtClean="0"/>
              <a:t>The </a:t>
            </a:r>
            <a:r>
              <a:rPr lang="en-GB" baseline="0" dirty="0" smtClean="0"/>
              <a:t>hazard from cyclonic wind, in terms of wind speed, was calculated for 50, 100, 250, 500 and 100 years return periods. This hazard was also calculated by CIMNE and Associates through the open source program ERN-Hurricane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8</a:t>
            </a:fld>
            <a:endParaRPr lang="en-US"/>
          </a:p>
        </p:txBody>
      </p:sp>
    </p:spTree>
    <p:extLst>
      <p:ext uri="{BB962C8B-B14F-4D97-AF65-F5344CB8AC3E}">
        <p14:creationId xmlns:p14="http://schemas.microsoft.com/office/powerpoint/2010/main" val="300848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lstStyle/>
          <a:p>
            <a:r>
              <a:rPr lang="en-GB" dirty="0" smtClean="0"/>
              <a:t>The tsunami hazard was</a:t>
            </a:r>
            <a:r>
              <a:rPr lang="en-GB" baseline="0" dirty="0" smtClean="0"/>
              <a:t> calculated by NGI, in collaboration with Geoscience Australia, for one return period in terms of run-up height and water depth</a:t>
            </a:r>
            <a:endParaRPr lang="en-GB" dirty="0"/>
          </a:p>
        </p:txBody>
      </p:sp>
      <p:sp>
        <p:nvSpPr>
          <p:cNvPr id="4" name="Slide Number Placeholder 3"/>
          <p:cNvSpPr>
            <a:spLocks noGrp="1"/>
          </p:cNvSpPr>
          <p:nvPr>
            <p:ph type="sldNum" sz="quarter" idx="10"/>
          </p:nvPr>
        </p:nvSpPr>
        <p:spPr/>
        <p:txBody>
          <a:bodyPr/>
          <a:lstStyle/>
          <a:p>
            <a:pPr>
              <a:defRPr/>
            </a:pPr>
            <a:fld id="{BC569444-B384-43E1-82B9-DF0CC9AF1580}" type="slidenum">
              <a:rPr lang="en-US" smtClean="0"/>
              <a:pPr>
                <a:defRPr/>
              </a:pPr>
              <a:t>9</a:t>
            </a:fld>
            <a:endParaRPr lang="en-US"/>
          </a:p>
        </p:txBody>
      </p:sp>
    </p:spTree>
    <p:extLst>
      <p:ext uri="{BB962C8B-B14F-4D97-AF65-F5344CB8AC3E}">
        <p14:creationId xmlns:p14="http://schemas.microsoft.com/office/powerpoint/2010/main" val="148628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443F5D-0CDA-4976-A322-665E61E278AC}" type="datetimeFigureOut">
              <a:rPr lang="en-US"/>
              <a:pPr>
                <a:defRPr/>
              </a:pPr>
              <a:t>22/05/2013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E90FEB-7FE1-4A1D-9685-1118F4B549A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CFE176-6175-4A37-9934-FF44CD8C33FD}" type="datetimeFigureOut">
              <a:rPr lang="en-US"/>
              <a:pPr>
                <a:defRPr/>
              </a:pPr>
              <a:t>22/05/2013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9CA802-2245-4840-A385-7A25135B3F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0840EE-961D-4C3A-97A3-A3058CC7BB46}" type="datetimeFigureOut">
              <a:rPr lang="en-US"/>
              <a:pPr>
                <a:defRPr/>
              </a:pPr>
              <a:t>22/05/2013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219C06-C9DC-4E66-89DB-F788313CDD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B1468B-75D8-4EC7-B4A5-C5E4487238F2}" type="datetimeFigureOut">
              <a:rPr lang="en-US"/>
              <a:pPr>
                <a:defRPr/>
              </a:pPr>
              <a:t>22/05/2013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C75A24-31E1-47CC-BE5D-7AFEE037A1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53064E-6AF5-47A0-9969-5147B0302879}" type="datetimeFigureOut">
              <a:rPr lang="en-US"/>
              <a:pPr>
                <a:defRPr/>
              </a:pPr>
              <a:t>22/05/2013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85FF5C-C283-4D7A-976D-A0A0E256ED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631DFE-EC42-4DF3-A12E-CD4AE015A91D}" type="datetimeFigureOut">
              <a:rPr lang="en-US"/>
              <a:pPr>
                <a:defRPr/>
              </a:pPr>
              <a:t>22/05/2013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A165AD-4B88-4308-94C9-6CDDB3B0F8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0E75BD1-F2C2-4715-8443-AD9AFCB21D06}" type="datetimeFigureOut">
              <a:rPr lang="en-US"/>
              <a:pPr>
                <a:defRPr/>
              </a:pPr>
              <a:t>22/05/2013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CECB30-0E98-400A-A8AF-1A1FC7F184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632343-18ED-44E1-AB46-C5893E60A2C9}" type="datetimeFigureOut">
              <a:rPr lang="en-US"/>
              <a:pPr>
                <a:defRPr/>
              </a:pPr>
              <a:t>22/05/2013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536A8F4-3BC9-4E62-91C5-9809B7D356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6871FE-5409-41A2-A057-7FC3E70CC917}" type="datetimeFigureOut">
              <a:rPr lang="en-US"/>
              <a:pPr>
                <a:defRPr/>
              </a:pPr>
              <a:t>22/05/2013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052B77-034C-4F28-98F6-797978C7EC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EEC000-A2B3-4EF6-B1FE-30390D4D5C38}" type="datetimeFigureOut">
              <a:rPr lang="en-US"/>
              <a:pPr>
                <a:defRPr/>
              </a:pPr>
              <a:t>22/05/2013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42134D-5117-4A77-807B-189A09F0F9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3CABBA-6B02-4594-BC23-CDF9372AA282}" type="datetimeFigureOut">
              <a:rPr lang="en-US"/>
              <a:pPr>
                <a:defRPr/>
              </a:pPr>
              <a:t>22/05/2013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D99764-7A7E-42B2-ABD2-2BA9FDE65A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AA86AB4-03EE-46FD-B889-75177321C99F}" type="datetimeFigureOut">
              <a:rPr lang="en-US"/>
              <a:pPr>
                <a:defRPr/>
              </a:pPr>
              <a:t>22/05/2013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362995F-3FAC-4FB1-867C-95D1C677B2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oleObject" Target="../embeddings/oleObject3.bin"/><Relationship Id="rId4" Type="http://schemas.openxmlformats.org/officeDocument/2006/relationships/image" Target="../media/image4.pn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png"/><Relationship Id="rId11" Type="http://schemas.openxmlformats.org/officeDocument/2006/relationships/image" Target="../media/image3.png"/><Relationship Id="rId5" Type="http://schemas.openxmlformats.org/officeDocument/2006/relationships/image" Target="../media/image26.png"/><Relationship Id="rId10" Type="http://schemas.openxmlformats.org/officeDocument/2006/relationships/oleObject" Target="../embeddings/oleObject13.bin"/><Relationship Id="rId4" Type="http://schemas.openxmlformats.org/officeDocument/2006/relationships/image" Target="../media/image25.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3.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4.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5.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16.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8.bin"/><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4.png"/><Relationship Id="rId18" Type="http://schemas.openxmlformats.org/officeDocument/2006/relationships/oleObject" Target="???" TargetMode="External"/><Relationship Id="rId26" Type="http://schemas.openxmlformats.org/officeDocument/2006/relationships/image" Target="../media/image54.png"/><Relationship Id="rId3" Type="http://schemas.openxmlformats.org/officeDocument/2006/relationships/notesSlide" Target="../notesSlides/notesSlide17.xml"/><Relationship Id="rId21" Type="http://schemas.openxmlformats.org/officeDocument/2006/relationships/image" Target="../media/image49.jpeg"/><Relationship Id="rId7" Type="http://schemas.openxmlformats.org/officeDocument/2006/relationships/oleObject" Target="../embeddings/oleObject19.bin"/><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3.jpeg"/><Relationship Id="rId2" Type="http://schemas.openxmlformats.org/officeDocument/2006/relationships/slideLayout" Target="../slideLayouts/slideLayout7.xml"/><Relationship Id="rId16" Type="http://schemas.openxmlformats.org/officeDocument/2006/relationships/image" Target="../media/image47.png"/><Relationship Id="rId20" Type="http://schemas.openxmlformats.org/officeDocument/2006/relationships/image" Target="../media/image36.png"/><Relationship Id="rId29" Type="http://schemas.openxmlformats.org/officeDocument/2006/relationships/image" Target="../media/image38.png"/><Relationship Id="rId1" Type="http://schemas.openxmlformats.org/officeDocument/2006/relationships/vmlDrawing" Target="../drawings/vmlDrawing15.vml"/><Relationship Id="rId6" Type="http://schemas.openxmlformats.org/officeDocument/2006/relationships/image" Target="../media/image5.png"/><Relationship Id="rId11" Type="http://schemas.openxmlformats.org/officeDocument/2006/relationships/image" Target="../media/image42.png"/><Relationship Id="rId24" Type="http://schemas.openxmlformats.org/officeDocument/2006/relationships/image" Target="../media/image52.jpeg"/><Relationship Id="rId5" Type="http://schemas.openxmlformats.org/officeDocument/2006/relationships/image" Target="../media/image4.png"/><Relationship Id="rId15" Type="http://schemas.openxmlformats.org/officeDocument/2006/relationships/image" Target="../media/image46.png"/><Relationship Id="rId23" Type="http://schemas.openxmlformats.org/officeDocument/2006/relationships/image" Target="../media/image51.jpeg"/><Relationship Id="rId28" Type="http://schemas.openxmlformats.org/officeDocument/2006/relationships/image" Target="../media/image55.jpeg"/><Relationship Id="rId10" Type="http://schemas.openxmlformats.org/officeDocument/2006/relationships/image" Target="../media/image41.png"/><Relationship Id="rId19" Type="http://schemas.openxmlformats.org/officeDocument/2006/relationships/image" Target="../media/image35.png"/><Relationship Id="rId4" Type="http://schemas.openxmlformats.org/officeDocument/2006/relationships/image" Target="../media/image39.jpe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0.jpeg"/><Relationship Id="rId27"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0.bin"/><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6.emf"/><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21.bin"/><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7.jpeg"/><Relationship Id="rId3" Type="http://schemas.openxmlformats.org/officeDocument/2006/relationships/notesSlide" Target="../notesSlides/notesSlide2.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oleObject" Target="../embeddings/oleObject6.bin"/><Relationship Id="rId4" Type="http://schemas.openxmlformats.org/officeDocument/2006/relationships/image" Target="../media/image4.png"/><Relationship Id="rId9" Type="http://schemas.openxmlformats.org/officeDocument/2006/relationships/image" Target="../media/image1.png"/><Relationship Id="rId1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WMF"/><Relationship Id="rId3" Type="http://schemas.openxmlformats.org/officeDocument/2006/relationships/notesSlide" Target="../notesSlides/notesSlide3.xml"/><Relationship Id="rId7" Type="http://schemas.openxmlformats.org/officeDocument/2006/relationships/image" Target="../media/image3.png"/><Relationship Id="rId12"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image" Target="../media/image17.jpeg"/><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9.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14358" name="Picture 4" descr="Umbrella-blue"/>
          <p:cNvPicPr>
            <a:picLocks noChangeAspect="1" noChangeArrowheads="1"/>
          </p:cNvPicPr>
          <p:nvPr/>
        </p:nvPicPr>
        <p:blipFill>
          <a:blip r:embed="rId4"/>
          <a:srcRect/>
          <a:stretch>
            <a:fillRect/>
          </a:stretch>
        </p:blipFill>
        <p:spPr bwMode="auto">
          <a:xfrm>
            <a:off x="8820150" y="6308725"/>
            <a:ext cx="252413" cy="476250"/>
          </a:xfrm>
          <a:prstGeom prst="rect">
            <a:avLst/>
          </a:prstGeom>
          <a:noFill/>
          <a:ln w="9525">
            <a:noFill/>
            <a:miter lim="800000"/>
            <a:headEnd/>
            <a:tailEnd/>
          </a:ln>
        </p:spPr>
      </p:pic>
      <p:pic>
        <p:nvPicPr>
          <p:cNvPr id="14359" name="Picture 5" descr="GAR"/>
          <p:cNvPicPr>
            <a:picLocks noChangeAspect="1" noChangeArrowheads="1"/>
          </p:cNvPicPr>
          <p:nvPr/>
        </p:nvPicPr>
        <p:blipFill>
          <a:blip r:embed="rId5"/>
          <a:srcRect/>
          <a:stretch>
            <a:fillRect/>
          </a:stretch>
        </p:blipFill>
        <p:spPr bwMode="auto">
          <a:xfrm>
            <a:off x="122238" y="123825"/>
            <a:ext cx="792162" cy="257175"/>
          </a:xfrm>
          <a:prstGeom prst="rect">
            <a:avLst/>
          </a:prstGeom>
          <a:noFill/>
          <a:ln w="9525">
            <a:noFill/>
            <a:miter lim="800000"/>
            <a:headEnd/>
            <a:tailEnd/>
          </a:ln>
        </p:spPr>
      </p:pic>
      <p:graphicFrame>
        <p:nvGraphicFramePr>
          <p:cNvPr id="14354" name="Object 18"/>
          <p:cNvGraphicFramePr>
            <a:graphicFrameLocks noChangeAspect="1"/>
          </p:cNvGraphicFramePr>
          <p:nvPr>
            <p:extLst>
              <p:ext uri="{D42A27DB-BD31-4B8C-83A1-F6EECF244321}">
                <p14:modId xmlns:p14="http://schemas.microsoft.com/office/powerpoint/2010/main" val="1420330321"/>
              </p:ext>
            </p:extLst>
          </p:nvPr>
        </p:nvGraphicFramePr>
        <p:xfrm>
          <a:off x="814387" y="4495800"/>
          <a:ext cx="2097245" cy="1812925"/>
        </p:xfrm>
        <a:graphic>
          <a:graphicData uri="http://schemas.openxmlformats.org/presentationml/2006/ole">
            <mc:AlternateContent xmlns:mc="http://schemas.openxmlformats.org/markup-compatibility/2006">
              <mc:Choice xmlns:v="urn:schemas-microsoft-com:vml" Requires="v">
                <p:oleObj spid="_x0000_s14642" name="Image" r:id="rId6" imgW="8711111" imgH="7530159" progId="Photoshop.Image.10">
                  <p:embed/>
                </p:oleObj>
              </mc:Choice>
              <mc:Fallback>
                <p:oleObj name="Image" r:id="rId6" imgW="8711111" imgH="7530159" progId="Photoshop.Image.10">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87" y="4495800"/>
                        <a:ext cx="2097245" cy="1812925"/>
                      </a:xfrm>
                      <a:prstGeom prst="rect">
                        <a:avLst/>
                      </a:prstGeom>
                      <a:noFill/>
                      <a:ln>
                        <a:noFill/>
                      </a:ln>
                      <a:effectLst/>
                    </p:spPr>
                  </p:pic>
                </p:oleObj>
              </mc:Fallback>
            </mc:AlternateContent>
          </a:graphicData>
        </a:graphic>
      </p:graphicFrame>
      <p:graphicFrame>
        <p:nvGraphicFramePr>
          <p:cNvPr id="14355" name="Object 19"/>
          <p:cNvGraphicFramePr>
            <a:graphicFrameLocks noChangeAspect="1"/>
          </p:cNvGraphicFramePr>
          <p:nvPr>
            <p:extLst>
              <p:ext uri="{D42A27DB-BD31-4B8C-83A1-F6EECF244321}">
                <p14:modId xmlns:p14="http://schemas.microsoft.com/office/powerpoint/2010/main" val="1603167119"/>
              </p:ext>
            </p:extLst>
          </p:nvPr>
        </p:nvGraphicFramePr>
        <p:xfrm>
          <a:off x="1828800" y="5796779"/>
          <a:ext cx="3657600" cy="501672"/>
        </p:xfrm>
        <a:graphic>
          <a:graphicData uri="http://schemas.openxmlformats.org/presentationml/2006/ole">
            <mc:AlternateContent xmlns:mc="http://schemas.openxmlformats.org/markup-compatibility/2006">
              <mc:Choice xmlns:v="urn:schemas-microsoft-com:vml" Requires="v">
                <p:oleObj spid="_x0000_s14643" name="Image" r:id="rId8" imgW="7606349" imgH="1041270" progId="Photoshop.Image.10">
                  <p:embed/>
                </p:oleObj>
              </mc:Choice>
              <mc:Fallback>
                <p:oleObj name="Image" r:id="rId8" imgW="7606349" imgH="1041270" progId="Photoshop.Image.10">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5796779"/>
                        <a:ext cx="3657600" cy="501672"/>
                      </a:xfrm>
                      <a:prstGeom prst="rect">
                        <a:avLst/>
                      </a:prstGeom>
                      <a:noFill/>
                      <a:ln>
                        <a:noFill/>
                      </a:ln>
                      <a:effectLst/>
                    </p:spPr>
                  </p:pic>
                </p:oleObj>
              </mc:Fallback>
            </mc:AlternateContent>
          </a:graphicData>
        </a:graphic>
      </p:graphicFrame>
      <p:graphicFrame>
        <p:nvGraphicFramePr>
          <p:cNvPr id="14356" name="Object 20"/>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14644" name="Image" r:id="rId10" imgW="4038095" imgH="1473016" progId="Photoshop.Image.10">
                  <p:embed/>
                </p:oleObj>
              </mc:Choice>
              <mc:Fallback>
                <p:oleObj name="Image" r:id="rId10" imgW="4038095" imgH="1473016" progId="Photoshop.Image.10">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2"/>
          <p:cNvSpPr txBox="1">
            <a:spLocks noChangeArrowheads="1"/>
          </p:cNvSpPr>
          <p:nvPr/>
        </p:nvSpPr>
        <p:spPr bwMode="auto">
          <a:xfrm>
            <a:off x="457200" y="26670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CH" sz="6000" b="1" dirty="0" smtClean="0">
                <a:solidFill>
                  <a:srgbClr val="0097E0"/>
                </a:solidFill>
                <a:latin typeface="Source Sans Pro Black" panose="020B0803030403020204" pitchFamily="34" charset="0"/>
              </a:rPr>
              <a:t>READY-TO-USE DATA</a:t>
            </a:r>
          </a:p>
          <a:p>
            <a:pPr eaLnBrk="1" fontAlgn="auto" hangingPunct="1">
              <a:spcAft>
                <a:spcPts val="0"/>
              </a:spcAft>
              <a:defRPr/>
            </a:pPr>
            <a:r>
              <a:rPr lang="fr-CH" sz="3300" dirty="0" smtClean="0">
                <a:solidFill>
                  <a:srgbClr val="0097E0"/>
                </a:solidFill>
                <a:latin typeface="Source Sans Pro" panose="020B0503030403020204" pitchFamily="34" charset="0"/>
              </a:rPr>
              <a:t>New sources of open </a:t>
            </a:r>
            <a:r>
              <a:rPr lang="en-GB" sz="3300" dirty="0" smtClean="0">
                <a:solidFill>
                  <a:srgbClr val="0097E0"/>
                </a:solidFill>
                <a:latin typeface="Source Sans Pro" panose="020B0503030403020204" pitchFamily="34" charset="0"/>
              </a:rPr>
              <a:t>risk</a:t>
            </a:r>
            <a:r>
              <a:rPr lang="fr-CH" sz="3300" dirty="0" smtClean="0">
                <a:solidFill>
                  <a:srgbClr val="0097E0"/>
                </a:solidFill>
                <a:latin typeface="Source Sans Pro" panose="020B0503030403020204" pitchFamily="34" charset="0"/>
              </a:rPr>
              <a:t> information</a:t>
            </a:r>
            <a:endParaRPr lang="en-US" sz="3300" dirty="0">
              <a:solidFill>
                <a:srgbClr val="0097E0"/>
              </a:solidFill>
              <a:latin typeface="Source Sans Pro" panose="020B0503030403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676400" y="2362200"/>
            <a:ext cx="6129338" cy="4343400"/>
          </a:xfrm>
          <a:prstGeom prst="roundRect">
            <a:avLst>
              <a:gd name="adj" fmla="val 3851"/>
            </a:avLst>
          </a:prstGeom>
          <a:ln w="317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a:p>
        </p:txBody>
      </p:sp>
      <p:sp>
        <p:nvSpPr>
          <p:cNvPr id="16388" name="Rectangle 5"/>
          <p:cNvSpPr>
            <a:spLocks noGrp="1" noChangeArrowheads="1"/>
          </p:cNvSpPr>
          <p:nvPr>
            <p:ph idx="4294967295"/>
          </p:nvPr>
        </p:nvSpPr>
        <p:spPr>
          <a:xfrm>
            <a:off x="304800" y="1905000"/>
            <a:ext cx="7812088" cy="1914525"/>
          </a:xfrm>
          <a:noFill/>
          <a:ln w="9525">
            <a:noFill/>
            <a:miter lim="800000"/>
            <a:headEnd/>
            <a:tailEnd/>
          </a:ln>
        </p:spPr>
        <p:txBody>
          <a:bodyPr vert="horz" wrap="square" lIns="91440" tIns="45720" rIns="91440" bIns="45720" numCol="1" anchor="t" anchorCtr="0" compatLnSpc="1">
            <a:prstTxWarp prst="textNoShape">
              <a:avLst/>
            </a:prstTxWarp>
          </a:bodyPr>
          <a:lstStyle/>
          <a:p>
            <a:pPr marL="342900" lvl="1" indent="-342900" eaLnBrk="1" hangingPunct="1">
              <a:buChar char="•"/>
            </a:pPr>
            <a:r>
              <a:rPr lang="en-GB" sz="2000" dirty="0" smtClean="0">
                <a:solidFill>
                  <a:srgbClr val="0097E0"/>
                </a:solidFill>
                <a:latin typeface="Source Sans Pro" panose="020B0503030403020204" pitchFamily="34" charset="0"/>
              </a:rPr>
              <a:t>Global Flood Model, pilot study for Thailand</a:t>
            </a:r>
            <a:endParaRPr lang="en-GB" sz="2000" dirty="0">
              <a:solidFill>
                <a:srgbClr val="0097E0"/>
              </a:solidFill>
              <a:latin typeface="Source Sans Pro" panose="020B0503030403020204" pitchFamily="34" charset="0"/>
            </a:endParaRPr>
          </a:p>
        </p:txBody>
      </p:sp>
      <p:pic>
        <p:nvPicPr>
          <p:cNvPr id="1639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438400"/>
            <a:ext cx="5976938"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Umbrella-blue"/>
          <p:cNvPicPr>
            <a:picLocks noChangeAspect="1" noChangeArrowheads="1"/>
          </p:cNvPicPr>
          <p:nvPr/>
        </p:nvPicPr>
        <p:blipFill>
          <a:blip r:embed="rId5"/>
          <a:srcRect/>
          <a:stretch>
            <a:fillRect/>
          </a:stretch>
        </p:blipFill>
        <p:spPr bwMode="auto">
          <a:xfrm>
            <a:off x="8820150" y="6308725"/>
            <a:ext cx="252413" cy="476250"/>
          </a:xfrm>
          <a:prstGeom prst="rect">
            <a:avLst/>
          </a:prstGeom>
          <a:noFill/>
          <a:ln w="9525">
            <a:noFill/>
            <a:miter lim="800000"/>
            <a:headEnd/>
            <a:tailEnd/>
          </a:ln>
        </p:spPr>
      </p:pic>
      <p:pic>
        <p:nvPicPr>
          <p:cNvPr id="8" name="Picture 7" descr="GAR"/>
          <p:cNvPicPr>
            <a:picLocks noChangeAspect="1" noChangeArrowheads="1"/>
          </p:cNvPicPr>
          <p:nvPr/>
        </p:nvPicPr>
        <p:blipFill>
          <a:blip r:embed="rId6"/>
          <a:srcRect/>
          <a:stretch>
            <a:fillRect/>
          </a:stretch>
        </p:blipFill>
        <p:spPr bwMode="auto">
          <a:xfrm>
            <a:off x="122238" y="123825"/>
            <a:ext cx="792162" cy="257175"/>
          </a:xfrm>
          <a:prstGeom prst="rect">
            <a:avLst/>
          </a:prstGeom>
          <a:noFill/>
          <a:ln w="9525">
            <a:noFill/>
            <a:miter lim="800000"/>
            <a:headEnd/>
            <a:tailEnd/>
          </a:ln>
        </p:spPr>
      </p:pic>
      <p:graphicFrame>
        <p:nvGraphicFramePr>
          <p:cNvPr id="9"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58460" name="Image" r:id="rId7" imgW="4038095" imgH="1473016" progId="Photoshop.Image.10">
                  <p:embed/>
                </p:oleObj>
              </mc:Choice>
              <mc:Fallback>
                <p:oleObj name="Image" r:id="rId7" imgW="4038095" imgH="1473016" progId="Photoshop.Image.1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2"/>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solidFill>
                  <a:srgbClr val="0097E0"/>
                </a:solidFill>
                <a:latin typeface="Source Sans Pro" panose="020B0503030403020204" pitchFamily="34" charset="0"/>
              </a:rPr>
              <a:t>Global hazard assessment</a:t>
            </a:r>
            <a:endParaRPr lang="en-GB" dirty="0">
              <a:solidFill>
                <a:srgbClr val="0097E0"/>
              </a:solidFill>
              <a:latin typeface="Source Sans Pro" panose="020B0503030403020204" pitchFamily="34" charset="0"/>
            </a:endParaRPr>
          </a:p>
        </p:txBody>
      </p:sp>
    </p:spTree>
    <p:extLst>
      <p:ext uri="{BB962C8B-B14F-4D97-AF65-F5344CB8AC3E}">
        <p14:creationId xmlns:p14="http://schemas.microsoft.com/office/powerpoint/2010/main" val="1101184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www.fao.org/climatechange/15301-0-0.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4267200"/>
            <a:ext cx="16557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Imagen 2"/>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866775" y="3743325"/>
            <a:ext cx="12668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5040313" y="2065748"/>
            <a:ext cx="3779837" cy="43888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spcBef>
                <a:spcPct val="20000"/>
              </a:spcBef>
            </a:pPr>
            <a:r>
              <a:rPr lang="en-US" sz="4400" b="1" dirty="0">
                <a:solidFill>
                  <a:srgbClr val="0097E0"/>
                </a:solidFill>
                <a:latin typeface="Source Sans Pro" panose="020B0503030403020204" pitchFamily="34" charset="0"/>
                <a:cs typeface="+mn-cs"/>
              </a:rPr>
              <a:t>CAPRA</a:t>
            </a:r>
          </a:p>
          <a:p>
            <a:pPr eaLnBrk="0" hangingPunct="0">
              <a:spcBef>
                <a:spcPct val="20000"/>
              </a:spcBef>
            </a:pPr>
            <a:endParaRPr lang="en-US" sz="1600" dirty="0">
              <a:solidFill>
                <a:srgbClr val="0097E0"/>
              </a:solidFill>
              <a:latin typeface="Source Sans Pro" panose="020B0503030403020204" pitchFamily="34" charset="0"/>
              <a:cs typeface="+mn-cs"/>
            </a:endParaRPr>
          </a:p>
          <a:p>
            <a:pPr eaLnBrk="0" hangingPunct="0">
              <a:spcBef>
                <a:spcPct val="20000"/>
              </a:spcBef>
            </a:pPr>
            <a:r>
              <a:rPr lang="en-US" sz="2400" dirty="0">
                <a:solidFill>
                  <a:srgbClr val="0097E0"/>
                </a:solidFill>
                <a:latin typeface="Source Sans Pro" panose="020B0503030403020204" pitchFamily="34" charset="0"/>
                <a:cs typeface="+mn-cs"/>
              </a:rPr>
              <a:t>COMPREHENSIVE APPROACH TO PROBABILISTIC RISK ASSESSMENT</a:t>
            </a:r>
          </a:p>
          <a:p>
            <a:pPr eaLnBrk="0" hangingPunct="0">
              <a:spcBef>
                <a:spcPct val="20000"/>
              </a:spcBef>
            </a:pPr>
            <a:endParaRPr lang="en-US" sz="1600" dirty="0">
              <a:solidFill>
                <a:srgbClr val="0097E0"/>
              </a:solidFill>
              <a:latin typeface="Source Sans Pro" panose="020B0503030403020204" pitchFamily="34" charset="0"/>
              <a:cs typeface="+mn-cs"/>
            </a:endParaRPr>
          </a:p>
          <a:p>
            <a:pPr eaLnBrk="0" hangingPunct="0">
              <a:spcBef>
                <a:spcPct val="20000"/>
              </a:spcBef>
            </a:pPr>
            <a:r>
              <a:rPr lang="en-US" sz="2400" b="1" dirty="0">
                <a:solidFill>
                  <a:srgbClr val="0097E0"/>
                </a:solidFill>
                <a:latin typeface="Source Sans Pro" panose="020B0503030403020204" pitchFamily="34" charset="0"/>
                <a:cs typeface="+mn-cs"/>
              </a:rPr>
              <a:t>www.ecapra.org</a:t>
            </a:r>
          </a:p>
        </p:txBody>
      </p:sp>
      <p:pic>
        <p:nvPicPr>
          <p:cNvPr id="20485" name="Picture 3" descr="C:\Users\Mario Andrés Salgado\AppData\Local\Microsoft\Windows\Temporary Internet Files\Content.Outlook\MI08FAN0\GFDRR.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644775"/>
            <a:ext cx="19970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descr="L:\CAPRA\logo-world-bank-all-purpos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201987"/>
            <a:ext cx="19812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idx="4294967295"/>
          </p:nvPr>
        </p:nvSpPr>
        <p:spPr>
          <a:xfrm>
            <a:off x="457200" y="762000"/>
            <a:ext cx="8229600" cy="9906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fontAlgn="auto" hangingPunct="1">
              <a:spcAft>
                <a:spcPts val="0"/>
              </a:spcAft>
            </a:pPr>
            <a:r>
              <a:rPr lang="en-GB" dirty="0" smtClean="0">
                <a:solidFill>
                  <a:srgbClr val="0097E0"/>
                </a:solidFill>
                <a:latin typeface="Source Sans Pro" panose="020B0503030403020204" pitchFamily="34" charset="0"/>
              </a:rPr>
              <a:t>Global Risk Assessment</a:t>
            </a:r>
            <a:endParaRPr lang="en-GB" dirty="0">
              <a:solidFill>
                <a:srgbClr val="0097E0"/>
              </a:solidFill>
              <a:latin typeface="Source Sans Pro" panose="020B0503030403020204" pitchFamily="34" charset="0"/>
            </a:endParaRPr>
          </a:p>
        </p:txBody>
      </p:sp>
      <p:pic>
        <p:nvPicPr>
          <p:cNvPr id="10" name="Picture 9" descr="Umbrella-blue"/>
          <p:cNvPicPr>
            <a:picLocks noChangeAspect="1" noChangeArrowheads="1"/>
          </p:cNvPicPr>
          <p:nvPr/>
        </p:nvPicPr>
        <p:blipFill>
          <a:blip r:embed="rId8"/>
          <a:srcRect/>
          <a:stretch>
            <a:fillRect/>
          </a:stretch>
        </p:blipFill>
        <p:spPr bwMode="auto">
          <a:xfrm>
            <a:off x="8820150" y="6308725"/>
            <a:ext cx="252413" cy="476250"/>
          </a:xfrm>
          <a:prstGeom prst="rect">
            <a:avLst/>
          </a:prstGeom>
          <a:noFill/>
          <a:ln w="9525">
            <a:noFill/>
            <a:miter lim="800000"/>
            <a:headEnd/>
            <a:tailEnd/>
          </a:ln>
        </p:spPr>
      </p:pic>
      <p:pic>
        <p:nvPicPr>
          <p:cNvPr id="11" name="Picture 10" descr="GAR"/>
          <p:cNvPicPr>
            <a:picLocks noChangeAspect="1" noChangeArrowheads="1"/>
          </p:cNvPicPr>
          <p:nvPr/>
        </p:nvPicPr>
        <p:blipFill>
          <a:blip r:embed="rId9"/>
          <a:srcRect/>
          <a:stretch>
            <a:fillRect/>
          </a:stretch>
        </p:blipFill>
        <p:spPr bwMode="auto">
          <a:xfrm>
            <a:off x="122238" y="123825"/>
            <a:ext cx="792162" cy="257175"/>
          </a:xfrm>
          <a:prstGeom prst="rect">
            <a:avLst/>
          </a:prstGeom>
          <a:noFill/>
          <a:ln w="9525">
            <a:noFill/>
            <a:miter lim="800000"/>
            <a:headEnd/>
            <a:tailEnd/>
          </a:ln>
        </p:spPr>
      </p:pic>
      <p:graphicFrame>
        <p:nvGraphicFramePr>
          <p:cNvPr id="12"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54364" name="Image" r:id="rId10" imgW="4038095" imgH="1473016" progId="Photoshop.Image.10">
                  <p:embed/>
                </p:oleObj>
              </mc:Choice>
              <mc:Fallback>
                <p:oleObj name="Image" r:id="rId10" imgW="4038095" imgH="1473016" progId="Photoshop.Image.10">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6546549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2133600"/>
            <a:ext cx="8229600" cy="4525963"/>
          </a:xfrm>
        </p:spPr>
        <p:txBody>
          <a:bodyPr/>
          <a:lstStyle/>
          <a:p>
            <a:pPr eaLnBrk="1" hangingPunct="1"/>
            <a:r>
              <a:rPr lang="en-GB" sz="2400" b="1" dirty="0" smtClean="0">
                <a:solidFill>
                  <a:srgbClr val="0097E0"/>
                </a:solidFill>
                <a:latin typeface="Source Sans Pro" panose="020B0503030403020204" pitchFamily="34" charset="0"/>
              </a:rPr>
              <a:t>Annual Average Losses (AAL)</a:t>
            </a:r>
          </a:p>
          <a:p>
            <a:pPr lvl="1" indent="0" eaLnBrk="1" hangingPunct="1">
              <a:buFont typeface="Arial" panose="020B0604020202020204" pitchFamily="34" charset="0"/>
              <a:buNone/>
            </a:pPr>
            <a:r>
              <a:rPr lang="en-GB" sz="2200" dirty="0" smtClean="0">
                <a:solidFill>
                  <a:srgbClr val="0097E0"/>
                </a:solidFill>
                <a:latin typeface="Source Sans Pro" panose="020B0503030403020204" pitchFamily="34" charset="0"/>
              </a:rPr>
              <a:t>Estimated average loss per year, over a long time period and considering the range of loss scenarios with different occurrence probabilities</a:t>
            </a:r>
          </a:p>
          <a:p>
            <a:pPr lvl="1" indent="0" eaLnBrk="1" hangingPunct="1">
              <a:buFont typeface="Arial" panose="020B0604020202020204" pitchFamily="34" charset="0"/>
              <a:buNone/>
            </a:pPr>
            <a:endParaRPr lang="en-GB" dirty="0" smtClean="0">
              <a:solidFill>
                <a:srgbClr val="0097E0"/>
              </a:solidFill>
              <a:latin typeface="Source Sans Pro" panose="020B0503030403020204" pitchFamily="34" charset="0"/>
            </a:endParaRPr>
          </a:p>
          <a:p>
            <a:pPr eaLnBrk="1" hangingPunct="1"/>
            <a:r>
              <a:rPr lang="en-GB" sz="2400" b="1" dirty="0" smtClean="0">
                <a:solidFill>
                  <a:srgbClr val="0097E0"/>
                </a:solidFill>
                <a:latin typeface="Source Sans Pro" panose="020B0503030403020204" pitchFamily="34" charset="0"/>
              </a:rPr>
              <a:t>Probable Maximum Losses (AAL)</a:t>
            </a:r>
          </a:p>
          <a:p>
            <a:pPr lvl="1" indent="0" eaLnBrk="1" hangingPunct="1">
              <a:buNone/>
            </a:pPr>
            <a:r>
              <a:rPr lang="en-GB" sz="2200" dirty="0" smtClean="0">
                <a:solidFill>
                  <a:srgbClr val="0097E0"/>
                </a:solidFill>
                <a:latin typeface="Source Sans Pro" panose="020B0503030403020204" pitchFamily="34" charset="0"/>
              </a:rPr>
              <a:t>Maximum loss that could be experienced in the occurrence of a disaster with a particular return period</a:t>
            </a:r>
            <a:endParaRPr lang="en-GB" sz="2200" dirty="0">
              <a:solidFill>
                <a:srgbClr val="0097E0"/>
              </a:solidFill>
              <a:latin typeface="Source Sans Pro" panose="020B0503030403020204" pitchFamily="34" charset="0"/>
            </a:endParaRPr>
          </a:p>
        </p:txBody>
      </p:sp>
      <p:pic>
        <p:nvPicPr>
          <p:cNvPr id="6" name="Picture 5" descr="Umbrella-blue"/>
          <p:cNvPicPr>
            <a:picLocks noChangeAspect="1" noChangeArrowheads="1"/>
          </p:cNvPicPr>
          <p:nvPr/>
        </p:nvPicPr>
        <p:blipFill>
          <a:blip r:embed="rId4"/>
          <a:srcRect/>
          <a:stretch>
            <a:fillRect/>
          </a:stretch>
        </p:blipFill>
        <p:spPr bwMode="auto">
          <a:xfrm>
            <a:off x="8820150" y="6308725"/>
            <a:ext cx="252413" cy="476250"/>
          </a:xfrm>
          <a:prstGeom prst="rect">
            <a:avLst/>
          </a:prstGeom>
          <a:noFill/>
          <a:ln w="9525">
            <a:noFill/>
            <a:miter lim="800000"/>
            <a:headEnd/>
            <a:tailEnd/>
          </a:ln>
        </p:spPr>
      </p:pic>
      <p:pic>
        <p:nvPicPr>
          <p:cNvPr id="7" name="Picture 6" descr="GAR"/>
          <p:cNvPicPr>
            <a:picLocks noChangeAspect="1" noChangeArrowheads="1"/>
          </p:cNvPicPr>
          <p:nvPr/>
        </p:nvPicPr>
        <p:blipFill>
          <a:blip r:embed="rId5"/>
          <a:srcRect/>
          <a:stretch>
            <a:fillRect/>
          </a:stretch>
        </p:blipFill>
        <p:spPr bwMode="auto">
          <a:xfrm>
            <a:off x="122238" y="123825"/>
            <a:ext cx="792162" cy="257175"/>
          </a:xfrm>
          <a:prstGeom prst="rect">
            <a:avLst/>
          </a:prstGeom>
          <a:noFill/>
          <a:ln w="9525">
            <a:noFill/>
            <a:miter lim="800000"/>
            <a:headEnd/>
            <a:tailEnd/>
          </a:ln>
        </p:spPr>
      </p:pic>
      <p:graphicFrame>
        <p:nvGraphicFramePr>
          <p:cNvPr id="8"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53340" name="Image" r:id="rId6" imgW="4038095" imgH="1473016" progId="Photoshop.Image.10">
                  <p:embed/>
                </p:oleObj>
              </mc:Choice>
              <mc:Fallback>
                <p:oleObj name="Image" r:id="rId6" imgW="4038095" imgH="1473016" progId="Photoshop.Image.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2"/>
          <p:cNvSpPr>
            <a:spLocks noGrp="1" noChangeArrowheads="1"/>
          </p:cNvSpPr>
          <p:nvPr>
            <p:ph type="title" idx="4294967295"/>
          </p:nvPr>
        </p:nvSpPr>
        <p:spPr>
          <a:xfrm>
            <a:off x="457200" y="762000"/>
            <a:ext cx="8229600" cy="9906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fontAlgn="auto" hangingPunct="1">
              <a:spcAft>
                <a:spcPts val="0"/>
              </a:spcAft>
            </a:pPr>
            <a:r>
              <a:rPr lang="en-GB" dirty="0" smtClean="0">
                <a:solidFill>
                  <a:srgbClr val="0097E0"/>
                </a:solidFill>
                <a:latin typeface="Source Sans Pro" panose="020B0503030403020204" pitchFamily="34" charset="0"/>
              </a:rPr>
              <a:t>Global Risk Assessment</a:t>
            </a:r>
            <a:endParaRPr lang="en-GB" dirty="0">
              <a:solidFill>
                <a:srgbClr val="0097E0"/>
              </a:solidFill>
              <a:latin typeface="Source Sans Pro" panose="020B0503030403020204" pitchFamily="34" charset="0"/>
            </a:endParaRPr>
          </a:p>
        </p:txBody>
      </p:sp>
    </p:spTree>
    <p:extLst>
      <p:ext uri="{BB962C8B-B14F-4D97-AF65-F5344CB8AC3E}">
        <p14:creationId xmlns:p14="http://schemas.microsoft.com/office/powerpoint/2010/main" val="3889727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774825"/>
            <a:ext cx="7350125"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Umbrella-blue"/>
          <p:cNvPicPr>
            <a:picLocks noChangeAspect="1" noChangeArrowheads="1"/>
          </p:cNvPicPr>
          <p:nvPr/>
        </p:nvPicPr>
        <p:blipFill>
          <a:blip r:embed="rId5"/>
          <a:srcRect/>
          <a:stretch>
            <a:fillRect/>
          </a:stretch>
        </p:blipFill>
        <p:spPr bwMode="auto">
          <a:xfrm>
            <a:off x="8820150" y="6308725"/>
            <a:ext cx="252413" cy="476250"/>
          </a:xfrm>
          <a:prstGeom prst="rect">
            <a:avLst/>
          </a:prstGeom>
          <a:noFill/>
          <a:ln w="9525">
            <a:noFill/>
            <a:miter lim="800000"/>
            <a:headEnd/>
            <a:tailEnd/>
          </a:ln>
        </p:spPr>
      </p:pic>
      <p:pic>
        <p:nvPicPr>
          <p:cNvPr id="7" name="Picture 6" descr="GAR"/>
          <p:cNvPicPr>
            <a:picLocks noChangeAspect="1" noChangeArrowheads="1"/>
          </p:cNvPicPr>
          <p:nvPr/>
        </p:nvPicPr>
        <p:blipFill>
          <a:blip r:embed="rId6"/>
          <a:srcRect/>
          <a:stretch>
            <a:fillRect/>
          </a:stretch>
        </p:blipFill>
        <p:spPr bwMode="auto">
          <a:xfrm>
            <a:off x="122238" y="123825"/>
            <a:ext cx="792162" cy="257175"/>
          </a:xfrm>
          <a:prstGeom prst="rect">
            <a:avLst/>
          </a:prstGeom>
          <a:noFill/>
          <a:ln w="9525">
            <a:noFill/>
            <a:miter lim="800000"/>
            <a:headEnd/>
            <a:tailEnd/>
          </a:ln>
        </p:spPr>
      </p:pic>
      <p:graphicFrame>
        <p:nvGraphicFramePr>
          <p:cNvPr id="8"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52316" name="Image" r:id="rId7" imgW="4038095" imgH="1473016" progId="Photoshop.Image.10">
                  <p:embed/>
                </p:oleObj>
              </mc:Choice>
              <mc:Fallback>
                <p:oleObj name="Image" r:id="rId7" imgW="4038095" imgH="1473016" progId="Photoshop.Image.1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2"/>
          <p:cNvSpPr>
            <a:spLocks noGrp="1" noChangeArrowheads="1"/>
          </p:cNvSpPr>
          <p:nvPr>
            <p:ph type="title" idx="4294967295"/>
          </p:nvPr>
        </p:nvSpPr>
        <p:spPr>
          <a:xfrm>
            <a:off x="457200" y="762000"/>
            <a:ext cx="8229600" cy="9906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fontAlgn="auto" hangingPunct="1">
              <a:spcAft>
                <a:spcPts val="0"/>
              </a:spcAft>
            </a:pPr>
            <a:r>
              <a:rPr lang="en-GB" dirty="0" smtClean="0">
                <a:solidFill>
                  <a:srgbClr val="0097E0"/>
                </a:solidFill>
                <a:latin typeface="Source Sans Pro" panose="020B0503030403020204" pitchFamily="34" charset="0"/>
              </a:rPr>
              <a:t>Global Risk Assessment</a:t>
            </a:r>
            <a:endParaRPr lang="en-GB" dirty="0">
              <a:solidFill>
                <a:srgbClr val="0097E0"/>
              </a:solidFill>
              <a:latin typeface="Source Sans Pro" panose="020B0503030403020204" pitchFamily="34" charset="0"/>
            </a:endParaRPr>
          </a:p>
        </p:txBody>
      </p:sp>
    </p:spTree>
    <p:extLst>
      <p:ext uri="{BB962C8B-B14F-4D97-AF65-F5344CB8AC3E}">
        <p14:creationId xmlns:p14="http://schemas.microsoft.com/office/powerpoint/2010/main" val="691529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773238"/>
            <a:ext cx="67691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Umbrella-blue"/>
          <p:cNvPicPr>
            <a:picLocks noChangeAspect="1" noChangeArrowheads="1"/>
          </p:cNvPicPr>
          <p:nvPr/>
        </p:nvPicPr>
        <p:blipFill>
          <a:blip r:embed="rId5"/>
          <a:srcRect/>
          <a:stretch>
            <a:fillRect/>
          </a:stretch>
        </p:blipFill>
        <p:spPr bwMode="auto">
          <a:xfrm>
            <a:off x="8820150" y="6308725"/>
            <a:ext cx="252413" cy="476250"/>
          </a:xfrm>
          <a:prstGeom prst="rect">
            <a:avLst/>
          </a:prstGeom>
          <a:noFill/>
          <a:ln w="9525">
            <a:noFill/>
            <a:miter lim="800000"/>
            <a:headEnd/>
            <a:tailEnd/>
          </a:ln>
        </p:spPr>
      </p:pic>
      <p:pic>
        <p:nvPicPr>
          <p:cNvPr id="7" name="Picture 6" descr="GAR"/>
          <p:cNvPicPr>
            <a:picLocks noChangeAspect="1" noChangeArrowheads="1"/>
          </p:cNvPicPr>
          <p:nvPr/>
        </p:nvPicPr>
        <p:blipFill>
          <a:blip r:embed="rId6"/>
          <a:srcRect/>
          <a:stretch>
            <a:fillRect/>
          </a:stretch>
        </p:blipFill>
        <p:spPr bwMode="auto">
          <a:xfrm>
            <a:off x="122238" y="123825"/>
            <a:ext cx="792162" cy="257175"/>
          </a:xfrm>
          <a:prstGeom prst="rect">
            <a:avLst/>
          </a:prstGeom>
          <a:noFill/>
          <a:ln w="9525">
            <a:noFill/>
            <a:miter lim="800000"/>
            <a:headEnd/>
            <a:tailEnd/>
          </a:ln>
        </p:spPr>
      </p:pic>
      <p:graphicFrame>
        <p:nvGraphicFramePr>
          <p:cNvPr id="8"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51292" name="Image" r:id="rId7" imgW="4038095" imgH="1473016" progId="Photoshop.Image.10">
                  <p:embed/>
                </p:oleObj>
              </mc:Choice>
              <mc:Fallback>
                <p:oleObj name="Image" r:id="rId7" imgW="4038095" imgH="1473016" progId="Photoshop.Image.1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2"/>
          <p:cNvSpPr>
            <a:spLocks noGrp="1" noChangeArrowheads="1"/>
          </p:cNvSpPr>
          <p:nvPr>
            <p:ph type="title" idx="4294967295"/>
          </p:nvPr>
        </p:nvSpPr>
        <p:spPr>
          <a:xfrm>
            <a:off x="457200" y="762000"/>
            <a:ext cx="8229600" cy="9906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fontAlgn="auto" hangingPunct="1">
              <a:spcAft>
                <a:spcPts val="0"/>
              </a:spcAft>
            </a:pPr>
            <a:r>
              <a:rPr lang="en-GB" dirty="0" smtClean="0">
                <a:solidFill>
                  <a:srgbClr val="0097E0"/>
                </a:solidFill>
                <a:latin typeface="Source Sans Pro" panose="020B0503030403020204" pitchFamily="34" charset="0"/>
              </a:rPr>
              <a:t>Global Risk Assessment</a:t>
            </a:r>
            <a:endParaRPr lang="en-GB" dirty="0">
              <a:solidFill>
                <a:srgbClr val="0097E0"/>
              </a:solidFill>
              <a:latin typeface="Source Sans Pro" panose="020B0503030403020204" pitchFamily="34" charset="0"/>
            </a:endParaRPr>
          </a:p>
        </p:txBody>
      </p:sp>
    </p:spTree>
    <p:extLst>
      <p:ext uri="{BB962C8B-B14F-4D97-AF65-F5344CB8AC3E}">
        <p14:creationId xmlns:p14="http://schemas.microsoft.com/office/powerpoint/2010/main" val="3028414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idx="4294967295"/>
          </p:nvPr>
        </p:nvSpPr>
        <p:spPr>
          <a:xfrm>
            <a:off x="0" y="533400"/>
            <a:ext cx="8229600" cy="9906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fontAlgn="auto" hangingPunct="1">
              <a:spcAft>
                <a:spcPts val="0"/>
              </a:spcAft>
            </a:pPr>
            <a:r>
              <a:rPr lang="en-GB" dirty="0" smtClean="0">
                <a:solidFill>
                  <a:srgbClr val="0097E0"/>
                </a:solidFill>
                <a:latin typeface="Source Sans Pro" panose="020B0503030403020204" pitchFamily="34" charset="0"/>
              </a:rPr>
              <a:t>Drought Hazard and Risk</a:t>
            </a:r>
            <a:endParaRPr lang="en-GB" dirty="0">
              <a:solidFill>
                <a:srgbClr val="0097E0"/>
              </a:solidFill>
              <a:latin typeface="Source Sans Pro" panose="020B0503030403020204" pitchFamily="34" charset="0"/>
            </a:endParaRPr>
          </a:p>
        </p:txBody>
      </p:sp>
      <p:sp>
        <p:nvSpPr>
          <p:cNvPr id="24579" name="Rectangle 5"/>
          <p:cNvSpPr>
            <a:spLocks noGrp="1" noChangeArrowheads="1"/>
          </p:cNvSpPr>
          <p:nvPr>
            <p:ph idx="4294967295"/>
          </p:nvPr>
        </p:nvSpPr>
        <p:spPr>
          <a:xfrm>
            <a:off x="304800" y="1484313"/>
            <a:ext cx="8686800" cy="1914525"/>
          </a:xfrm>
        </p:spPr>
        <p:txBody>
          <a:bodyPr/>
          <a:lstStyle/>
          <a:p>
            <a:pPr marL="342900" lvl="1" indent="-342900" eaLnBrk="1" hangingPunct="1">
              <a:buFont typeface="Arial" charset="0"/>
              <a:buChar char="•"/>
            </a:pPr>
            <a:r>
              <a:rPr lang="en-GB" sz="2000" dirty="0" smtClean="0">
                <a:solidFill>
                  <a:srgbClr val="0097E0"/>
                </a:solidFill>
                <a:latin typeface="Source Sans Pro" panose="020B0503030403020204" pitchFamily="34" charset="0"/>
              </a:rPr>
              <a:t>Agricultural drought hazard for Africa and the Mediterranean Regions between 2000 and 2010</a:t>
            </a:r>
          </a:p>
          <a:p>
            <a:pPr marL="342900" lvl="1" indent="-342900" eaLnBrk="1" hangingPunct="1">
              <a:buFont typeface="Arial" charset="0"/>
              <a:buChar char="•"/>
            </a:pPr>
            <a:r>
              <a:rPr lang="en-GB" sz="2000" dirty="0" smtClean="0">
                <a:solidFill>
                  <a:srgbClr val="0097E0"/>
                </a:solidFill>
                <a:latin typeface="Source Sans Pro" panose="020B0503030403020204" pitchFamily="34" charset="0"/>
              </a:rPr>
              <a:t>Assessment of likelihood of crop losses for Mali, Niger, Mozambique and Kenya</a:t>
            </a:r>
          </a:p>
          <a:p>
            <a:pPr eaLnBrk="1" hangingPunct="1"/>
            <a:endParaRPr lang="en-US" sz="2000" dirty="0">
              <a:solidFill>
                <a:srgbClr val="0097E0"/>
              </a:solidFill>
              <a:latin typeface="Source Sans Pro" panose="020B0503030403020204" pitchFamily="34" charset="0"/>
            </a:endParaRPr>
          </a:p>
        </p:txBody>
      </p:sp>
      <p:pic>
        <p:nvPicPr>
          <p:cNvPr id="8" name="Picture 7" descr="Umbrella-blue"/>
          <p:cNvPicPr>
            <a:picLocks noChangeAspect="1" noChangeArrowheads="1"/>
          </p:cNvPicPr>
          <p:nvPr/>
        </p:nvPicPr>
        <p:blipFill>
          <a:blip r:embed="rId4"/>
          <a:srcRect/>
          <a:stretch>
            <a:fillRect/>
          </a:stretch>
        </p:blipFill>
        <p:spPr bwMode="auto">
          <a:xfrm>
            <a:off x="8820150" y="6308725"/>
            <a:ext cx="252413" cy="476250"/>
          </a:xfrm>
          <a:prstGeom prst="rect">
            <a:avLst/>
          </a:prstGeom>
          <a:noFill/>
          <a:ln w="9525">
            <a:noFill/>
            <a:miter lim="800000"/>
            <a:headEnd/>
            <a:tailEnd/>
          </a:ln>
        </p:spPr>
      </p:pic>
      <p:pic>
        <p:nvPicPr>
          <p:cNvPr id="9" name="Picture 8" descr="GAR"/>
          <p:cNvPicPr>
            <a:picLocks noChangeAspect="1" noChangeArrowheads="1"/>
          </p:cNvPicPr>
          <p:nvPr/>
        </p:nvPicPr>
        <p:blipFill>
          <a:blip r:embed="rId5"/>
          <a:srcRect/>
          <a:stretch>
            <a:fillRect/>
          </a:stretch>
        </p:blipFill>
        <p:spPr bwMode="auto">
          <a:xfrm>
            <a:off x="122238" y="123825"/>
            <a:ext cx="792162" cy="257175"/>
          </a:xfrm>
          <a:prstGeom prst="rect">
            <a:avLst/>
          </a:prstGeom>
          <a:noFill/>
          <a:ln w="9525">
            <a:noFill/>
            <a:miter lim="800000"/>
            <a:headEnd/>
            <a:tailEnd/>
          </a:ln>
        </p:spPr>
      </p:pic>
      <p:graphicFrame>
        <p:nvGraphicFramePr>
          <p:cNvPr id="10"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50268" name="Image" r:id="rId6" imgW="4038095" imgH="1473016" progId="Photoshop.Image.10">
                  <p:embed/>
                </p:oleObj>
              </mc:Choice>
              <mc:Fallback>
                <p:oleObj name="Image" r:id="rId6" imgW="4038095" imgH="1473016" progId="Photoshop.Image.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712" y="2895600"/>
            <a:ext cx="4337688" cy="3200400"/>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11830" y="4038600"/>
            <a:ext cx="3981569" cy="2508250"/>
          </a:xfrm>
          <a:prstGeom prst="rect">
            <a:avLst/>
          </a:prstGeom>
        </p:spPr>
      </p:pic>
    </p:spTree>
    <p:extLst>
      <p:ext uri="{BB962C8B-B14F-4D97-AF65-F5344CB8AC3E}">
        <p14:creationId xmlns:p14="http://schemas.microsoft.com/office/powerpoint/2010/main" val="2095786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idx="4294967295"/>
          </p:nvPr>
        </p:nvSpPr>
        <p:spPr>
          <a:xfrm>
            <a:off x="609600" y="1143000"/>
            <a:ext cx="8229600" cy="990600"/>
          </a:xfrm>
        </p:spPr>
        <p:txBody>
          <a:bodyPr/>
          <a:lstStyle/>
          <a:p>
            <a:pPr eaLnBrk="1" fontAlgn="auto" hangingPunct="1">
              <a:spcAft>
                <a:spcPts val="0"/>
              </a:spcAft>
              <a:defRPr/>
            </a:pPr>
            <a:r>
              <a:rPr lang="fr-CH" dirty="0" smtClean="0">
                <a:solidFill>
                  <a:srgbClr val="0097E0"/>
                </a:solidFill>
                <a:latin typeface="Source Sans Pro" panose="020B0503030403020204" pitchFamily="34" charset="0"/>
              </a:rPr>
              <a:t>OPEN QUAKE</a:t>
            </a:r>
            <a:endParaRPr lang="en-US" dirty="0">
              <a:solidFill>
                <a:srgbClr val="0097E0"/>
              </a:solidFill>
              <a:latin typeface="Source Sans Pro" panose="020B0503030403020204" pitchFamily="34" charset="0"/>
            </a:endParaRPr>
          </a:p>
        </p:txBody>
      </p:sp>
      <p:pic>
        <p:nvPicPr>
          <p:cNvPr id="8" name="Picture 7" descr="Umbrella-blue"/>
          <p:cNvPicPr>
            <a:picLocks noChangeAspect="1" noChangeArrowheads="1"/>
          </p:cNvPicPr>
          <p:nvPr/>
        </p:nvPicPr>
        <p:blipFill>
          <a:blip r:embed="rId4"/>
          <a:srcRect/>
          <a:stretch>
            <a:fillRect/>
          </a:stretch>
        </p:blipFill>
        <p:spPr bwMode="auto">
          <a:xfrm>
            <a:off x="8820150" y="6308725"/>
            <a:ext cx="252413" cy="476250"/>
          </a:xfrm>
          <a:prstGeom prst="rect">
            <a:avLst/>
          </a:prstGeom>
          <a:noFill/>
          <a:ln w="9525">
            <a:noFill/>
            <a:miter lim="800000"/>
            <a:headEnd/>
            <a:tailEnd/>
          </a:ln>
        </p:spPr>
      </p:pic>
      <p:pic>
        <p:nvPicPr>
          <p:cNvPr id="9" name="Picture 8" descr="GAR"/>
          <p:cNvPicPr>
            <a:picLocks noChangeAspect="1" noChangeArrowheads="1"/>
          </p:cNvPicPr>
          <p:nvPr/>
        </p:nvPicPr>
        <p:blipFill>
          <a:blip r:embed="rId5"/>
          <a:srcRect/>
          <a:stretch>
            <a:fillRect/>
          </a:stretch>
        </p:blipFill>
        <p:spPr bwMode="auto">
          <a:xfrm>
            <a:off x="122238" y="123825"/>
            <a:ext cx="792162" cy="257175"/>
          </a:xfrm>
          <a:prstGeom prst="rect">
            <a:avLst/>
          </a:prstGeom>
          <a:noFill/>
          <a:ln w="9525">
            <a:noFill/>
            <a:miter lim="800000"/>
            <a:headEnd/>
            <a:tailEnd/>
          </a:ln>
        </p:spPr>
      </p:pic>
      <p:graphicFrame>
        <p:nvGraphicFramePr>
          <p:cNvPr id="10"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67681" name="Image" r:id="rId6" imgW="4038095" imgH="1473016" progId="Photoshop.Image.10">
                  <p:embed/>
                </p:oleObj>
              </mc:Choice>
              <mc:Fallback>
                <p:oleObj name="Image" r:id="rId6" imgW="4038095" imgH="1473016" progId="Photoshop.Image.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228600" y="2133600"/>
            <a:ext cx="8763000" cy="1169551"/>
          </a:xfrm>
          <a:prstGeom prst="rect">
            <a:avLst/>
          </a:prstGeom>
        </p:spPr>
        <p:txBody>
          <a:bodyPr wrap="square">
            <a:spAutoFit/>
          </a:bodyPr>
          <a:lstStyle/>
          <a:p>
            <a:pPr marL="800100" lvl="1" indent="-342900" defTabSz="457200" fontAlgn="auto">
              <a:spcBef>
                <a:spcPts val="600"/>
              </a:spcBef>
              <a:spcAft>
                <a:spcPts val="600"/>
              </a:spcAft>
              <a:buFont typeface="Arial"/>
              <a:buChar char="•"/>
              <a:defRPr/>
            </a:pPr>
            <a:r>
              <a:rPr lang="en-GB" sz="2000" dirty="0">
                <a:solidFill>
                  <a:srgbClr val="0097E0"/>
                </a:solidFill>
                <a:latin typeface="Source Sans Pro" panose="020B0503030403020204" pitchFamily="34" charset="0"/>
                <a:cs typeface="+mn-cs"/>
              </a:rPr>
              <a:t>D</a:t>
            </a:r>
            <a:r>
              <a:rPr lang="en-GB" sz="2000" dirty="0" smtClean="0">
                <a:solidFill>
                  <a:srgbClr val="0097E0"/>
                </a:solidFill>
                <a:latin typeface="Source Sans Pro" panose="020B0503030403020204" pitchFamily="34" charset="0"/>
                <a:cs typeface="+mn-cs"/>
              </a:rPr>
              <a:t>eveloped </a:t>
            </a:r>
            <a:r>
              <a:rPr lang="en-GB" sz="2000" dirty="0">
                <a:solidFill>
                  <a:srgbClr val="0097E0"/>
                </a:solidFill>
                <a:latin typeface="Source Sans Pro" panose="020B0503030403020204" pitchFamily="34" charset="0"/>
                <a:cs typeface="+mn-cs"/>
              </a:rPr>
              <a:t>by </a:t>
            </a:r>
            <a:r>
              <a:rPr lang="en-GB" sz="2000" dirty="0" smtClean="0">
                <a:solidFill>
                  <a:srgbClr val="0097E0"/>
                </a:solidFill>
                <a:latin typeface="Source Sans Pro" panose="020B0503030403020204" pitchFamily="34" charset="0"/>
                <a:cs typeface="+mn-cs"/>
              </a:rPr>
              <a:t>the </a:t>
            </a:r>
            <a:r>
              <a:rPr lang="en-GB" sz="2000" dirty="0">
                <a:solidFill>
                  <a:srgbClr val="0097E0"/>
                </a:solidFill>
                <a:latin typeface="Source Sans Pro" panose="020B0503030403020204" pitchFamily="34" charset="0"/>
                <a:cs typeface="+mn-cs"/>
              </a:rPr>
              <a:t>Global Earthquake </a:t>
            </a:r>
            <a:r>
              <a:rPr lang="en-GB" sz="2000" dirty="0" smtClean="0">
                <a:solidFill>
                  <a:srgbClr val="0097E0"/>
                </a:solidFill>
                <a:latin typeface="Source Sans Pro" panose="020B0503030403020204" pitchFamily="34" charset="0"/>
                <a:cs typeface="+mn-cs"/>
              </a:rPr>
              <a:t>Model</a:t>
            </a:r>
          </a:p>
          <a:p>
            <a:pPr marL="800100" lvl="1" indent="-342900" defTabSz="457200" fontAlgn="auto">
              <a:spcBef>
                <a:spcPts val="600"/>
              </a:spcBef>
              <a:spcAft>
                <a:spcPts val="600"/>
              </a:spcAft>
              <a:buFont typeface="Arial"/>
              <a:buChar char="•"/>
              <a:defRPr/>
            </a:pPr>
            <a:r>
              <a:rPr lang="en-GB" sz="2000" dirty="0" smtClean="0">
                <a:solidFill>
                  <a:srgbClr val="0097E0"/>
                </a:solidFill>
                <a:latin typeface="Source Sans Pro" panose="020B0503030403020204" pitchFamily="34" charset="0"/>
                <a:cs typeface="+mn-cs"/>
              </a:rPr>
              <a:t>Web-based risk assessment platform, an integrated environment for modelling, viewing, exploring, and managing earthquake risk</a:t>
            </a:r>
            <a:endParaRPr lang="en-GB" sz="2000" dirty="0">
              <a:solidFill>
                <a:srgbClr val="0097E0"/>
              </a:solidFill>
              <a:latin typeface="Source Sans Pro" panose="020B0503030403020204" pitchFamily="34" charset="0"/>
              <a:cs typeface="+mn-cs"/>
            </a:endParaRPr>
          </a:p>
        </p:txBody>
      </p:sp>
      <p:pic>
        <p:nvPicPr>
          <p:cNvPr id="67611" name="Picture 27" descr="http://www.globalquakemodel.org/media/cms_page_media/15/OQscreen.jpg.550x800_q8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8550" y="3253446"/>
            <a:ext cx="5048250" cy="35623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 y="3882134"/>
            <a:ext cx="3421952" cy="1813856"/>
          </a:xfrm>
          <a:prstGeom prst="rect">
            <a:avLst/>
          </a:prstGeom>
        </p:spPr>
      </p:pic>
      <p:sp>
        <p:nvSpPr>
          <p:cNvPr id="4" name="Rectangle 3"/>
          <p:cNvSpPr/>
          <p:nvPr/>
        </p:nvSpPr>
        <p:spPr>
          <a:xfrm>
            <a:off x="518319" y="577425"/>
            <a:ext cx="3267241" cy="553998"/>
          </a:xfrm>
          <a:prstGeom prst="rect">
            <a:avLst/>
          </a:prstGeom>
        </p:spPr>
        <p:txBody>
          <a:bodyPr wrap="none">
            <a:spAutoFit/>
          </a:bodyPr>
          <a:lstStyle/>
          <a:p>
            <a:r>
              <a:rPr lang="en-GB" sz="3000" dirty="0" smtClean="0">
                <a:solidFill>
                  <a:srgbClr val="0097E0"/>
                </a:solidFill>
                <a:latin typeface="Source Sans Pro" panose="020B0503030403020204" pitchFamily="34" charset="0"/>
              </a:rPr>
              <a:t>… Looking forward</a:t>
            </a:r>
            <a:endParaRPr lang="en-GB" sz="3000" dirty="0"/>
          </a:p>
        </p:txBody>
      </p:sp>
    </p:spTree>
    <p:extLst>
      <p:ext uri="{BB962C8B-B14F-4D97-AF65-F5344CB8AC3E}">
        <p14:creationId xmlns:p14="http://schemas.microsoft.com/office/powerpoint/2010/main" val="607704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ERC.jpg"/>
          <p:cNvPicPr>
            <a:picLocks noChangeAspect="1"/>
          </p:cNvPicPr>
          <p:nvPr/>
        </p:nvPicPr>
        <p:blipFill>
          <a:blip r:embed="rId4" cstate="print"/>
          <a:srcRect/>
          <a:stretch>
            <a:fillRect/>
          </a:stretch>
        </p:blipFill>
        <p:spPr bwMode="auto">
          <a:xfrm>
            <a:off x="6665192" y="6300244"/>
            <a:ext cx="949935" cy="521465"/>
          </a:xfrm>
          <a:prstGeom prst="rect">
            <a:avLst/>
          </a:prstGeom>
          <a:noFill/>
          <a:ln w="9525">
            <a:noFill/>
            <a:miter lim="800000"/>
            <a:headEnd/>
            <a:tailEnd/>
          </a:ln>
        </p:spPr>
      </p:pic>
      <p:sp>
        <p:nvSpPr>
          <p:cNvPr id="497666" name="Rectangle 2"/>
          <p:cNvSpPr>
            <a:spLocks noGrp="1" noChangeArrowheads="1"/>
          </p:cNvSpPr>
          <p:nvPr>
            <p:ph type="title" idx="4294967295"/>
          </p:nvPr>
        </p:nvSpPr>
        <p:spPr>
          <a:xfrm>
            <a:off x="492169" y="1613246"/>
            <a:ext cx="8229600" cy="990600"/>
          </a:xfrm>
        </p:spPr>
        <p:txBody>
          <a:bodyPr/>
          <a:lstStyle/>
          <a:p>
            <a:pPr eaLnBrk="1" fontAlgn="auto" hangingPunct="1">
              <a:spcAft>
                <a:spcPts val="0"/>
              </a:spcAft>
              <a:defRPr/>
            </a:pPr>
            <a:r>
              <a:rPr lang="en-GB" dirty="0" smtClean="0">
                <a:solidFill>
                  <a:srgbClr val="0097E0"/>
                </a:solidFill>
                <a:latin typeface="Source Sans Pro" panose="020B0503030403020204" pitchFamily="34" charset="0"/>
              </a:rPr>
              <a:t>Global Volcano Model</a:t>
            </a:r>
            <a:br>
              <a:rPr lang="en-GB" dirty="0" smtClean="0">
                <a:solidFill>
                  <a:srgbClr val="0097E0"/>
                </a:solidFill>
                <a:latin typeface="Source Sans Pro" panose="020B0503030403020204" pitchFamily="34" charset="0"/>
              </a:rPr>
            </a:br>
            <a:r>
              <a:rPr lang="en-GB" sz="2200" dirty="0" smtClean="0">
                <a:solidFill>
                  <a:srgbClr val="0097E0"/>
                </a:solidFill>
                <a:latin typeface="Source Sans Pro" panose="020B0503030403020204" pitchFamily="34" charset="0"/>
              </a:rPr>
              <a:t>A sustainable, accessible platform for information on volcanic hazard and risk</a:t>
            </a:r>
            <a:endParaRPr lang="en-GB" sz="2200" dirty="0">
              <a:solidFill>
                <a:srgbClr val="0097E0"/>
              </a:solidFill>
              <a:latin typeface="Source Sans Pro" panose="020B0503030403020204" pitchFamily="34" charset="0"/>
            </a:endParaRPr>
          </a:p>
        </p:txBody>
      </p:sp>
      <p:pic>
        <p:nvPicPr>
          <p:cNvPr id="8" name="Picture 7" descr="Umbrella-blue"/>
          <p:cNvPicPr>
            <a:picLocks noChangeAspect="1" noChangeArrowheads="1"/>
          </p:cNvPicPr>
          <p:nvPr/>
        </p:nvPicPr>
        <p:blipFill>
          <a:blip r:embed="rId5"/>
          <a:srcRect/>
          <a:stretch>
            <a:fillRect/>
          </a:stretch>
        </p:blipFill>
        <p:spPr bwMode="auto">
          <a:xfrm>
            <a:off x="8879444" y="6420599"/>
            <a:ext cx="193119" cy="364375"/>
          </a:xfrm>
          <a:prstGeom prst="rect">
            <a:avLst/>
          </a:prstGeom>
          <a:noFill/>
          <a:ln w="9525">
            <a:noFill/>
            <a:miter lim="800000"/>
            <a:headEnd/>
            <a:tailEnd/>
          </a:ln>
        </p:spPr>
      </p:pic>
      <p:pic>
        <p:nvPicPr>
          <p:cNvPr id="9" name="Picture 8" descr="GAR"/>
          <p:cNvPicPr>
            <a:picLocks noChangeAspect="1" noChangeArrowheads="1"/>
          </p:cNvPicPr>
          <p:nvPr/>
        </p:nvPicPr>
        <p:blipFill>
          <a:blip r:embed="rId6"/>
          <a:srcRect/>
          <a:stretch>
            <a:fillRect/>
          </a:stretch>
        </p:blipFill>
        <p:spPr bwMode="auto">
          <a:xfrm>
            <a:off x="122238" y="123825"/>
            <a:ext cx="792162" cy="257175"/>
          </a:xfrm>
          <a:prstGeom prst="rect">
            <a:avLst/>
          </a:prstGeom>
          <a:noFill/>
          <a:ln w="9525">
            <a:noFill/>
            <a:miter lim="800000"/>
            <a:headEnd/>
            <a:tailEnd/>
          </a:ln>
        </p:spPr>
      </p:pic>
      <p:graphicFrame>
        <p:nvGraphicFramePr>
          <p:cNvPr id="10"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68989" name="Image" r:id="rId7" imgW="4038095" imgH="1473016" progId="Photoshop.Image.10">
                  <p:embed/>
                </p:oleObj>
              </mc:Choice>
              <mc:Fallback>
                <p:oleObj name="Image" r:id="rId7" imgW="4038095" imgH="1473016" progId="Photoshop.Image.1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3" descr="EOS.gif"/>
          <p:cNvPicPr>
            <a:picLocks noChangeAspect="1"/>
          </p:cNvPicPr>
          <p:nvPr/>
        </p:nvPicPr>
        <p:blipFill>
          <a:blip r:embed="rId9" cstate="print"/>
          <a:srcRect/>
          <a:stretch>
            <a:fillRect/>
          </a:stretch>
        </p:blipFill>
        <p:spPr bwMode="auto">
          <a:xfrm>
            <a:off x="1363586" y="6176258"/>
            <a:ext cx="1072953" cy="564712"/>
          </a:xfrm>
          <a:prstGeom prst="rect">
            <a:avLst/>
          </a:prstGeom>
          <a:noFill/>
          <a:ln w="9525">
            <a:noFill/>
            <a:miter lim="800000"/>
            <a:headEnd/>
            <a:tailEnd/>
          </a:ln>
        </p:spPr>
      </p:pic>
      <p:pic>
        <p:nvPicPr>
          <p:cNvPr id="7" name="Picture 6" descr="GSJ.gif"/>
          <p:cNvPicPr>
            <a:picLocks noChangeAspect="1"/>
          </p:cNvPicPr>
          <p:nvPr/>
        </p:nvPicPr>
        <p:blipFill>
          <a:blip r:embed="rId10" cstate="print"/>
          <a:srcRect/>
          <a:stretch>
            <a:fillRect/>
          </a:stretch>
        </p:blipFill>
        <p:spPr bwMode="auto">
          <a:xfrm>
            <a:off x="6243074" y="5532590"/>
            <a:ext cx="1301244" cy="302615"/>
          </a:xfrm>
          <a:prstGeom prst="rect">
            <a:avLst/>
          </a:prstGeom>
          <a:noFill/>
          <a:ln w="9525">
            <a:noFill/>
            <a:miter lim="800000"/>
            <a:headEnd/>
            <a:tailEnd/>
          </a:ln>
        </p:spPr>
      </p:pic>
      <p:pic>
        <p:nvPicPr>
          <p:cNvPr id="11" name="Picture 10" descr="Smithsonian.gif"/>
          <p:cNvPicPr>
            <a:picLocks noChangeAspect="1"/>
          </p:cNvPicPr>
          <p:nvPr/>
        </p:nvPicPr>
        <p:blipFill>
          <a:blip r:embed="rId11" cstate="print"/>
          <a:srcRect/>
          <a:stretch>
            <a:fillRect/>
          </a:stretch>
        </p:blipFill>
        <p:spPr bwMode="auto">
          <a:xfrm>
            <a:off x="7631811" y="5701929"/>
            <a:ext cx="1256773" cy="587705"/>
          </a:xfrm>
          <a:prstGeom prst="rect">
            <a:avLst/>
          </a:prstGeom>
          <a:noFill/>
          <a:ln w="9525">
            <a:noFill/>
            <a:miter lim="800000"/>
            <a:headEnd/>
            <a:tailEnd/>
          </a:ln>
        </p:spPr>
      </p:pic>
      <p:pic>
        <p:nvPicPr>
          <p:cNvPr id="12" name="Picture 11" descr="University of Buffalo.gif"/>
          <p:cNvPicPr>
            <a:picLocks noChangeAspect="1"/>
          </p:cNvPicPr>
          <p:nvPr/>
        </p:nvPicPr>
        <p:blipFill>
          <a:blip r:embed="rId12" cstate="print"/>
          <a:srcRect/>
          <a:stretch>
            <a:fillRect/>
          </a:stretch>
        </p:blipFill>
        <p:spPr bwMode="auto">
          <a:xfrm>
            <a:off x="5398023" y="5536170"/>
            <a:ext cx="726749" cy="485991"/>
          </a:xfrm>
          <a:prstGeom prst="rect">
            <a:avLst/>
          </a:prstGeom>
          <a:noFill/>
          <a:ln w="9525">
            <a:noFill/>
            <a:miter lim="800000"/>
            <a:headEnd/>
            <a:tailEnd/>
          </a:ln>
        </p:spPr>
      </p:pic>
      <p:sp>
        <p:nvSpPr>
          <p:cNvPr id="13" name="TextBox 12"/>
          <p:cNvSpPr txBox="1"/>
          <p:nvPr/>
        </p:nvSpPr>
        <p:spPr>
          <a:xfrm>
            <a:off x="5511316" y="5984060"/>
            <a:ext cx="989658" cy="584775"/>
          </a:xfrm>
          <a:prstGeom prst="rect">
            <a:avLst/>
          </a:prstGeom>
          <a:noFill/>
        </p:spPr>
        <p:txBody>
          <a:bodyPr wrap="square" rtlCol="0">
            <a:spAutoFit/>
          </a:bodyPr>
          <a:lstStyle/>
          <a:p>
            <a:r>
              <a:rPr lang="en-US" sz="1600" b="1" dirty="0" smtClean="0">
                <a:solidFill>
                  <a:srgbClr val="008000"/>
                </a:solidFill>
              </a:rPr>
              <a:t>CEV</a:t>
            </a:r>
          </a:p>
          <a:p>
            <a:r>
              <a:rPr lang="en-US" sz="1600" b="1" dirty="0" smtClean="0">
                <a:solidFill>
                  <a:srgbClr val="008000"/>
                </a:solidFill>
              </a:rPr>
              <a:t>WOVO</a:t>
            </a:r>
            <a:endParaRPr lang="en-US" sz="1600" b="1" dirty="0">
              <a:solidFill>
                <a:srgbClr val="008000"/>
              </a:solidFill>
            </a:endParaRPr>
          </a:p>
        </p:txBody>
      </p:sp>
      <p:pic>
        <p:nvPicPr>
          <p:cNvPr id="14" name="Picture 13"/>
          <p:cNvPicPr>
            <a:picLocks noChangeAspect="1"/>
          </p:cNvPicPr>
          <p:nvPr/>
        </p:nvPicPr>
        <p:blipFill>
          <a:blip r:embed="rId13" cstate="print"/>
          <a:stretch>
            <a:fillRect/>
          </a:stretch>
        </p:blipFill>
        <p:spPr>
          <a:xfrm>
            <a:off x="75163" y="6058373"/>
            <a:ext cx="533008" cy="723367"/>
          </a:xfrm>
          <a:prstGeom prst="rect">
            <a:avLst/>
          </a:prstGeom>
        </p:spPr>
      </p:pic>
      <p:pic>
        <p:nvPicPr>
          <p:cNvPr id="15" name="Picture 6" descr="logo-screen"/>
          <p:cNvPicPr>
            <a:picLocks noChangeAspect="1" noChangeArrowheads="1"/>
          </p:cNvPicPr>
          <p:nvPr/>
        </p:nvPicPr>
        <p:blipFill>
          <a:blip r:embed="rId14" cstate="print"/>
          <a:srcRect/>
          <a:stretch>
            <a:fillRect/>
          </a:stretch>
        </p:blipFill>
        <p:spPr bwMode="auto">
          <a:xfrm>
            <a:off x="197260" y="5721019"/>
            <a:ext cx="1214965" cy="354365"/>
          </a:xfrm>
          <a:prstGeom prst="rect">
            <a:avLst/>
          </a:prstGeom>
          <a:noFill/>
          <a:ln w="9525">
            <a:noFill/>
            <a:miter lim="800000"/>
            <a:headEnd/>
            <a:tailEnd/>
          </a:ln>
        </p:spPr>
      </p:pic>
      <p:pic>
        <p:nvPicPr>
          <p:cNvPr id="16" name="Picture 15"/>
          <p:cNvPicPr>
            <a:picLocks noChangeAspect="1"/>
          </p:cNvPicPr>
          <p:nvPr/>
        </p:nvPicPr>
        <p:blipFill>
          <a:blip r:embed="rId15" cstate="print"/>
          <a:stretch>
            <a:fillRect/>
          </a:stretch>
        </p:blipFill>
        <p:spPr>
          <a:xfrm>
            <a:off x="6714609" y="5953357"/>
            <a:ext cx="811562" cy="421134"/>
          </a:xfrm>
          <a:prstGeom prst="rect">
            <a:avLst/>
          </a:prstGeom>
        </p:spPr>
      </p:pic>
      <p:pic>
        <p:nvPicPr>
          <p:cNvPr id="17" name="Picture 16"/>
          <p:cNvPicPr>
            <a:picLocks noChangeAspect="1"/>
          </p:cNvPicPr>
          <p:nvPr/>
        </p:nvPicPr>
        <p:blipFill>
          <a:blip r:embed="rId16" cstate="print"/>
          <a:stretch>
            <a:fillRect/>
          </a:stretch>
        </p:blipFill>
        <p:spPr>
          <a:xfrm>
            <a:off x="7644346" y="6170207"/>
            <a:ext cx="651502" cy="651502"/>
          </a:xfrm>
          <a:prstGeom prst="rect">
            <a:avLst/>
          </a:prstGeom>
        </p:spPr>
      </p:pic>
      <p:pic>
        <p:nvPicPr>
          <p:cNvPr id="18" name="Picture 17"/>
          <p:cNvPicPr>
            <a:picLocks noChangeAspect="1"/>
          </p:cNvPicPr>
          <p:nvPr/>
        </p:nvPicPr>
        <p:blipFill>
          <a:blip r:embed="rId17" cstate="print"/>
          <a:stretch>
            <a:fillRect/>
          </a:stretch>
        </p:blipFill>
        <p:spPr>
          <a:xfrm>
            <a:off x="8280893" y="6186064"/>
            <a:ext cx="677192" cy="648694"/>
          </a:xfrm>
          <a:prstGeom prst="rect">
            <a:avLst/>
          </a:prstGeom>
        </p:spPr>
      </p:pic>
      <p:sp>
        <p:nvSpPr>
          <p:cNvPr id="19" name="TextBox 18"/>
          <p:cNvSpPr txBox="1"/>
          <p:nvPr/>
        </p:nvSpPr>
        <p:spPr>
          <a:xfrm>
            <a:off x="2527569" y="6100417"/>
            <a:ext cx="912571" cy="692497"/>
          </a:xfrm>
          <a:prstGeom prst="rect">
            <a:avLst/>
          </a:prstGeom>
          <a:noFill/>
        </p:spPr>
        <p:txBody>
          <a:bodyPr wrap="square" rtlCol="0">
            <a:spAutoFit/>
          </a:bodyPr>
          <a:lstStyle/>
          <a:p>
            <a:pPr algn="ctr"/>
            <a:r>
              <a:rPr lang="en-US" sz="1300" b="1" i="1" dirty="0" smtClean="0">
                <a:solidFill>
                  <a:srgbClr val="800000"/>
                </a:solidFill>
              </a:rPr>
              <a:t>GNS </a:t>
            </a:r>
          </a:p>
          <a:p>
            <a:pPr algn="ctr"/>
            <a:r>
              <a:rPr lang="en-US" sz="1300" b="1" i="1" dirty="0" smtClean="0">
                <a:solidFill>
                  <a:srgbClr val="800000"/>
                </a:solidFill>
              </a:rPr>
              <a:t>New Zealand</a:t>
            </a:r>
            <a:endParaRPr lang="en-US" sz="1300" b="1" i="1" dirty="0">
              <a:solidFill>
                <a:srgbClr val="800000"/>
              </a:solidFill>
            </a:endParaRPr>
          </a:p>
        </p:txBody>
      </p:sp>
      <p:graphicFrame>
        <p:nvGraphicFramePr>
          <p:cNvPr id="20" name="Object 6"/>
          <p:cNvGraphicFramePr>
            <a:graphicFrameLocks noChangeAspect="1"/>
          </p:cNvGraphicFramePr>
          <p:nvPr>
            <p:extLst>
              <p:ext uri="{D42A27DB-BD31-4B8C-83A1-F6EECF244321}">
                <p14:modId xmlns:p14="http://schemas.microsoft.com/office/powerpoint/2010/main" val="2427768342"/>
              </p:ext>
            </p:extLst>
          </p:nvPr>
        </p:nvGraphicFramePr>
        <p:xfrm>
          <a:off x="5450080" y="6546253"/>
          <a:ext cx="1227455" cy="229124"/>
        </p:xfrm>
        <a:graphic>
          <a:graphicData uri="http://schemas.openxmlformats.org/presentationml/2006/ole">
            <mc:AlternateContent xmlns:mc="http://schemas.openxmlformats.org/markup-compatibility/2006">
              <mc:Choice xmlns:v="urn:schemas-microsoft-com:vml" Requires="v">
                <p:oleObj spid="_x0000_s68990" name="Document" r:id="rId18" imgW="1904930" imgH="355587" progId="Word.Document.12">
                  <p:link updateAutomatic="1"/>
                </p:oleObj>
              </mc:Choice>
              <mc:Fallback>
                <p:oleObj name="Document" r:id="rId18" imgW="1904930" imgH="355587" progId="Word.Document.12">
                  <p:link updateAutomatic="1"/>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50080" y="6546253"/>
                        <a:ext cx="1227455" cy="229124"/>
                      </a:xfrm>
                      <a:prstGeom prst="rect">
                        <a:avLst/>
                      </a:prstGeom>
                      <a:noFill/>
                      <a:ln>
                        <a:noFill/>
                      </a:ln>
                    </p:spPr>
                  </p:pic>
                </p:oleObj>
              </mc:Fallback>
            </mc:AlternateContent>
          </a:graphicData>
        </a:graphic>
      </p:graphicFrame>
      <p:graphicFrame>
        <p:nvGraphicFramePr>
          <p:cNvPr id="21" name="Object 7"/>
          <p:cNvGraphicFramePr>
            <a:graphicFrameLocks noChangeAspect="1"/>
          </p:cNvGraphicFramePr>
          <p:nvPr>
            <p:extLst>
              <p:ext uri="{D42A27DB-BD31-4B8C-83A1-F6EECF244321}">
                <p14:modId xmlns:p14="http://schemas.microsoft.com/office/powerpoint/2010/main" val="1100185706"/>
              </p:ext>
            </p:extLst>
          </p:nvPr>
        </p:nvGraphicFramePr>
        <p:xfrm>
          <a:off x="6219793" y="5885646"/>
          <a:ext cx="420128" cy="420128"/>
        </p:xfrm>
        <a:graphic>
          <a:graphicData uri="http://schemas.openxmlformats.org/presentationml/2006/ole">
            <mc:AlternateContent xmlns:mc="http://schemas.openxmlformats.org/markup-compatibility/2006">
              <mc:Choice xmlns:v="urn:schemas-microsoft-com:vml" Requires="v">
                <p:oleObj spid="_x0000_s68991" name="Document" r:id="rId18" imgW="711174" imgH="711174" progId="Word.Document.12">
                  <p:link updateAutomatic="1"/>
                </p:oleObj>
              </mc:Choice>
              <mc:Fallback>
                <p:oleObj name="Document" r:id="rId18" imgW="711174" imgH="711174" progId="Word.Document.12">
                  <p:link updateAutomatic="1"/>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19793" y="5885646"/>
                        <a:ext cx="420128" cy="420128"/>
                      </a:xfrm>
                      <a:prstGeom prst="rect">
                        <a:avLst/>
                      </a:prstGeom>
                      <a:noFill/>
                      <a:ln>
                        <a:noFill/>
                      </a:ln>
                    </p:spPr>
                  </p:pic>
                </p:oleObj>
              </mc:Fallback>
            </mc:AlternateContent>
          </a:graphicData>
        </a:graphic>
      </p:graphicFrame>
      <p:sp>
        <p:nvSpPr>
          <p:cNvPr id="22" name="TextBox 21"/>
          <p:cNvSpPr txBox="1"/>
          <p:nvPr/>
        </p:nvSpPr>
        <p:spPr>
          <a:xfrm>
            <a:off x="2209005" y="6104941"/>
            <a:ext cx="828076" cy="292388"/>
          </a:xfrm>
          <a:prstGeom prst="rect">
            <a:avLst/>
          </a:prstGeom>
          <a:noFill/>
        </p:spPr>
        <p:txBody>
          <a:bodyPr wrap="square" rtlCol="0">
            <a:spAutoFit/>
          </a:bodyPr>
          <a:lstStyle/>
          <a:p>
            <a:r>
              <a:rPr lang="en-US" sz="1300" b="1" i="1" dirty="0" smtClean="0">
                <a:solidFill>
                  <a:srgbClr val="FF0000"/>
                </a:solidFill>
              </a:rPr>
              <a:t>V</a:t>
            </a:r>
            <a:r>
              <a:rPr lang="en-US" sz="1300" b="1" i="1" baseline="-25000" dirty="0" smtClean="0">
                <a:solidFill>
                  <a:srgbClr val="FF0000"/>
                </a:solidFill>
              </a:rPr>
              <a:t>HUB</a:t>
            </a:r>
            <a:endParaRPr lang="en-US" sz="1300" b="1" i="1" baseline="-25000" dirty="0">
              <a:solidFill>
                <a:srgbClr val="FF0000"/>
              </a:solidFill>
            </a:endParaRPr>
          </a:p>
        </p:txBody>
      </p:sp>
      <p:pic>
        <p:nvPicPr>
          <p:cNvPr id="24" name="Picture 8" descr="Munich Re.jpg"/>
          <p:cNvPicPr>
            <a:picLocks noChangeAspect="1"/>
          </p:cNvPicPr>
          <p:nvPr/>
        </p:nvPicPr>
        <p:blipFill>
          <a:blip r:embed="rId21" cstate="print"/>
          <a:srcRect/>
          <a:stretch>
            <a:fillRect/>
          </a:stretch>
        </p:blipFill>
        <p:spPr bwMode="auto">
          <a:xfrm>
            <a:off x="3350620" y="6040003"/>
            <a:ext cx="570321" cy="760109"/>
          </a:xfrm>
          <a:prstGeom prst="rect">
            <a:avLst/>
          </a:prstGeom>
          <a:noFill/>
          <a:ln w="9525">
            <a:noFill/>
            <a:miter lim="800000"/>
            <a:headEnd/>
            <a:tailEnd/>
          </a:ln>
        </p:spPr>
      </p:pic>
      <p:pic>
        <p:nvPicPr>
          <p:cNvPr id="27" name="Picture 26" descr="NERC_logo.jpg"/>
          <p:cNvPicPr>
            <a:picLocks noChangeAspect="1"/>
          </p:cNvPicPr>
          <p:nvPr/>
        </p:nvPicPr>
        <p:blipFill>
          <a:blip r:embed="rId22" cstate="print"/>
          <a:stretch>
            <a:fillRect/>
          </a:stretch>
        </p:blipFill>
        <p:spPr>
          <a:xfrm>
            <a:off x="8095106" y="5444133"/>
            <a:ext cx="956251" cy="327660"/>
          </a:xfrm>
          <a:prstGeom prst="rect">
            <a:avLst/>
          </a:prstGeom>
        </p:spPr>
      </p:pic>
      <p:pic>
        <p:nvPicPr>
          <p:cNvPr id="28" name="Picture 27" descr="UNAM.jpg"/>
          <p:cNvPicPr>
            <a:picLocks noChangeAspect="1"/>
          </p:cNvPicPr>
          <p:nvPr/>
        </p:nvPicPr>
        <p:blipFill>
          <a:blip r:embed="rId23" cstate="print"/>
          <a:stretch>
            <a:fillRect/>
          </a:stretch>
        </p:blipFill>
        <p:spPr>
          <a:xfrm>
            <a:off x="4778068" y="5874170"/>
            <a:ext cx="554525" cy="622502"/>
          </a:xfrm>
          <a:prstGeom prst="rect">
            <a:avLst/>
          </a:prstGeom>
        </p:spPr>
      </p:pic>
      <p:sp>
        <p:nvSpPr>
          <p:cNvPr id="29" name="TextBox 28"/>
          <p:cNvSpPr txBox="1"/>
          <p:nvPr/>
        </p:nvSpPr>
        <p:spPr>
          <a:xfrm>
            <a:off x="4624289" y="6487264"/>
            <a:ext cx="897621" cy="338554"/>
          </a:xfrm>
          <a:prstGeom prst="rect">
            <a:avLst/>
          </a:prstGeom>
          <a:noFill/>
        </p:spPr>
        <p:txBody>
          <a:bodyPr wrap="square" rtlCol="0">
            <a:spAutoFit/>
          </a:bodyPr>
          <a:lstStyle/>
          <a:p>
            <a:pPr algn="ctr"/>
            <a:r>
              <a:rPr lang="en-US" sz="1600" b="1" dirty="0" smtClean="0"/>
              <a:t>UNAM</a:t>
            </a:r>
            <a:endParaRPr lang="en-US" sz="1600" b="1" dirty="0"/>
          </a:p>
        </p:txBody>
      </p:sp>
      <p:pic>
        <p:nvPicPr>
          <p:cNvPr id="31" name="Picture 30" descr="logo_ingv.jpg"/>
          <p:cNvPicPr>
            <a:picLocks noChangeAspect="1"/>
          </p:cNvPicPr>
          <p:nvPr/>
        </p:nvPicPr>
        <p:blipFill>
          <a:blip r:embed="rId24" cstate="print"/>
          <a:stretch>
            <a:fillRect/>
          </a:stretch>
        </p:blipFill>
        <p:spPr>
          <a:xfrm>
            <a:off x="3985787" y="6042020"/>
            <a:ext cx="585748" cy="740102"/>
          </a:xfrm>
          <a:prstGeom prst="rect">
            <a:avLst/>
          </a:prstGeom>
        </p:spPr>
      </p:pic>
      <p:pic>
        <p:nvPicPr>
          <p:cNvPr id="32" name="Picture 31" descr="bgsclt.jpg"/>
          <p:cNvPicPr>
            <a:picLocks noChangeAspect="1"/>
          </p:cNvPicPr>
          <p:nvPr/>
        </p:nvPicPr>
        <p:blipFill>
          <a:blip r:embed="rId25" cstate="print"/>
          <a:stretch>
            <a:fillRect/>
          </a:stretch>
        </p:blipFill>
        <p:spPr>
          <a:xfrm>
            <a:off x="1608631" y="5716243"/>
            <a:ext cx="1746155" cy="396290"/>
          </a:xfrm>
          <a:prstGeom prst="rect">
            <a:avLst/>
          </a:prstGeom>
        </p:spPr>
      </p:pic>
      <p:pic>
        <p:nvPicPr>
          <p:cNvPr id="30" name="Picture 29" descr="RiskFrontiersgraphic_white_text_front.png"/>
          <p:cNvPicPr>
            <a:picLocks noChangeAspect="1"/>
          </p:cNvPicPr>
          <p:nvPr/>
        </p:nvPicPr>
        <p:blipFill>
          <a:blip r:embed="rId26" cstate="print"/>
          <a:srcRect t="6387" r="55512" b="10352"/>
          <a:stretch>
            <a:fillRect/>
          </a:stretch>
        </p:blipFill>
        <p:spPr>
          <a:xfrm>
            <a:off x="4113711" y="5464117"/>
            <a:ext cx="1138672" cy="423276"/>
          </a:xfrm>
          <a:prstGeom prst="rect">
            <a:avLst/>
          </a:prstGeom>
        </p:spPr>
      </p:pic>
      <p:graphicFrame>
        <p:nvGraphicFramePr>
          <p:cNvPr id="26" name="Object 8"/>
          <p:cNvGraphicFramePr>
            <a:graphicFrameLocks noChangeAspect="1"/>
          </p:cNvGraphicFramePr>
          <p:nvPr>
            <p:extLst>
              <p:ext uri="{D42A27DB-BD31-4B8C-83A1-F6EECF244321}">
                <p14:modId xmlns:p14="http://schemas.microsoft.com/office/powerpoint/2010/main" val="1658013316"/>
              </p:ext>
            </p:extLst>
          </p:nvPr>
        </p:nvGraphicFramePr>
        <p:xfrm>
          <a:off x="632201" y="6276447"/>
          <a:ext cx="662162" cy="467928"/>
        </p:xfrm>
        <a:graphic>
          <a:graphicData uri="http://schemas.openxmlformats.org/presentationml/2006/ole">
            <mc:AlternateContent xmlns:mc="http://schemas.openxmlformats.org/markup-compatibility/2006">
              <mc:Choice xmlns:v="urn:schemas-microsoft-com:vml" Requires="v">
                <p:oleObj spid="_x0000_s68992" name="Document" r:id="rId18" imgW="952465" imgH="673075" progId="Word.Document.12">
                  <p:link updateAutomatic="1"/>
                </p:oleObj>
              </mc:Choice>
              <mc:Fallback>
                <p:oleObj name="Document" r:id="rId18" imgW="952465" imgH="673075" progId="Word.Document.12">
                  <p:link updateAutomatic="1"/>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32201" y="6276447"/>
                        <a:ext cx="662162" cy="467928"/>
                      </a:xfrm>
                      <a:prstGeom prst="rect">
                        <a:avLst/>
                      </a:prstGeom>
                      <a:noFill/>
                      <a:ln>
                        <a:noFill/>
                      </a:ln>
                    </p:spPr>
                  </p:pic>
                </p:oleObj>
              </mc:Fallback>
            </mc:AlternateContent>
          </a:graphicData>
        </a:graphic>
      </p:graphicFrame>
      <p:sp>
        <p:nvSpPr>
          <p:cNvPr id="33" name="Content Placeholder 2"/>
          <p:cNvSpPr txBox="1">
            <a:spLocks/>
          </p:cNvSpPr>
          <p:nvPr/>
        </p:nvSpPr>
        <p:spPr>
          <a:xfrm>
            <a:off x="170629" y="4023956"/>
            <a:ext cx="8655995" cy="2880321"/>
          </a:xfrm>
          <a:prstGeom prst="rect">
            <a:avLst/>
          </a:prstGeom>
        </p:spPr>
        <p:txBody>
          <a:bodyPr>
            <a:normAutofit/>
          </a:bodyPr>
          <a:lstStyle/>
          <a:p>
            <a:pPr marL="800100" lvl="1" indent="-342900" defTabSz="457200" fontAlgn="auto">
              <a:spcBef>
                <a:spcPts val="600"/>
              </a:spcBef>
              <a:spcAft>
                <a:spcPts val="600"/>
              </a:spcAft>
              <a:buFont typeface="Arial"/>
              <a:buChar char="•"/>
              <a:defRPr/>
            </a:pPr>
            <a:r>
              <a:rPr lang="en-GB" sz="2000" dirty="0" smtClean="0">
                <a:solidFill>
                  <a:srgbClr val="0097E0"/>
                </a:solidFill>
                <a:latin typeface="Source Sans Pro" panose="020B0503030403020204" pitchFamily="34" charset="0"/>
                <a:cs typeface="+mn-cs"/>
              </a:rPr>
              <a:t>Global </a:t>
            </a:r>
            <a:r>
              <a:rPr lang="en-GB" sz="2000" dirty="0">
                <a:solidFill>
                  <a:srgbClr val="0097E0"/>
                </a:solidFill>
                <a:latin typeface="Source Sans Pro" panose="020B0503030403020204" pitchFamily="34" charset="0"/>
                <a:cs typeface="+mn-cs"/>
              </a:rPr>
              <a:t>assessment of relative threat for each volcano at a national scale</a:t>
            </a:r>
          </a:p>
          <a:p>
            <a:pPr marL="800100" lvl="1" indent="-342900" defTabSz="457200" fontAlgn="auto">
              <a:spcBef>
                <a:spcPts val="600"/>
              </a:spcBef>
              <a:spcAft>
                <a:spcPts val="600"/>
              </a:spcAft>
              <a:buFont typeface="Arial"/>
              <a:buChar char="•"/>
              <a:defRPr/>
            </a:pPr>
            <a:r>
              <a:rPr lang="en-GB" sz="2000" dirty="0">
                <a:solidFill>
                  <a:srgbClr val="0097E0"/>
                </a:solidFill>
                <a:latin typeface="Source Sans Pro" panose="020B0503030403020204" pitchFamily="34" charset="0"/>
                <a:cs typeface="+mn-cs"/>
              </a:rPr>
              <a:t>Regional stochastic models of volcanic </a:t>
            </a:r>
            <a:r>
              <a:rPr lang="en-GB" sz="2000" dirty="0" err="1">
                <a:solidFill>
                  <a:srgbClr val="0097E0"/>
                </a:solidFill>
                <a:latin typeface="Source Sans Pro" panose="020B0503030403020204" pitchFamily="34" charset="0"/>
                <a:cs typeface="+mn-cs"/>
              </a:rPr>
              <a:t>ashfall</a:t>
            </a:r>
            <a:r>
              <a:rPr lang="en-GB" sz="2000" dirty="0">
                <a:solidFill>
                  <a:srgbClr val="0097E0"/>
                </a:solidFill>
                <a:latin typeface="Source Sans Pro" panose="020B0503030403020204" pitchFamily="34" charset="0"/>
                <a:cs typeface="+mn-cs"/>
              </a:rPr>
              <a:t> and risk case studies</a:t>
            </a:r>
          </a:p>
        </p:txBody>
      </p:sp>
      <p:pic>
        <p:nvPicPr>
          <p:cNvPr id="34" name="Picture 2" descr="D:\GVM\logo.jpg"/>
          <p:cNvPicPr>
            <a:picLocks noChangeAspect="1" noChangeArrowheads="1"/>
          </p:cNvPicPr>
          <p:nvPr/>
        </p:nvPicPr>
        <p:blipFill>
          <a:blip r:embed="rId28" cstate="print"/>
          <a:srcRect/>
          <a:stretch>
            <a:fillRect/>
          </a:stretch>
        </p:blipFill>
        <p:spPr bwMode="auto">
          <a:xfrm>
            <a:off x="3416471" y="3020638"/>
            <a:ext cx="2647336" cy="734146"/>
          </a:xfrm>
          <a:prstGeom prst="rect">
            <a:avLst/>
          </a:prstGeom>
          <a:noFill/>
        </p:spPr>
      </p:pic>
      <p:sp>
        <p:nvSpPr>
          <p:cNvPr id="35" name="Rectangle 34"/>
          <p:cNvSpPr/>
          <p:nvPr/>
        </p:nvSpPr>
        <p:spPr>
          <a:xfrm>
            <a:off x="518319" y="577425"/>
            <a:ext cx="3267241" cy="553998"/>
          </a:xfrm>
          <a:prstGeom prst="rect">
            <a:avLst/>
          </a:prstGeom>
        </p:spPr>
        <p:txBody>
          <a:bodyPr wrap="none">
            <a:spAutoFit/>
          </a:bodyPr>
          <a:lstStyle/>
          <a:p>
            <a:r>
              <a:rPr lang="en-GB" sz="3000" dirty="0" smtClean="0">
                <a:solidFill>
                  <a:srgbClr val="0097E0"/>
                </a:solidFill>
                <a:latin typeface="Source Sans Pro" panose="020B0503030403020204" pitchFamily="34" charset="0"/>
              </a:rPr>
              <a:t>… Looking forward</a:t>
            </a:r>
            <a:endParaRPr lang="en-GB" sz="3000" dirty="0"/>
          </a:p>
        </p:txBody>
      </p:sp>
      <p:graphicFrame>
        <p:nvGraphicFramePr>
          <p:cNvPr id="25" name="Object 2"/>
          <p:cNvGraphicFramePr>
            <a:graphicFrameLocks noChangeAspect="1"/>
          </p:cNvGraphicFramePr>
          <p:nvPr>
            <p:extLst>
              <p:ext uri="{D42A27DB-BD31-4B8C-83A1-F6EECF244321}">
                <p14:modId xmlns:p14="http://schemas.microsoft.com/office/powerpoint/2010/main" val="1663520615"/>
              </p:ext>
            </p:extLst>
          </p:nvPr>
        </p:nvGraphicFramePr>
        <p:xfrm>
          <a:off x="3172535" y="5531914"/>
          <a:ext cx="739371" cy="322290"/>
        </p:xfrm>
        <a:graphic>
          <a:graphicData uri="http://schemas.openxmlformats.org/presentationml/2006/ole">
            <mc:AlternateContent xmlns:mc="http://schemas.openxmlformats.org/markup-compatibility/2006">
              <mc:Choice xmlns:v="urn:schemas-microsoft-com:vml" Requires="v">
                <p:oleObj spid="_x0000_s68993" name="Document" r:id="rId18" imgW="1485845" imgH="647676" progId="Word.Document.12">
                  <p:link updateAutomatic="1"/>
                </p:oleObj>
              </mc:Choice>
              <mc:Fallback>
                <p:oleObj name="Document" r:id="rId18" imgW="1485845" imgH="647676" progId="Word.Document.12">
                  <p:link updateAutomatic="1"/>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72535" y="5531914"/>
                        <a:ext cx="739371" cy="32229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96572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idx="4294967295"/>
          </p:nvPr>
        </p:nvSpPr>
        <p:spPr>
          <a:xfrm>
            <a:off x="381000" y="2743200"/>
            <a:ext cx="8229600" cy="990600"/>
          </a:xfrm>
        </p:spPr>
        <p:txBody>
          <a:bodyPr/>
          <a:lstStyle/>
          <a:p>
            <a:pPr eaLnBrk="1" fontAlgn="auto" hangingPunct="1">
              <a:spcAft>
                <a:spcPts val="0"/>
              </a:spcAft>
              <a:defRPr/>
            </a:pPr>
            <a:r>
              <a:rPr lang="en-GB" sz="2400" dirty="0" smtClean="0">
                <a:solidFill>
                  <a:srgbClr val="0097E0"/>
                </a:solidFill>
                <a:latin typeface="Source Sans Pro" panose="020B0503030403020204" pitchFamily="34" charset="0"/>
              </a:rPr>
              <a:t>All the GAR13 (and more) data available from:</a:t>
            </a:r>
            <a:br>
              <a:rPr lang="en-GB" sz="2400" dirty="0" smtClean="0">
                <a:solidFill>
                  <a:srgbClr val="0097E0"/>
                </a:solidFill>
                <a:latin typeface="Source Sans Pro" panose="020B0503030403020204" pitchFamily="34" charset="0"/>
              </a:rPr>
            </a:br>
            <a:r>
              <a:rPr lang="en-GB" sz="2400" b="1" dirty="0" smtClean="0">
                <a:solidFill>
                  <a:srgbClr val="0097E0"/>
                </a:solidFill>
                <a:latin typeface="Source Sans Pro" panose="020B0503030403020204" pitchFamily="34" charset="0"/>
              </a:rPr>
              <a:t>www.preventionweb/gar</a:t>
            </a:r>
            <a:r>
              <a:rPr lang="en-GB" sz="2400" dirty="0" smtClean="0">
                <a:solidFill>
                  <a:srgbClr val="0097E0"/>
                </a:solidFill>
                <a:latin typeface="Source Sans Pro" panose="020B0503030403020204" pitchFamily="34" charset="0"/>
              </a:rPr>
              <a:t/>
            </a:r>
            <a:br>
              <a:rPr lang="en-GB" sz="2400" dirty="0" smtClean="0">
                <a:solidFill>
                  <a:srgbClr val="0097E0"/>
                </a:solidFill>
                <a:latin typeface="Source Sans Pro" panose="020B0503030403020204" pitchFamily="34" charset="0"/>
              </a:rPr>
            </a:br>
            <a:r>
              <a:rPr lang="en-GB" sz="2400" dirty="0" smtClean="0">
                <a:solidFill>
                  <a:srgbClr val="0097E0"/>
                </a:solidFill>
                <a:latin typeface="Source Sans Pro" panose="020B0503030403020204" pitchFamily="34" charset="0"/>
              </a:rPr>
              <a:t/>
            </a:r>
            <a:br>
              <a:rPr lang="en-GB" sz="2400" dirty="0" smtClean="0">
                <a:solidFill>
                  <a:srgbClr val="0097E0"/>
                </a:solidFill>
                <a:latin typeface="Source Sans Pro" panose="020B0503030403020204" pitchFamily="34" charset="0"/>
              </a:rPr>
            </a:br>
            <a:r>
              <a:rPr lang="en-GB" sz="2400" dirty="0" smtClean="0">
                <a:solidFill>
                  <a:srgbClr val="0097E0"/>
                </a:solidFill>
                <a:latin typeface="Source Sans Pro" panose="020B0503030403020204" pitchFamily="34" charset="0"/>
              </a:rPr>
              <a:t/>
            </a:r>
            <a:br>
              <a:rPr lang="en-GB" sz="2400" dirty="0" smtClean="0">
                <a:solidFill>
                  <a:srgbClr val="0097E0"/>
                </a:solidFill>
                <a:latin typeface="Source Sans Pro" panose="020B0503030403020204" pitchFamily="34" charset="0"/>
              </a:rPr>
            </a:br>
            <a:r>
              <a:rPr lang="en-GB" sz="2400" dirty="0" smtClean="0">
                <a:solidFill>
                  <a:srgbClr val="0097E0"/>
                </a:solidFill>
                <a:latin typeface="Source Sans Pro" panose="020B0503030403020204" pitchFamily="34" charset="0"/>
              </a:rPr>
              <a:t>Further information on data uses, methods and tools in the </a:t>
            </a:r>
            <a:br>
              <a:rPr lang="en-GB" sz="2400" dirty="0" smtClean="0">
                <a:solidFill>
                  <a:srgbClr val="0097E0"/>
                </a:solidFill>
                <a:latin typeface="Source Sans Pro" panose="020B0503030403020204" pitchFamily="34" charset="0"/>
              </a:rPr>
            </a:br>
            <a:r>
              <a:rPr lang="en-GB" sz="2400" b="1" dirty="0" smtClean="0">
                <a:solidFill>
                  <a:srgbClr val="0097E0"/>
                </a:solidFill>
                <a:latin typeface="Source Sans Pro" panose="020B0503030403020204" pitchFamily="34" charset="0"/>
              </a:rPr>
              <a:t>Global Assessment Report 2013 Annex 1</a:t>
            </a:r>
            <a:endParaRPr lang="en-GB" sz="2400" b="1" dirty="0">
              <a:solidFill>
                <a:srgbClr val="0097E0"/>
              </a:solidFill>
              <a:latin typeface="Source Sans Pro" panose="020B0503030403020204" pitchFamily="34" charset="0"/>
            </a:endParaRPr>
          </a:p>
        </p:txBody>
      </p:sp>
      <p:pic>
        <p:nvPicPr>
          <p:cNvPr id="8" name="Picture 7" descr="Umbrella-blue"/>
          <p:cNvPicPr>
            <a:picLocks noChangeAspect="1" noChangeArrowheads="1"/>
          </p:cNvPicPr>
          <p:nvPr/>
        </p:nvPicPr>
        <p:blipFill>
          <a:blip r:embed="rId4"/>
          <a:srcRect/>
          <a:stretch>
            <a:fillRect/>
          </a:stretch>
        </p:blipFill>
        <p:spPr bwMode="auto">
          <a:xfrm>
            <a:off x="8820150" y="6308725"/>
            <a:ext cx="252413" cy="476250"/>
          </a:xfrm>
          <a:prstGeom prst="rect">
            <a:avLst/>
          </a:prstGeom>
          <a:noFill/>
          <a:ln w="9525">
            <a:noFill/>
            <a:miter lim="800000"/>
            <a:headEnd/>
            <a:tailEnd/>
          </a:ln>
        </p:spPr>
      </p:pic>
      <p:pic>
        <p:nvPicPr>
          <p:cNvPr id="9" name="Picture 8" descr="GAR"/>
          <p:cNvPicPr>
            <a:picLocks noChangeAspect="1" noChangeArrowheads="1"/>
          </p:cNvPicPr>
          <p:nvPr/>
        </p:nvPicPr>
        <p:blipFill>
          <a:blip r:embed="rId5"/>
          <a:srcRect/>
          <a:stretch>
            <a:fillRect/>
          </a:stretch>
        </p:blipFill>
        <p:spPr bwMode="auto">
          <a:xfrm>
            <a:off x="122238" y="123825"/>
            <a:ext cx="792162" cy="257175"/>
          </a:xfrm>
          <a:prstGeom prst="rect">
            <a:avLst/>
          </a:prstGeom>
          <a:noFill/>
          <a:ln w="9525">
            <a:noFill/>
            <a:miter lim="800000"/>
            <a:headEnd/>
            <a:tailEnd/>
          </a:ln>
        </p:spPr>
      </p:pic>
      <p:graphicFrame>
        <p:nvGraphicFramePr>
          <p:cNvPr id="10"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69724" name="Image" r:id="rId6" imgW="4038095" imgH="1473016" progId="Photoshop.Image.10">
                  <p:embed/>
                </p:oleObj>
              </mc:Choice>
              <mc:Fallback>
                <p:oleObj name="Image" r:id="rId6" imgW="4038095" imgH="1473016" progId="Photoshop.Image.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73727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5" name="Title 1"/>
          <p:cNvSpPr>
            <a:spLocks noGrp="1"/>
          </p:cNvSpPr>
          <p:nvPr>
            <p:ph type="title"/>
          </p:nvPr>
        </p:nvSpPr>
        <p:spPr/>
        <p:txBody>
          <a:bodyPr/>
          <a:lstStyle/>
          <a:p>
            <a:pPr eaLnBrk="1" hangingPunct="1"/>
            <a:r>
              <a:rPr lang="en-US" dirty="0" smtClean="0">
                <a:solidFill>
                  <a:srgbClr val="0097E0"/>
                </a:solidFill>
              </a:rPr>
              <a:t>Thank you</a:t>
            </a:r>
          </a:p>
        </p:txBody>
      </p:sp>
      <p:pic>
        <p:nvPicPr>
          <p:cNvPr id="47116" name="Picture 2"/>
          <p:cNvPicPr>
            <a:picLocks noChangeAspect="1" noChangeArrowheads="1"/>
          </p:cNvPicPr>
          <p:nvPr/>
        </p:nvPicPr>
        <p:blipFill>
          <a:blip r:embed="rId3"/>
          <a:srcRect/>
          <a:stretch>
            <a:fillRect/>
          </a:stretch>
        </p:blipFill>
        <p:spPr bwMode="auto">
          <a:xfrm>
            <a:off x="3048000" y="1828800"/>
            <a:ext cx="3419475" cy="3268663"/>
          </a:xfrm>
          <a:prstGeom prst="rect">
            <a:avLst/>
          </a:prstGeom>
          <a:noFill/>
          <a:ln w="9525">
            <a:noFill/>
            <a:miter lim="800000"/>
            <a:headEnd/>
            <a:tailEnd/>
          </a:ln>
        </p:spPr>
      </p:pic>
      <p:pic>
        <p:nvPicPr>
          <p:cNvPr id="47117" name="Picture 4" descr="Umbrella-blue"/>
          <p:cNvPicPr>
            <a:picLocks noChangeAspect="1" noChangeArrowheads="1"/>
          </p:cNvPicPr>
          <p:nvPr/>
        </p:nvPicPr>
        <p:blipFill>
          <a:blip r:embed="rId4"/>
          <a:srcRect/>
          <a:stretch>
            <a:fillRect/>
          </a:stretch>
        </p:blipFill>
        <p:spPr bwMode="auto">
          <a:xfrm>
            <a:off x="8820150" y="6308725"/>
            <a:ext cx="252413" cy="476250"/>
          </a:xfrm>
          <a:prstGeom prst="rect">
            <a:avLst/>
          </a:prstGeom>
          <a:noFill/>
          <a:ln w="9525">
            <a:noFill/>
            <a:miter lim="800000"/>
            <a:headEnd/>
            <a:tailEnd/>
          </a:ln>
        </p:spPr>
      </p:pic>
      <p:pic>
        <p:nvPicPr>
          <p:cNvPr id="47118" name="Picture 5" descr="GAR"/>
          <p:cNvPicPr>
            <a:picLocks noChangeAspect="1" noChangeArrowheads="1"/>
          </p:cNvPicPr>
          <p:nvPr/>
        </p:nvPicPr>
        <p:blipFill>
          <a:blip r:embed="rId5"/>
          <a:srcRect/>
          <a:stretch>
            <a:fillRect/>
          </a:stretch>
        </p:blipFill>
        <p:spPr bwMode="auto">
          <a:xfrm>
            <a:off x="122238" y="123825"/>
            <a:ext cx="792162" cy="257175"/>
          </a:xfrm>
          <a:prstGeom prst="rect">
            <a:avLst/>
          </a:prstGeom>
          <a:noFill/>
          <a:ln w="9525">
            <a:noFill/>
            <a:miter lim="800000"/>
            <a:headEnd/>
            <a:tailEnd/>
          </a:ln>
        </p:spPr>
      </p:pic>
      <p:graphicFrame>
        <p:nvGraphicFramePr>
          <p:cNvPr id="47114" name="Object 10"/>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47210" name="Image" r:id="rId6" imgW="4038095" imgH="1473016" progId="Photoshop.Image.10">
                  <p:embed/>
                </p:oleObj>
              </mc:Choice>
              <mc:Fallback>
                <p:oleObj name="Image" r:id="rId6" imgW="4038095" imgH="1473016" progId="Photoshop.Image.10">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itle 1"/>
          <p:cNvSpPr txBox="1">
            <a:spLocks/>
          </p:cNvSpPr>
          <p:nvPr/>
        </p:nvSpPr>
        <p:spPr bwMode="auto">
          <a:xfrm>
            <a:off x="685800" y="5257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u="sng" smtClean="0">
                <a:solidFill>
                  <a:srgbClr val="0097E0"/>
                </a:solidFill>
              </a:rPr>
              <a:t>www.preventionweb.net/gar</a:t>
            </a:r>
            <a:endParaRPr lang="en-US" b="1" u="sng" dirty="0" smtClean="0">
              <a:solidFill>
                <a:srgbClr val="0097E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fontAlgn="auto" hangingPunct="1">
              <a:spcAft>
                <a:spcPts val="0"/>
              </a:spcAft>
              <a:defRPr/>
            </a:pPr>
            <a:r>
              <a:rPr lang="en-GB" dirty="0" smtClean="0">
                <a:solidFill>
                  <a:srgbClr val="0097E0"/>
                </a:solidFill>
                <a:latin typeface="Source Sans Pro" panose="020B0503030403020204" pitchFamily="34" charset="0"/>
              </a:rPr>
              <a:t>Global Assessment Report</a:t>
            </a:r>
            <a:endParaRPr lang="en-GB" dirty="0">
              <a:solidFill>
                <a:srgbClr val="0097E0"/>
              </a:solidFill>
              <a:latin typeface="Source Sans Pro" panose="020B0503030403020204" pitchFamily="34" charset="0"/>
            </a:endParaRPr>
          </a:p>
        </p:txBody>
      </p:sp>
      <p:pic>
        <p:nvPicPr>
          <p:cNvPr id="6" name="Picture 5" descr="Umbrella-blue"/>
          <p:cNvPicPr>
            <a:picLocks noChangeAspect="1" noChangeArrowheads="1"/>
          </p:cNvPicPr>
          <p:nvPr/>
        </p:nvPicPr>
        <p:blipFill>
          <a:blip r:embed="rId4"/>
          <a:srcRect/>
          <a:stretch>
            <a:fillRect/>
          </a:stretch>
        </p:blipFill>
        <p:spPr bwMode="auto">
          <a:xfrm>
            <a:off x="8820150" y="6308725"/>
            <a:ext cx="252413" cy="476250"/>
          </a:xfrm>
          <a:prstGeom prst="rect">
            <a:avLst/>
          </a:prstGeom>
          <a:noFill/>
          <a:ln w="9525">
            <a:noFill/>
            <a:miter lim="800000"/>
            <a:headEnd/>
            <a:tailEnd/>
          </a:ln>
        </p:spPr>
      </p:pic>
      <p:pic>
        <p:nvPicPr>
          <p:cNvPr id="7" name="Picture 6" descr="GAR"/>
          <p:cNvPicPr>
            <a:picLocks noChangeAspect="1" noChangeArrowheads="1"/>
          </p:cNvPicPr>
          <p:nvPr/>
        </p:nvPicPr>
        <p:blipFill>
          <a:blip r:embed="rId5"/>
          <a:srcRect/>
          <a:stretch>
            <a:fillRect/>
          </a:stretch>
        </p:blipFill>
        <p:spPr bwMode="auto">
          <a:xfrm>
            <a:off x="122238" y="123825"/>
            <a:ext cx="792162" cy="257175"/>
          </a:xfrm>
          <a:prstGeom prst="rect">
            <a:avLst/>
          </a:prstGeom>
          <a:noFill/>
          <a:ln w="9525">
            <a:noFill/>
            <a:miter lim="800000"/>
            <a:headEnd/>
            <a:tailEnd/>
          </a:ln>
        </p:spPr>
      </p:pic>
      <p:graphicFrame>
        <p:nvGraphicFramePr>
          <p:cNvPr id="8"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48422" name="Image" r:id="rId6" imgW="4038095" imgH="1473016" progId="Photoshop.Image.10">
                  <p:embed/>
                </p:oleObj>
              </mc:Choice>
              <mc:Fallback>
                <p:oleObj name="Image" r:id="rId6" imgW="4038095" imgH="1473016" progId="Photoshop.Image.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8"/>
          <p:cNvGraphicFramePr>
            <a:graphicFrameLocks noChangeAspect="1"/>
          </p:cNvGraphicFramePr>
          <p:nvPr>
            <p:extLst>
              <p:ext uri="{D42A27DB-BD31-4B8C-83A1-F6EECF244321}">
                <p14:modId xmlns:p14="http://schemas.microsoft.com/office/powerpoint/2010/main" val="197608002"/>
              </p:ext>
            </p:extLst>
          </p:nvPr>
        </p:nvGraphicFramePr>
        <p:xfrm>
          <a:off x="814387" y="4495800"/>
          <a:ext cx="2097245" cy="1812925"/>
        </p:xfrm>
        <a:graphic>
          <a:graphicData uri="http://schemas.openxmlformats.org/presentationml/2006/ole">
            <mc:AlternateContent xmlns:mc="http://schemas.openxmlformats.org/markup-compatibility/2006">
              <mc:Choice xmlns:v="urn:schemas-microsoft-com:vml" Requires="v">
                <p:oleObj spid="_x0000_s48423" name="Image" r:id="rId8" imgW="8711111" imgH="7530159" progId="Photoshop.Image.10">
                  <p:embed/>
                </p:oleObj>
              </mc:Choice>
              <mc:Fallback>
                <p:oleObj name="Image" r:id="rId8" imgW="8711111" imgH="7530159" progId="Photoshop.Image.1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 y="4495800"/>
                        <a:ext cx="2097245" cy="1812925"/>
                      </a:xfrm>
                      <a:prstGeom prst="rect">
                        <a:avLst/>
                      </a:prstGeom>
                      <a:noFill/>
                      <a:ln>
                        <a:noFill/>
                      </a:ln>
                      <a:effectLst/>
                    </p:spPr>
                  </p:pic>
                </p:oleObj>
              </mc:Fallback>
            </mc:AlternateContent>
          </a:graphicData>
        </a:graphic>
      </p:graphicFrame>
      <p:graphicFrame>
        <p:nvGraphicFramePr>
          <p:cNvPr id="10" name="Object 19"/>
          <p:cNvGraphicFramePr>
            <a:graphicFrameLocks noChangeAspect="1"/>
          </p:cNvGraphicFramePr>
          <p:nvPr>
            <p:extLst>
              <p:ext uri="{D42A27DB-BD31-4B8C-83A1-F6EECF244321}">
                <p14:modId xmlns:p14="http://schemas.microsoft.com/office/powerpoint/2010/main" val="3620201271"/>
              </p:ext>
            </p:extLst>
          </p:nvPr>
        </p:nvGraphicFramePr>
        <p:xfrm>
          <a:off x="1828800" y="5796779"/>
          <a:ext cx="3657600" cy="501672"/>
        </p:xfrm>
        <a:graphic>
          <a:graphicData uri="http://schemas.openxmlformats.org/presentationml/2006/ole">
            <mc:AlternateContent xmlns:mc="http://schemas.openxmlformats.org/markup-compatibility/2006">
              <mc:Choice xmlns:v="urn:schemas-microsoft-com:vml" Requires="v">
                <p:oleObj spid="_x0000_s48424" name="Image" r:id="rId10" imgW="7606349" imgH="1041270" progId="Photoshop.Image.10">
                  <p:embed/>
                </p:oleObj>
              </mc:Choice>
              <mc:Fallback>
                <p:oleObj name="Image" r:id="rId10" imgW="7606349" imgH="1041270" progId="Photoshop.Image.10">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5796779"/>
                        <a:ext cx="3657600" cy="501672"/>
                      </a:xfrm>
                      <a:prstGeom prst="rect">
                        <a:avLst/>
                      </a:prstGeom>
                      <a:noFill/>
                      <a:ln>
                        <a:noFill/>
                      </a:ln>
                      <a:effectLst/>
                    </p:spPr>
                  </p:pic>
                </p:oleObj>
              </mc:Fallback>
            </mc:AlternateContent>
          </a:graphicData>
        </a:graphic>
      </p:graphicFrame>
      <p:pic>
        <p:nvPicPr>
          <p:cNvPr id="48135" name="Picture 7" descr="GAR11 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5065" y="1517263"/>
            <a:ext cx="171450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11" descr="https://encrypted-tbn3.gstatic.com/images?q=tbn:ANd9GcTsMsnC7glNJ4gSocpjWHDMKDAPLIgn7UTOKwDYyWJOitbYtKsrfQ"/>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3914" y="1524000"/>
            <a:ext cx="1821686" cy="2419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4"/>
          <a:stretch>
            <a:fillRect/>
          </a:stretch>
        </p:blipFill>
        <p:spPr>
          <a:xfrm>
            <a:off x="6172200" y="1522501"/>
            <a:ext cx="1891852" cy="2419351"/>
          </a:xfrm>
          <a:prstGeom prst="rect">
            <a:avLst/>
          </a:prstGeom>
          <a:ln>
            <a:solidFill>
              <a:schemeClr val="bg2"/>
            </a:solidFill>
          </a:ln>
        </p:spPr>
      </p:pic>
    </p:spTree>
    <p:extLst>
      <p:ext uri="{BB962C8B-B14F-4D97-AF65-F5344CB8AC3E}">
        <p14:creationId xmlns:p14="http://schemas.microsoft.com/office/powerpoint/2010/main" val="1360078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fontAlgn="auto" hangingPunct="1">
              <a:spcAft>
                <a:spcPts val="0"/>
              </a:spcAft>
              <a:defRPr/>
            </a:pPr>
            <a:r>
              <a:rPr lang="en-GB" dirty="0" smtClean="0">
                <a:solidFill>
                  <a:srgbClr val="0097E0"/>
                </a:solidFill>
                <a:latin typeface="Source Sans Pro" panose="020B0503030403020204" pitchFamily="34" charset="0"/>
              </a:rPr>
              <a:t>Global Risk Assessment</a:t>
            </a:r>
            <a:endParaRPr lang="en-GB" dirty="0">
              <a:solidFill>
                <a:srgbClr val="0097E0"/>
              </a:solidFill>
              <a:latin typeface="Source Sans Pro" panose="020B0503030403020204" pitchFamily="34" charset="0"/>
            </a:endParaRPr>
          </a:p>
        </p:txBody>
      </p:sp>
      <p:pic>
        <p:nvPicPr>
          <p:cNvPr id="6" name="Picture 5" descr="Umbrella-blue"/>
          <p:cNvPicPr>
            <a:picLocks noChangeAspect="1" noChangeArrowheads="1"/>
          </p:cNvPicPr>
          <p:nvPr/>
        </p:nvPicPr>
        <p:blipFill>
          <a:blip r:embed="rId4"/>
          <a:srcRect/>
          <a:stretch>
            <a:fillRect/>
          </a:stretch>
        </p:blipFill>
        <p:spPr bwMode="auto">
          <a:xfrm>
            <a:off x="8820150" y="6308725"/>
            <a:ext cx="252413" cy="476250"/>
          </a:xfrm>
          <a:prstGeom prst="rect">
            <a:avLst/>
          </a:prstGeom>
          <a:noFill/>
          <a:ln w="9525">
            <a:noFill/>
            <a:miter lim="800000"/>
            <a:headEnd/>
            <a:tailEnd/>
          </a:ln>
        </p:spPr>
      </p:pic>
      <p:pic>
        <p:nvPicPr>
          <p:cNvPr id="7" name="Picture 6" descr="GAR"/>
          <p:cNvPicPr>
            <a:picLocks noChangeAspect="1" noChangeArrowheads="1"/>
          </p:cNvPicPr>
          <p:nvPr/>
        </p:nvPicPr>
        <p:blipFill>
          <a:blip r:embed="rId5"/>
          <a:srcRect/>
          <a:stretch>
            <a:fillRect/>
          </a:stretch>
        </p:blipFill>
        <p:spPr bwMode="auto">
          <a:xfrm>
            <a:off x="122238" y="123825"/>
            <a:ext cx="792162" cy="257175"/>
          </a:xfrm>
          <a:prstGeom prst="rect">
            <a:avLst/>
          </a:prstGeom>
          <a:noFill/>
          <a:ln w="9525">
            <a:noFill/>
            <a:miter lim="800000"/>
            <a:headEnd/>
            <a:tailEnd/>
          </a:ln>
        </p:spPr>
      </p:pic>
      <p:graphicFrame>
        <p:nvGraphicFramePr>
          <p:cNvPr id="8"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70726" name="Image" r:id="rId6" imgW="4038095" imgH="1473016" progId="Photoshop.Image.10">
                  <p:embed/>
                </p:oleObj>
              </mc:Choice>
              <mc:Fallback>
                <p:oleObj name="Image" r:id="rId6" imgW="4038095" imgH="1473016" progId="Photoshop.Image.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6261" y="1958347"/>
            <a:ext cx="2460539" cy="1968431"/>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5693" y="1968864"/>
            <a:ext cx="1276631" cy="1558484"/>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57600" y="2280819"/>
            <a:ext cx="2665609" cy="1323486"/>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86719" y="5266679"/>
            <a:ext cx="1609564" cy="1073042"/>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6956" y="5346555"/>
            <a:ext cx="2209800" cy="1171337"/>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64186" y="3483842"/>
            <a:ext cx="1962182" cy="1297698"/>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5714" y="4495800"/>
            <a:ext cx="1203379" cy="1885946"/>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42327" y="4267200"/>
            <a:ext cx="1332293" cy="1536000"/>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54882" y="3812188"/>
            <a:ext cx="1135136" cy="1454491"/>
          </a:xfrm>
          <a:prstGeom prst="rect">
            <a:avLst/>
          </a:prstGeom>
        </p:spPr>
      </p:pic>
    </p:spTree>
    <p:extLst>
      <p:ext uri="{BB962C8B-B14F-4D97-AF65-F5344CB8AC3E}">
        <p14:creationId xmlns:p14="http://schemas.microsoft.com/office/powerpoint/2010/main" val="244867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957389" y="4700782"/>
            <a:ext cx="5703887" cy="1587500"/>
          </a:xfrm>
          <a:prstGeom prst="ellipse">
            <a:avLst/>
          </a:prstGeom>
          <a:solidFill>
            <a:srgbClr val="0091A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SG" sz="2000" dirty="0">
                <a:solidFill>
                  <a:srgbClr val="62B6D0"/>
                </a:solidFill>
                <a:latin typeface="Source Sans Pro" panose="020B0503030403020204" pitchFamily="34" charset="0"/>
              </a:rPr>
              <a:t>RISK</a:t>
            </a:r>
          </a:p>
          <a:p>
            <a:pPr algn="ctr">
              <a:defRPr/>
            </a:pPr>
            <a:endParaRPr lang="en-SG" sz="2000" dirty="0">
              <a:solidFill>
                <a:srgbClr val="62B6D0"/>
              </a:solidFill>
              <a:latin typeface="Source Sans Pro" panose="020B0503030403020204" pitchFamily="34" charset="0"/>
            </a:endParaRPr>
          </a:p>
          <a:p>
            <a:pPr algn="ctr">
              <a:defRPr/>
            </a:pPr>
            <a:endParaRPr lang="en-SG" sz="2000" dirty="0">
              <a:solidFill>
                <a:srgbClr val="62B6D0"/>
              </a:solidFill>
              <a:latin typeface="Source Sans Pro" panose="020B0503030403020204" pitchFamily="34" charset="0"/>
            </a:endParaRPr>
          </a:p>
          <a:p>
            <a:pPr algn="ctr">
              <a:defRPr/>
            </a:pPr>
            <a:endParaRPr lang="en-SG" sz="2000" dirty="0">
              <a:solidFill>
                <a:srgbClr val="62B6D0"/>
              </a:solidFill>
              <a:latin typeface="Source Sans Pro" panose="020B0503030403020204" pitchFamily="34" charset="0"/>
            </a:endParaRPr>
          </a:p>
          <a:p>
            <a:pPr algn="ctr">
              <a:defRPr/>
            </a:pPr>
            <a:endParaRPr lang="en-SG" sz="2000" dirty="0">
              <a:solidFill>
                <a:srgbClr val="62B6D0"/>
              </a:solidFill>
              <a:latin typeface="Source Sans Pro" panose="020B0503030403020204" pitchFamily="34" charset="0"/>
            </a:endParaRPr>
          </a:p>
        </p:txBody>
      </p:sp>
      <p:sp>
        <p:nvSpPr>
          <p:cNvPr id="6" name="Title 1"/>
          <p:cNvSpPr txBox="1">
            <a:spLocks/>
          </p:cNvSpPr>
          <p:nvPr/>
        </p:nvSpPr>
        <p:spPr bwMode="auto">
          <a:xfrm>
            <a:off x="1095375" y="831850"/>
            <a:ext cx="8229600"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gn="l" eaLnBrk="1" hangingPunct="1">
              <a:defRPr/>
            </a:pPr>
            <a:r>
              <a:rPr lang="en-GB" dirty="0">
                <a:solidFill>
                  <a:srgbClr val="0097E0"/>
                </a:solidFill>
                <a:latin typeface="Source Sans Pro" panose="020B0503030403020204" pitchFamily="34" charset="0"/>
                <a:ea typeface="+mj-ea"/>
                <a:cs typeface="+mj-cs"/>
              </a:rPr>
              <a:t>What is “risk”?</a:t>
            </a:r>
            <a:endParaRPr lang="en-US" dirty="0">
              <a:solidFill>
                <a:srgbClr val="0097E0"/>
              </a:solidFill>
              <a:latin typeface="Source Sans Pro" panose="020B0503030403020204" pitchFamily="34" charset="0"/>
              <a:ea typeface="+mj-ea"/>
              <a:cs typeface="+mj-cs"/>
            </a:endParaRPr>
          </a:p>
        </p:txBody>
      </p:sp>
      <p:sp>
        <p:nvSpPr>
          <p:cNvPr id="11" name="TextBox 10"/>
          <p:cNvSpPr txBox="1"/>
          <p:nvPr/>
        </p:nvSpPr>
        <p:spPr>
          <a:xfrm>
            <a:off x="5202238" y="5021263"/>
            <a:ext cx="2368550" cy="400110"/>
          </a:xfrm>
          <a:prstGeom prst="rect">
            <a:avLst/>
          </a:prstGeom>
          <a:noFill/>
        </p:spPr>
        <p:txBody>
          <a:bodyPr>
            <a:spAutoFit/>
          </a:bodyPr>
          <a:lstStyle/>
          <a:p>
            <a:pPr algn="ctr">
              <a:defRPr/>
            </a:pPr>
            <a:r>
              <a:rPr lang="en-US" sz="2000" dirty="0">
                <a:solidFill>
                  <a:srgbClr val="FFC000"/>
                </a:solidFill>
                <a:effectLst>
                  <a:outerShdw blurRad="38100" dist="38100" dir="2700000" algn="tl">
                    <a:srgbClr val="000000">
                      <a:alpha val="43137"/>
                    </a:srgbClr>
                  </a:outerShdw>
                </a:effectLst>
                <a:latin typeface="Source Sans Pro" panose="020B0503030403020204" pitchFamily="34" charset="0"/>
                <a:ea typeface="+mj-ea"/>
                <a:cs typeface="+mj-cs"/>
              </a:rPr>
              <a:t>consequences</a:t>
            </a:r>
            <a:endParaRPr lang="en-SG" sz="2000" dirty="0">
              <a:solidFill>
                <a:srgbClr val="FFC000"/>
              </a:solidFill>
              <a:effectLst>
                <a:outerShdw blurRad="38100" dist="38100" dir="2700000" algn="tl">
                  <a:srgbClr val="000000">
                    <a:alpha val="43137"/>
                  </a:srgbClr>
                </a:outerShdw>
              </a:effectLst>
              <a:latin typeface="Source Sans Pro" panose="020B0503030403020204" pitchFamily="34" charset="0"/>
              <a:ea typeface="+mj-ea"/>
              <a:cs typeface="+mj-cs"/>
            </a:endParaRPr>
          </a:p>
        </p:txBody>
      </p:sp>
      <p:sp>
        <p:nvSpPr>
          <p:cNvPr id="12" name="TextBox 11"/>
          <p:cNvSpPr txBox="1"/>
          <p:nvPr/>
        </p:nvSpPr>
        <p:spPr>
          <a:xfrm>
            <a:off x="5367338" y="5568599"/>
            <a:ext cx="2038350" cy="400050"/>
          </a:xfrm>
          <a:prstGeom prst="rect">
            <a:avLst/>
          </a:prstGeom>
          <a:noFill/>
        </p:spPr>
        <p:txBody>
          <a:bodyPr>
            <a:spAutoFit/>
          </a:bodyPr>
          <a:lstStyle/>
          <a:p>
            <a:pPr algn="ctr">
              <a:defRPr/>
            </a:pPr>
            <a:r>
              <a:rPr lang="en-US" sz="2000" dirty="0">
                <a:solidFill>
                  <a:srgbClr val="92D050"/>
                </a:solidFill>
                <a:latin typeface="Source Sans Pro" panose="020B0503030403020204" pitchFamily="34" charset="0"/>
              </a:rPr>
              <a:t>uncertainty</a:t>
            </a:r>
            <a:endParaRPr lang="en-SG" sz="2000" dirty="0">
              <a:solidFill>
                <a:schemeClr val="accent3">
                  <a:tint val="90000"/>
                  <a:satMod val="120000"/>
                </a:schemeClr>
              </a:solidFill>
              <a:latin typeface="Source Sans Pro" panose="020B0503030403020204" pitchFamily="34" charset="0"/>
              <a:ea typeface="+mj-ea"/>
              <a:cs typeface="+mj-cs"/>
            </a:endParaRPr>
          </a:p>
        </p:txBody>
      </p:sp>
      <p:sp>
        <p:nvSpPr>
          <p:cNvPr id="13" name="TextBox 12"/>
          <p:cNvSpPr txBox="1"/>
          <p:nvPr/>
        </p:nvSpPr>
        <p:spPr>
          <a:xfrm>
            <a:off x="2243138" y="4940300"/>
            <a:ext cx="2038350" cy="400110"/>
          </a:xfrm>
          <a:prstGeom prst="rect">
            <a:avLst/>
          </a:prstGeom>
          <a:noFill/>
        </p:spPr>
        <p:txBody>
          <a:bodyPr>
            <a:spAutoFit/>
          </a:bodyPr>
          <a:lstStyle/>
          <a:p>
            <a:pPr algn="ctr">
              <a:defRPr/>
            </a:pPr>
            <a:r>
              <a:rPr lang="en-US" sz="2000" dirty="0">
                <a:solidFill>
                  <a:schemeClr val="accent6">
                    <a:lumMod val="75000"/>
                  </a:schemeClr>
                </a:solidFill>
                <a:latin typeface="Source Sans Pro" panose="020B0503030403020204" pitchFamily="34" charset="0"/>
                <a:ea typeface="+mj-ea"/>
                <a:cs typeface="+mj-cs"/>
              </a:rPr>
              <a:t>events</a:t>
            </a:r>
            <a:endParaRPr lang="en-SG" sz="2000" dirty="0">
              <a:solidFill>
                <a:schemeClr val="accent6">
                  <a:lumMod val="75000"/>
                </a:schemeClr>
              </a:solidFill>
              <a:latin typeface="Source Sans Pro" panose="020B0503030403020204" pitchFamily="34" charset="0"/>
              <a:ea typeface="+mj-ea"/>
              <a:cs typeface="+mj-cs"/>
            </a:endParaRPr>
          </a:p>
        </p:txBody>
      </p:sp>
      <p:sp>
        <p:nvSpPr>
          <p:cNvPr id="14" name="TextBox 13"/>
          <p:cNvSpPr txBox="1"/>
          <p:nvPr/>
        </p:nvSpPr>
        <p:spPr>
          <a:xfrm>
            <a:off x="3722688" y="5328414"/>
            <a:ext cx="2038350" cy="400110"/>
          </a:xfrm>
          <a:prstGeom prst="rect">
            <a:avLst/>
          </a:prstGeom>
          <a:noFill/>
        </p:spPr>
        <p:txBody>
          <a:bodyPr>
            <a:spAutoFit/>
          </a:bodyPr>
          <a:lstStyle/>
          <a:p>
            <a:pPr algn="ctr">
              <a:defRPr/>
            </a:pPr>
            <a:r>
              <a:rPr lang="en-US" sz="2000" dirty="0">
                <a:solidFill>
                  <a:schemeClr val="accent2">
                    <a:lumMod val="40000"/>
                    <a:lumOff val="60000"/>
                  </a:schemeClr>
                </a:solidFill>
                <a:latin typeface="Source Sans Pro" panose="020B0503030403020204" pitchFamily="34" charset="0"/>
                <a:ea typeface="+mj-ea"/>
                <a:cs typeface="+mj-cs"/>
              </a:rPr>
              <a:t>probability</a:t>
            </a:r>
            <a:endParaRPr lang="en-SG" sz="2000" dirty="0">
              <a:solidFill>
                <a:schemeClr val="accent2">
                  <a:lumMod val="40000"/>
                  <a:lumOff val="60000"/>
                </a:schemeClr>
              </a:solidFill>
              <a:latin typeface="Source Sans Pro" panose="020B0503030403020204" pitchFamily="34" charset="0"/>
              <a:ea typeface="+mj-ea"/>
              <a:cs typeface="+mj-cs"/>
            </a:endParaRPr>
          </a:p>
        </p:txBody>
      </p:sp>
      <p:sp>
        <p:nvSpPr>
          <p:cNvPr id="15" name="TextBox 14"/>
          <p:cNvSpPr txBox="1"/>
          <p:nvPr/>
        </p:nvSpPr>
        <p:spPr>
          <a:xfrm>
            <a:off x="1905000" y="5408613"/>
            <a:ext cx="2038350" cy="400110"/>
          </a:xfrm>
          <a:prstGeom prst="rect">
            <a:avLst/>
          </a:prstGeom>
          <a:noFill/>
        </p:spPr>
        <p:txBody>
          <a:bodyPr>
            <a:spAutoFit/>
          </a:bodyPr>
          <a:lstStyle/>
          <a:p>
            <a:pPr algn="ctr">
              <a:defRPr/>
            </a:pPr>
            <a:r>
              <a:rPr lang="en-US" sz="2000" dirty="0">
                <a:solidFill>
                  <a:schemeClr val="accent6">
                    <a:lumMod val="60000"/>
                    <a:lumOff val="40000"/>
                  </a:schemeClr>
                </a:solidFill>
                <a:effectLst>
                  <a:outerShdw blurRad="38100" dist="38100" dir="2700000" algn="tl">
                    <a:srgbClr val="000000">
                      <a:alpha val="43137"/>
                    </a:srgbClr>
                  </a:outerShdw>
                </a:effectLst>
                <a:latin typeface="Source Sans Pro" panose="020B0503030403020204" pitchFamily="34" charset="0"/>
              </a:rPr>
              <a:t>severity</a:t>
            </a:r>
            <a:endParaRPr lang="en-SG" sz="2000" dirty="0">
              <a:solidFill>
                <a:schemeClr val="accent6">
                  <a:lumMod val="60000"/>
                  <a:lumOff val="40000"/>
                </a:schemeClr>
              </a:solidFill>
              <a:effectLst>
                <a:outerShdw blurRad="38100" dist="38100" dir="2700000" algn="tl">
                  <a:srgbClr val="000000">
                    <a:alpha val="43137"/>
                  </a:srgbClr>
                </a:outerShdw>
              </a:effectLst>
              <a:latin typeface="Source Sans Pro" panose="020B0503030403020204" pitchFamily="34" charset="0"/>
              <a:ea typeface="+mj-ea"/>
              <a:cs typeface="+mj-cs"/>
            </a:endParaRPr>
          </a:p>
        </p:txBody>
      </p:sp>
      <p:sp>
        <p:nvSpPr>
          <p:cNvPr id="16" name="Rectangle 6"/>
          <p:cNvSpPr>
            <a:spLocks noChangeArrowheads="1"/>
          </p:cNvSpPr>
          <p:nvPr/>
        </p:nvSpPr>
        <p:spPr bwMode="auto">
          <a:xfrm>
            <a:off x="-137329" y="2126431"/>
            <a:ext cx="94488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1798638">
              <a:defRPr>
                <a:solidFill>
                  <a:schemeClr val="tx1"/>
                </a:solidFill>
                <a:latin typeface="Arial" panose="020B0604020202020204" pitchFamily="34" charset="0"/>
                <a:ea typeface="MS PGothic" panose="020B0600070205080204" pitchFamily="34" charset="-128"/>
              </a:defRPr>
            </a:lvl1pPr>
            <a:lvl2pPr marL="742950" indent="-285750" defTabSz="1798638">
              <a:defRPr>
                <a:solidFill>
                  <a:schemeClr val="tx1"/>
                </a:solidFill>
                <a:latin typeface="Arial" panose="020B0604020202020204" pitchFamily="34" charset="0"/>
                <a:ea typeface="MS PGothic" panose="020B0600070205080204" pitchFamily="34" charset="-128"/>
              </a:defRPr>
            </a:lvl2pPr>
            <a:lvl3pPr marL="1200150" indent="-285750" defTabSz="1798638">
              <a:defRPr>
                <a:solidFill>
                  <a:schemeClr val="tx1"/>
                </a:solidFill>
                <a:latin typeface="Arial" panose="020B0604020202020204" pitchFamily="34" charset="0"/>
                <a:ea typeface="MS PGothic" panose="020B0600070205080204" pitchFamily="34" charset="-128"/>
              </a:defRPr>
            </a:lvl3pPr>
            <a:lvl4pPr marL="1600200" indent="-228600" defTabSz="1798638">
              <a:defRPr>
                <a:solidFill>
                  <a:schemeClr val="tx1"/>
                </a:solidFill>
                <a:latin typeface="Arial" panose="020B0604020202020204" pitchFamily="34" charset="0"/>
                <a:ea typeface="MS PGothic" panose="020B0600070205080204" pitchFamily="34" charset="-128"/>
              </a:defRPr>
            </a:lvl4pPr>
            <a:lvl5pPr marL="2057400" indent="-228600" defTabSz="1798638">
              <a:defRPr>
                <a:solidFill>
                  <a:schemeClr val="tx1"/>
                </a:solidFill>
                <a:latin typeface="Arial" panose="020B0604020202020204" pitchFamily="34" charset="0"/>
                <a:ea typeface="MS PGothic" panose="020B0600070205080204" pitchFamily="34" charset="-128"/>
              </a:defRPr>
            </a:lvl5pPr>
            <a:lvl6pPr marL="2514600" indent="-228600" defTabSz="17986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17986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17986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17986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2">
              <a:lnSpc>
                <a:spcPct val="80000"/>
              </a:lnSpc>
              <a:spcBef>
                <a:spcPts val="600"/>
              </a:spcBef>
              <a:spcAft>
                <a:spcPts val="1200"/>
              </a:spcAft>
              <a:buFont typeface="Arial" panose="020B0604020202020204" pitchFamily="34" charset="0"/>
              <a:buChar char="•"/>
              <a:defRPr/>
            </a:pPr>
            <a:r>
              <a:rPr lang="en-SG" sz="2000" dirty="0">
                <a:solidFill>
                  <a:srgbClr val="0097E0"/>
                </a:solidFill>
                <a:latin typeface="Source Sans Pro" panose="020B0503030403020204" pitchFamily="34" charset="0"/>
                <a:ea typeface="+mn-ea"/>
                <a:cs typeface="+mn-cs"/>
              </a:rPr>
              <a:t>Risk is the </a:t>
            </a:r>
            <a:r>
              <a:rPr lang="en-SG" sz="2000" dirty="0">
                <a:solidFill>
                  <a:schemeClr val="accent2">
                    <a:lumMod val="40000"/>
                    <a:lumOff val="60000"/>
                  </a:schemeClr>
                </a:solidFill>
                <a:latin typeface="Source Sans Pro" panose="020B0503030403020204" pitchFamily="34" charset="0"/>
                <a:ea typeface="+mj-ea"/>
                <a:cs typeface="+mj-cs"/>
              </a:rPr>
              <a:t>probability</a:t>
            </a:r>
            <a:r>
              <a:rPr lang="en-SG" sz="2000" dirty="0">
                <a:solidFill>
                  <a:srgbClr val="0097E0"/>
                </a:solidFill>
                <a:latin typeface="Source Sans Pro" panose="020B0503030403020204" pitchFamily="34" charset="0"/>
                <a:ea typeface="+mn-ea"/>
                <a:cs typeface="+mn-cs"/>
              </a:rPr>
              <a:t> of an adverse outcome (Graham and </a:t>
            </a:r>
            <a:r>
              <a:rPr lang="en-SG" sz="2000" dirty="0" smtClean="0">
                <a:solidFill>
                  <a:srgbClr val="0097E0"/>
                </a:solidFill>
                <a:latin typeface="Source Sans Pro" panose="020B0503030403020204" pitchFamily="34" charset="0"/>
                <a:ea typeface="+mn-ea"/>
                <a:cs typeface="+mn-cs"/>
              </a:rPr>
              <a:t>Weiner, </a:t>
            </a:r>
            <a:r>
              <a:rPr lang="en-SG" sz="2000" dirty="0">
                <a:solidFill>
                  <a:srgbClr val="0097E0"/>
                </a:solidFill>
                <a:latin typeface="Source Sans Pro" panose="020B0503030403020204" pitchFamily="34" charset="0"/>
                <a:ea typeface="+mn-ea"/>
                <a:cs typeface="+mn-cs"/>
              </a:rPr>
              <a:t>1995)</a:t>
            </a:r>
          </a:p>
          <a:p>
            <a:pPr lvl="2">
              <a:lnSpc>
                <a:spcPct val="80000"/>
              </a:lnSpc>
              <a:spcBef>
                <a:spcPts val="600"/>
              </a:spcBef>
              <a:spcAft>
                <a:spcPts val="1200"/>
              </a:spcAft>
              <a:buFont typeface="Arial" panose="020B0604020202020204" pitchFamily="34" charset="0"/>
              <a:buChar char="•"/>
              <a:defRPr/>
            </a:pPr>
            <a:r>
              <a:rPr lang="en-SG" sz="2000" dirty="0">
                <a:solidFill>
                  <a:srgbClr val="0097E0"/>
                </a:solidFill>
                <a:latin typeface="Source Sans Pro" panose="020B0503030403020204" pitchFamily="34" charset="0"/>
                <a:ea typeface="+mn-ea"/>
                <a:cs typeface="+mn-cs"/>
              </a:rPr>
              <a:t>Risk is a measure of the </a:t>
            </a:r>
            <a:r>
              <a:rPr lang="en-SG" sz="2000" dirty="0">
                <a:solidFill>
                  <a:schemeClr val="accent2">
                    <a:lumMod val="40000"/>
                    <a:lumOff val="60000"/>
                  </a:schemeClr>
                </a:solidFill>
                <a:latin typeface="Source Sans Pro" panose="020B0503030403020204" pitchFamily="34" charset="0"/>
                <a:ea typeface="+mj-ea"/>
                <a:cs typeface="+mj-cs"/>
              </a:rPr>
              <a:t>probability</a:t>
            </a:r>
            <a:r>
              <a:rPr lang="en-SG" sz="2000" dirty="0">
                <a:solidFill>
                  <a:srgbClr val="0097E0"/>
                </a:solidFill>
                <a:latin typeface="Source Sans Pro" panose="020B0503030403020204" pitchFamily="34" charset="0"/>
                <a:ea typeface="+mn-ea"/>
                <a:cs typeface="+mn-cs"/>
              </a:rPr>
              <a:t> and </a:t>
            </a:r>
            <a:r>
              <a:rPr lang="en-SG" sz="2000" dirty="0">
                <a:solidFill>
                  <a:schemeClr val="accent6">
                    <a:lumMod val="60000"/>
                    <a:lumOff val="40000"/>
                  </a:schemeClr>
                </a:solidFill>
                <a:latin typeface="Source Sans Pro" panose="020B0503030403020204" pitchFamily="34" charset="0"/>
                <a:ea typeface="+mn-ea"/>
              </a:rPr>
              <a:t>severity</a:t>
            </a:r>
            <a:r>
              <a:rPr lang="en-SG" sz="2000" dirty="0">
                <a:solidFill>
                  <a:srgbClr val="0097E0"/>
                </a:solidFill>
                <a:latin typeface="Source Sans Pro" panose="020B0503030403020204" pitchFamily="34" charset="0"/>
                <a:ea typeface="+mn-ea"/>
                <a:cs typeface="+mn-cs"/>
              </a:rPr>
              <a:t> of adverse effects </a:t>
            </a:r>
            <a:r>
              <a:rPr lang="en-SG" sz="2000" dirty="0" smtClean="0">
                <a:solidFill>
                  <a:srgbClr val="0097E0"/>
                </a:solidFill>
                <a:latin typeface="Source Sans Pro" panose="020B0503030403020204" pitchFamily="34" charset="0"/>
                <a:ea typeface="+mn-ea"/>
                <a:cs typeface="+mn-cs"/>
              </a:rPr>
              <a:t>(</a:t>
            </a:r>
            <a:r>
              <a:rPr lang="en-SG" sz="2000" dirty="0" err="1" smtClean="0">
                <a:solidFill>
                  <a:srgbClr val="0097E0"/>
                </a:solidFill>
                <a:latin typeface="Source Sans Pro" panose="020B0503030403020204" pitchFamily="34" charset="0"/>
                <a:ea typeface="+mn-ea"/>
                <a:cs typeface="+mn-cs"/>
              </a:rPr>
              <a:t>Lowrance</a:t>
            </a:r>
            <a:r>
              <a:rPr lang="en-SG" sz="2000" dirty="0" smtClean="0">
                <a:solidFill>
                  <a:srgbClr val="0097E0"/>
                </a:solidFill>
                <a:latin typeface="Source Sans Pro" panose="020B0503030403020204" pitchFamily="34" charset="0"/>
                <a:ea typeface="+mn-ea"/>
                <a:cs typeface="+mn-cs"/>
              </a:rPr>
              <a:t>, </a:t>
            </a:r>
            <a:r>
              <a:rPr lang="en-SG" sz="2000" dirty="0">
                <a:solidFill>
                  <a:srgbClr val="0097E0"/>
                </a:solidFill>
                <a:latin typeface="Source Sans Pro" panose="020B0503030403020204" pitchFamily="34" charset="0"/>
                <a:ea typeface="+mn-ea"/>
                <a:cs typeface="+mn-cs"/>
              </a:rPr>
              <a:t>1976)</a:t>
            </a:r>
          </a:p>
          <a:p>
            <a:pPr lvl="2">
              <a:lnSpc>
                <a:spcPct val="80000"/>
              </a:lnSpc>
              <a:spcBef>
                <a:spcPts val="600"/>
              </a:spcBef>
              <a:spcAft>
                <a:spcPts val="1200"/>
              </a:spcAft>
              <a:buFont typeface="Arial" panose="020B0604020202020204" pitchFamily="34" charset="0"/>
              <a:buChar char="•"/>
              <a:defRPr/>
            </a:pPr>
            <a:r>
              <a:rPr lang="en-SG" sz="2000" dirty="0">
                <a:solidFill>
                  <a:srgbClr val="0097E0"/>
                </a:solidFill>
                <a:latin typeface="Source Sans Pro" panose="020B0503030403020204" pitchFamily="34" charset="0"/>
                <a:ea typeface="+mn-ea"/>
                <a:cs typeface="+mn-cs"/>
              </a:rPr>
              <a:t>Risk is the combination of </a:t>
            </a:r>
            <a:r>
              <a:rPr lang="en-SG" sz="2000" dirty="0">
                <a:solidFill>
                  <a:schemeClr val="accent2">
                    <a:lumMod val="40000"/>
                    <a:lumOff val="60000"/>
                  </a:schemeClr>
                </a:solidFill>
                <a:latin typeface="Source Sans Pro" panose="020B0503030403020204" pitchFamily="34" charset="0"/>
                <a:ea typeface="+mj-ea"/>
                <a:cs typeface="+mj-cs"/>
              </a:rPr>
              <a:t>probability</a:t>
            </a:r>
            <a:r>
              <a:rPr lang="en-SG" sz="2000" dirty="0">
                <a:solidFill>
                  <a:srgbClr val="0097E0"/>
                </a:solidFill>
                <a:latin typeface="Source Sans Pro" panose="020B0503030403020204" pitchFamily="34" charset="0"/>
                <a:ea typeface="+mn-ea"/>
                <a:cs typeface="+mn-cs"/>
              </a:rPr>
              <a:t> of an </a:t>
            </a:r>
            <a:r>
              <a:rPr lang="en-SG" sz="2000" dirty="0">
                <a:solidFill>
                  <a:schemeClr val="accent6">
                    <a:lumMod val="75000"/>
                  </a:schemeClr>
                </a:solidFill>
                <a:latin typeface="Source Sans Pro" panose="020B0503030403020204" pitchFamily="34" charset="0"/>
                <a:ea typeface="+mj-ea"/>
                <a:cs typeface="+mj-cs"/>
              </a:rPr>
              <a:t>event</a:t>
            </a:r>
            <a:r>
              <a:rPr lang="en-SG" sz="2000" dirty="0">
                <a:solidFill>
                  <a:srgbClr val="0097E0"/>
                </a:solidFill>
                <a:latin typeface="Source Sans Pro" panose="020B0503030403020204" pitchFamily="34" charset="0"/>
                <a:ea typeface="+mn-ea"/>
                <a:cs typeface="+mn-cs"/>
              </a:rPr>
              <a:t> and its </a:t>
            </a:r>
            <a:r>
              <a:rPr lang="en-SG" sz="2000" dirty="0">
                <a:solidFill>
                  <a:srgbClr val="FFC000"/>
                </a:solidFill>
                <a:latin typeface="Source Sans Pro" panose="020B0503030403020204" pitchFamily="34" charset="0"/>
                <a:ea typeface="+mj-ea"/>
                <a:cs typeface="+mj-cs"/>
              </a:rPr>
              <a:t>consequences</a:t>
            </a:r>
            <a:r>
              <a:rPr lang="en-SG" sz="2000" dirty="0">
                <a:solidFill>
                  <a:srgbClr val="0097E0"/>
                </a:solidFill>
                <a:latin typeface="Source Sans Pro" panose="020B0503030403020204" pitchFamily="34" charset="0"/>
                <a:ea typeface="+mn-ea"/>
                <a:cs typeface="+mn-cs"/>
              </a:rPr>
              <a:t> </a:t>
            </a:r>
            <a:r>
              <a:rPr lang="en-SG" sz="2000" dirty="0" smtClean="0">
                <a:solidFill>
                  <a:srgbClr val="0097E0"/>
                </a:solidFill>
                <a:latin typeface="Source Sans Pro" panose="020B0503030403020204" pitchFamily="34" charset="0"/>
                <a:ea typeface="+mn-ea"/>
                <a:cs typeface="+mn-cs"/>
              </a:rPr>
              <a:t>(UNISDR, 2007)</a:t>
            </a:r>
          </a:p>
        </p:txBody>
      </p:sp>
      <p:pic>
        <p:nvPicPr>
          <p:cNvPr id="4108" name="Picture 18" descr="http://globalaccessibilitynews.com/files/2013/03/European-Commission-logo.png"/>
          <p:cNvPicPr>
            <a:picLocks noChangeAspect="1" noChangeArrowheads="1"/>
          </p:cNvPicPr>
          <p:nvPr/>
        </p:nvPicPr>
        <p:blipFill>
          <a:blip r:embed="rId3" cstate="print">
            <a:extLst>
              <a:ext uri="{28A0092B-C50C-407E-A947-70E740481C1C}">
                <a14:useLocalDpi xmlns:a14="http://schemas.microsoft.com/office/drawing/2010/main" val="0"/>
              </a:ext>
            </a:extLst>
          </a:blip>
          <a:srcRect l="1601" t="6601" r="-1601" b="3587"/>
          <a:stretch>
            <a:fillRect/>
          </a:stretch>
        </p:blipFill>
        <p:spPr bwMode="auto">
          <a:xfrm>
            <a:off x="-6350" y="0"/>
            <a:ext cx="10080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891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76200" y="2159675"/>
            <a:ext cx="8763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798638">
              <a:defRPr>
                <a:solidFill>
                  <a:schemeClr val="tx1"/>
                </a:solidFill>
                <a:latin typeface="Arial" panose="020B0604020202020204" pitchFamily="34" charset="0"/>
                <a:ea typeface="MS PGothic" panose="020B0600070205080204" pitchFamily="34" charset="-128"/>
              </a:defRPr>
            </a:lvl1pPr>
            <a:lvl2pPr marL="742950" indent="-285750" defTabSz="1798638">
              <a:defRPr>
                <a:solidFill>
                  <a:schemeClr val="tx1"/>
                </a:solidFill>
                <a:latin typeface="Arial" panose="020B0604020202020204" pitchFamily="34" charset="0"/>
                <a:ea typeface="MS PGothic" panose="020B0600070205080204" pitchFamily="34" charset="-128"/>
              </a:defRPr>
            </a:lvl2pPr>
            <a:lvl3pPr marL="1200150" indent="-285750" defTabSz="1798638">
              <a:defRPr>
                <a:solidFill>
                  <a:schemeClr val="tx1"/>
                </a:solidFill>
                <a:latin typeface="Arial" panose="020B0604020202020204" pitchFamily="34" charset="0"/>
                <a:ea typeface="MS PGothic" panose="020B0600070205080204" pitchFamily="34" charset="-128"/>
              </a:defRPr>
            </a:lvl3pPr>
            <a:lvl4pPr marL="1600200" indent="-228600" defTabSz="1798638">
              <a:defRPr>
                <a:solidFill>
                  <a:schemeClr val="tx1"/>
                </a:solidFill>
                <a:latin typeface="Arial" panose="020B0604020202020204" pitchFamily="34" charset="0"/>
                <a:ea typeface="MS PGothic" panose="020B0600070205080204" pitchFamily="34" charset="-128"/>
              </a:defRPr>
            </a:lvl4pPr>
            <a:lvl5pPr marL="2057400" indent="-228600" defTabSz="1798638">
              <a:defRPr>
                <a:solidFill>
                  <a:schemeClr val="tx1"/>
                </a:solidFill>
                <a:latin typeface="Arial" panose="020B0604020202020204" pitchFamily="34" charset="0"/>
                <a:ea typeface="MS PGothic" panose="020B0600070205080204" pitchFamily="34" charset="-128"/>
              </a:defRPr>
            </a:lvl5pPr>
            <a:lvl6pPr marL="2514600" indent="-228600" defTabSz="17986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17986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17986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17986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2">
              <a:lnSpc>
                <a:spcPct val="80000"/>
              </a:lnSpc>
              <a:spcBef>
                <a:spcPts val="600"/>
              </a:spcBef>
              <a:spcAft>
                <a:spcPts val="1200"/>
              </a:spcAft>
              <a:buFont typeface="Arial" panose="020B0604020202020204" pitchFamily="34" charset="0"/>
              <a:buChar char="•"/>
            </a:pPr>
            <a:r>
              <a:rPr lang="en-SG" sz="2000" dirty="0">
                <a:solidFill>
                  <a:srgbClr val="0097E0"/>
                </a:solidFill>
                <a:latin typeface="Source Sans Pro" panose="020B0503030403020204" pitchFamily="34" charset="0"/>
                <a:ea typeface="+mn-ea"/>
                <a:cs typeface="+mn-cs"/>
              </a:rPr>
              <a:t>Risk assessment </a:t>
            </a:r>
            <a:r>
              <a:rPr lang="en-SG" sz="2000" dirty="0" smtClean="0">
                <a:solidFill>
                  <a:srgbClr val="0097E0"/>
                </a:solidFill>
                <a:latin typeface="Source Sans Pro" panose="020B0503030403020204" pitchFamily="34" charset="0"/>
                <a:ea typeface="+mn-ea"/>
                <a:cs typeface="+mn-cs"/>
              </a:rPr>
              <a:t>thus analyse what </a:t>
            </a:r>
            <a:r>
              <a:rPr lang="en-SG" sz="2000" dirty="0">
                <a:solidFill>
                  <a:srgbClr val="0097E0"/>
                </a:solidFill>
                <a:latin typeface="Source Sans Pro" panose="020B0503030403020204" pitchFamily="34" charset="0"/>
                <a:ea typeface="+mn-ea"/>
                <a:cs typeface="+mn-cs"/>
              </a:rPr>
              <a:t>could happen in a near future following </a:t>
            </a:r>
            <a:r>
              <a:rPr lang="en-SG" sz="2000" dirty="0" smtClean="0">
                <a:solidFill>
                  <a:srgbClr val="0097E0"/>
                </a:solidFill>
                <a:latin typeface="Source Sans Pro" panose="020B0503030403020204" pitchFamily="34" charset="0"/>
                <a:ea typeface="+mn-ea"/>
                <a:cs typeface="+mn-cs"/>
              </a:rPr>
              <a:t>hazardous events (e.g. floods, cyclones, earthquakes)</a:t>
            </a:r>
          </a:p>
          <a:p>
            <a:pPr lvl="2">
              <a:lnSpc>
                <a:spcPct val="80000"/>
              </a:lnSpc>
              <a:spcBef>
                <a:spcPts val="600"/>
              </a:spcBef>
              <a:spcAft>
                <a:spcPts val="1200"/>
              </a:spcAft>
              <a:buFont typeface="Arial" panose="020B0604020202020204" pitchFamily="34" charset="0"/>
              <a:buChar char="•"/>
            </a:pPr>
            <a:r>
              <a:rPr lang="en-SG" sz="2000" dirty="0" smtClean="0">
                <a:solidFill>
                  <a:srgbClr val="0097E0"/>
                </a:solidFill>
                <a:latin typeface="Source Sans Pro" panose="020B0503030403020204" pitchFamily="34" charset="0"/>
                <a:ea typeface="+mn-ea"/>
                <a:cs typeface="+mn-cs"/>
              </a:rPr>
              <a:t>Further than “what could happen”, the risk assessment also provide information on “how likely this is to happen”</a:t>
            </a:r>
          </a:p>
          <a:p>
            <a:pPr lvl="2">
              <a:lnSpc>
                <a:spcPct val="80000"/>
              </a:lnSpc>
              <a:spcBef>
                <a:spcPts val="600"/>
              </a:spcBef>
              <a:spcAft>
                <a:spcPts val="1200"/>
              </a:spcAft>
              <a:buFont typeface="Arial" panose="020B0604020202020204" pitchFamily="34" charset="0"/>
              <a:buChar char="•"/>
            </a:pPr>
            <a:r>
              <a:rPr lang="en-SG" sz="2000" dirty="0" smtClean="0">
                <a:solidFill>
                  <a:srgbClr val="0097E0"/>
                </a:solidFill>
                <a:latin typeface="Source Sans Pro" panose="020B0503030403020204" pitchFamily="34" charset="0"/>
                <a:ea typeface="+mn-ea"/>
                <a:cs typeface="+mn-cs"/>
              </a:rPr>
              <a:t>Once </a:t>
            </a:r>
            <a:r>
              <a:rPr lang="en-SG" sz="2000" dirty="0">
                <a:solidFill>
                  <a:srgbClr val="0097E0"/>
                </a:solidFill>
                <a:latin typeface="Source Sans Pro" panose="020B0503030403020204" pitchFamily="34" charset="0"/>
                <a:ea typeface="+mn-ea"/>
                <a:cs typeface="+mn-cs"/>
              </a:rPr>
              <a:t>the decision makers know how likely and how severe the events (and their consequences) are, they can act upon </a:t>
            </a:r>
            <a:r>
              <a:rPr lang="en-SG" sz="2000" dirty="0" smtClean="0">
                <a:solidFill>
                  <a:srgbClr val="0097E0"/>
                </a:solidFill>
                <a:latin typeface="Source Sans Pro" panose="020B0503030403020204" pitchFamily="34" charset="0"/>
                <a:ea typeface="+mn-ea"/>
                <a:cs typeface="+mn-cs"/>
              </a:rPr>
              <a:t>them</a:t>
            </a:r>
            <a:endParaRPr lang="en-SG" sz="2000" dirty="0">
              <a:solidFill>
                <a:srgbClr val="0097E0"/>
              </a:solidFill>
              <a:latin typeface="Source Sans Pro" panose="020B0503030403020204" pitchFamily="34" charset="0"/>
              <a:ea typeface="+mn-ea"/>
              <a:cs typeface="+mn-cs"/>
            </a:endParaRPr>
          </a:p>
        </p:txBody>
      </p:sp>
      <p:pic>
        <p:nvPicPr>
          <p:cNvPr id="5131" name="Picture 18" descr="http://globalaccessibilitynews.com/files/2013/03/European-Commission-logo.png"/>
          <p:cNvPicPr>
            <a:picLocks noChangeAspect="1" noChangeArrowheads="1"/>
          </p:cNvPicPr>
          <p:nvPr/>
        </p:nvPicPr>
        <p:blipFill>
          <a:blip r:embed="rId3" cstate="print">
            <a:extLst>
              <a:ext uri="{28A0092B-C50C-407E-A947-70E740481C1C}">
                <a14:useLocalDpi xmlns:a14="http://schemas.microsoft.com/office/drawing/2010/main" val="0"/>
              </a:ext>
            </a:extLst>
          </a:blip>
          <a:srcRect l="1601" t="6601" r="-1601" b="3587"/>
          <a:stretch>
            <a:fillRect/>
          </a:stretch>
        </p:blipFill>
        <p:spPr bwMode="auto">
          <a:xfrm>
            <a:off x="-6350" y="0"/>
            <a:ext cx="10080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bwMode="auto">
          <a:xfrm>
            <a:off x="1095375" y="831850"/>
            <a:ext cx="8229600"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gn="l" eaLnBrk="1" hangingPunct="1">
              <a:defRPr/>
            </a:pPr>
            <a:r>
              <a:rPr lang="en-GB" dirty="0">
                <a:solidFill>
                  <a:srgbClr val="0097E0"/>
                </a:solidFill>
                <a:latin typeface="Source Sans Pro" panose="020B0503030403020204" pitchFamily="34" charset="0"/>
                <a:ea typeface="+mj-ea"/>
                <a:cs typeface="+mj-cs"/>
              </a:rPr>
              <a:t>What is “risk”?</a:t>
            </a:r>
            <a:endParaRPr lang="en-US" dirty="0">
              <a:solidFill>
                <a:srgbClr val="0097E0"/>
              </a:solidFill>
              <a:latin typeface="Source Sans Pro" panose="020B0503030403020204" pitchFamily="34" charset="0"/>
              <a:ea typeface="+mj-ea"/>
              <a:cs typeface="+mj-cs"/>
            </a:endParaRPr>
          </a:p>
        </p:txBody>
      </p:sp>
      <p:sp>
        <p:nvSpPr>
          <p:cNvPr id="17" name="Oval 16"/>
          <p:cNvSpPr/>
          <p:nvPr/>
        </p:nvSpPr>
        <p:spPr>
          <a:xfrm>
            <a:off x="1957389" y="4700782"/>
            <a:ext cx="5703887" cy="1587500"/>
          </a:xfrm>
          <a:prstGeom prst="ellipse">
            <a:avLst/>
          </a:prstGeom>
          <a:solidFill>
            <a:srgbClr val="0091A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SG" sz="2000" dirty="0">
                <a:solidFill>
                  <a:srgbClr val="62B6D0"/>
                </a:solidFill>
                <a:latin typeface="Source Sans Pro" panose="020B0503030403020204" pitchFamily="34" charset="0"/>
              </a:rPr>
              <a:t>RISK</a:t>
            </a:r>
          </a:p>
          <a:p>
            <a:pPr algn="ctr">
              <a:defRPr/>
            </a:pPr>
            <a:endParaRPr lang="en-SG" sz="2000" dirty="0">
              <a:solidFill>
                <a:srgbClr val="62B6D0"/>
              </a:solidFill>
              <a:latin typeface="Source Sans Pro" panose="020B0503030403020204" pitchFamily="34" charset="0"/>
            </a:endParaRPr>
          </a:p>
          <a:p>
            <a:pPr algn="ctr">
              <a:defRPr/>
            </a:pPr>
            <a:endParaRPr lang="en-SG" sz="2000" dirty="0">
              <a:solidFill>
                <a:srgbClr val="62B6D0"/>
              </a:solidFill>
              <a:latin typeface="Source Sans Pro" panose="020B0503030403020204" pitchFamily="34" charset="0"/>
            </a:endParaRPr>
          </a:p>
          <a:p>
            <a:pPr algn="ctr">
              <a:defRPr/>
            </a:pPr>
            <a:endParaRPr lang="en-SG" sz="2000" dirty="0">
              <a:solidFill>
                <a:srgbClr val="62B6D0"/>
              </a:solidFill>
              <a:latin typeface="Source Sans Pro" panose="020B0503030403020204" pitchFamily="34" charset="0"/>
            </a:endParaRPr>
          </a:p>
          <a:p>
            <a:pPr algn="ctr">
              <a:defRPr/>
            </a:pPr>
            <a:endParaRPr lang="en-SG" sz="2000" dirty="0">
              <a:solidFill>
                <a:srgbClr val="62B6D0"/>
              </a:solidFill>
              <a:latin typeface="Source Sans Pro" panose="020B0503030403020204" pitchFamily="34" charset="0"/>
            </a:endParaRPr>
          </a:p>
        </p:txBody>
      </p:sp>
      <p:sp>
        <p:nvSpPr>
          <p:cNvPr id="18" name="TextBox 17"/>
          <p:cNvSpPr txBox="1"/>
          <p:nvPr/>
        </p:nvSpPr>
        <p:spPr>
          <a:xfrm>
            <a:off x="5202238" y="5021263"/>
            <a:ext cx="2368550" cy="400110"/>
          </a:xfrm>
          <a:prstGeom prst="rect">
            <a:avLst/>
          </a:prstGeom>
          <a:noFill/>
        </p:spPr>
        <p:txBody>
          <a:bodyPr>
            <a:spAutoFit/>
          </a:bodyPr>
          <a:lstStyle/>
          <a:p>
            <a:pPr algn="ctr">
              <a:defRPr/>
            </a:pPr>
            <a:r>
              <a:rPr lang="en-US" sz="2000" dirty="0">
                <a:solidFill>
                  <a:srgbClr val="FFC000"/>
                </a:solidFill>
                <a:effectLst>
                  <a:outerShdw blurRad="38100" dist="38100" dir="2700000" algn="tl">
                    <a:srgbClr val="000000">
                      <a:alpha val="43137"/>
                    </a:srgbClr>
                  </a:outerShdw>
                </a:effectLst>
                <a:latin typeface="Source Sans Pro" panose="020B0503030403020204" pitchFamily="34" charset="0"/>
                <a:ea typeface="+mj-ea"/>
                <a:cs typeface="+mj-cs"/>
              </a:rPr>
              <a:t>consequences</a:t>
            </a:r>
            <a:endParaRPr lang="en-SG" sz="2000" dirty="0">
              <a:solidFill>
                <a:srgbClr val="FFC000"/>
              </a:solidFill>
              <a:effectLst>
                <a:outerShdw blurRad="38100" dist="38100" dir="2700000" algn="tl">
                  <a:srgbClr val="000000">
                    <a:alpha val="43137"/>
                  </a:srgbClr>
                </a:outerShdw>
              </a:effectLst>
              <a:latin typeface="Source Sans Pro" panose="020B0503030403020204" pitchFamily="34" charset="0"/>
              <a:ea typeface="+mj-ea"/>
              <a:cs typeface="+mj-cs"/>
            </a:endParaRPr>
          </a:p>
        </p:txBody>
      </p:sp>
      <p:sp>
        <p:nvSpPr>
          <p:cNvPr id="19" name="TextBox 18"/>
          <p:cNvSpPr txBox="1"/>
          <p:nvPr/>
        </p:nvSpPr>
        <p:spPr>
          <a:xfrm>
            <a:off x="5367338" y="5568599"/>
            <a:ext cx="2038350" cy="400050"/>
          </a:xfrm>
          <a:prstGeom prst="rect">
            <a:avLst/>
          </a:prstGeom>
          <a:noFill/>
        </p:spPr>
        <p:txBody>
          <a:bodyPr>
            <a:spAutoFit/>
          </a:bodyPr>
          <a:lstStyle/>
          <a:p>
            <a:pPr algn="ctr">
              <a:defRPr/>
            </a:pPr>
            <a:r>
              <a:rPr lang="en-US" sz="2000" dirty="0">
                <a:solidFill>
                  <a:srgbClr val="92D050"/>
                </a:solidFill>
                <a:latin typeface="Source Sans Pro" panose="020B0503030403020204" pitchFamily="34" charset="0"/>
              </a:rPr>
              <a:t>uncertainty</a:t>
            </a:r>
            <a:endParaRPr lang="en-SG" sz="2000" dirty="0">
              <a:solidFill>
                <a:schemeClr val="accent3">
                  <a:tint val="90000"/>
                  <a:satMod val="120000"/>
                </a:schemeClr>
              </a:solidFill>
              <a:latin typeface="Source Sans Pro" panose="020B0503030403020204" pitchFamily="34" charset="0"/>
              <a:ea typeface="+mj-ea"/>
              <a:cs typeface="+mj-cs"/>
            </a:endParaRPr>
          </a:p>
        </p:txBody>
      </p:sp>
      <p:sp>
        <p:nvSpPr>
          <p:cNvPr id="20" name="TextBox 19"/>
          <p:cNvSpPr txBox="1"/>
          <p:nvPr/>
        </p:nvSpPr>
        <p:spPr>
          <a:xfrm>
            <a:off x="2243138" y="4940300"/>
            <a:ext cx="2038350" cy="400110"/>
          </a:xfrm>
          <a:prstGeom prst="rect">
            <a:avLst/>
          </a:prstGeom>
          <a:noFill/>
        </p:spPr>
        <p:txBody>
          <a:bodyPr>
            <a:spAutoFit/>
          </a:bodyPr>
          <a:lstStyle/>
          <a:p>
            <a:pPr algn="ctr">
              <a:defRPr/>
            </a:pPr>
            <a:r>
              <a:rPr lang="en-US" sz="2000" dirty="0">
                <a:solidFill>
                  <a:schemeClr val="accent6">
                    <a:lumMod val="75000"/>
                  </a:schemeClr>
                </a:solidFill>
                <a:latin typeface="Source Sans Pro" panose="020B0503030403020204" pitchFamily="34" charset="0"/>
                <a:ea typeface="+mj-ea"/>
                <a:cs typeface="+mj-cs"/>
              </a:rPr>
              <a:t>events</a:t>
            </a:r>
            <a:endParaRPr lang="en-SG" sz="2000" dirty="0">
              <a:solidFill>
                <a:schemeClr val="accent6">
                  <a:lumMod val="75000"/>
                </a:schemeClr>
              </a:solidFill>
              <a:latin typeface="Source Sans Pro" panose="020B0503030403020204" pitchFamily="34" charset="0"/>
              <a:ea typeface="+mj-ea"/>
              <a:cs typeface="+mj-cs"/>
            </a:endParaRPr>
          </a:p>
        </p:txBody>
      </p:sp>
      <p:sp>
        <p:nvSpPr>
          <p:cNvPr id="21" name="TextBox 20"/>
          <p:cNvSpPr txBox="1"/>
          <p:nvPr/>
        </p:nvSpPr>
        <p:spPr>
          <a:xfrm>
            <a:off x="3722688" y="5328414"/>
            <a:ext cx="2038350" cy="400110"/>
          </a:xfrm>
          <a:prstGeom prst="rect">
            <a:avLst/>
          </a:prstGeom>
          <a:noFill/>
        </p:spPr>
        <p:txBody>
          <a:bodyPr>
            <a:spAutoFit/>
          </a:bodyPr>
          <a:lstStyle/>
          <a:p>
            <a:pPr algn="ctr">
              <a:defRPr/>
            </a:pPr>
            <a:r>
              <a:rPr lang="en-US" sz="2000" dirty="0">
                <a:solidFill>
                  <a:schemeClr val="accent2">
                    <a:lumMod val="40000"/>
                    <a:lumOff val="60000"/>
                  </a:schemeClr>
                </a:solidFill>
                <a:latin typeface="Source Sans Pro" panose="020B0503030403020204" pitchFamily="34" charset="0"/>
                <a:ea typeface="+mj-ea"/>
                <a:cs typeface="+mj-cs"/>
              </a:rPr>
              <a:t>probability</a:t>
            </a:r>
            <a:endParaRPr lang="en-SG" sz="2000" dirty="0">
              <a:solidFill>
                <a:schemeClr val="accent2">
                  <a:lumMod val="40000"/>
                  <a:lumOff val="60000"/>
                </a:schemeClr>
              </a:solidFill>
              <a:latin typeface="Source Sans Pro" panose="020B0503030403020204" pitchFamily="34" charset="0"/>
              <a:ea typeface="+mj-ea"/>
              <a:cs typeface="+mj-cs"/>
            </a:endParaRPr>
          </a:p>
        </p:txBody>
      </p:sp>
      <p:sp>
        <p:nvSpPr>
          <p:cNvPr id="22" name="TextBox 21"/>
          <p:cNvSpPr txBox="1"/>
          <p:nvPr/>
        </p:nvSpPr>
        <p:spPr>
          <a:xfrm>
            <a:off x="1905000" y="5408613"/>
            <a:ext cx="2038350" cy="400110"/>
          </a:xfrm>
          <a:prstGeom prst="rect">
            <a:avLst/>
          </a:prstGeom>
          <a:noFill/>
        </p:spPr>
        <p:txBody>
          <a:bodyPr>
            <a:spAutoFit/>
          </a:bodyPr>
          <a:lstStyle/>
          <a:p>
            <a:pPr algn="ctr">
              <a:defRPr/>
            </a:pPr>
            <a:r>
              <a:rPr lang="en-US" sz="2000" dirty="0">
                <a:solidFill>
                  <a:schemeClr val="accent6">
                    <a:lumMod val="60000"/>
                    <a:lumOff val="40000"/>
                  </a:schemeClr>
                </a:solidFill>
                <a:effectLst>
                  <a:outerShdw blurRad="38100" dist="38100" dir="2700000" algn="tl">
                    <a:srgbClr val="000000">
                      <a:alpha val="43137"/>
                    </a:srgbClr>
                  </a:outerShdw>
                </a:effectLst>
                <a:latin typeface="Source Sans Pro" panose="020B0503030403020204" pitchFamily="34" charset="0"/>
              </a:rPr>
              <a:t>severity</a:t>
            </a:r>
            <a:endParaRPr lang="en-SG" sz="2000" dirty="0">
              <a:solidFill>
                <a:schemeClr val="accent6">
                  <a:lumMod val="60000"/>
                  <a:lumOff val="40000"/>
                </a:schemeClr>
              </a:solidFill>
              <a:effectLst>
                <a:outerShdw blurRad="38100" dist="38100" dir="2700000" algn="tl">
                  <a:srgbClr val="000000">
                    <a:alpha val="43137"/>
                  </a:srgbClr>
                </a:outerShdw>
              </a:effectLst>
              <a:latin typeface="Source Sans Pro" panose="020B0503030403020204" pitchFamily="34" charset="0"/>
              <a:ea typeface="+mj-ea"/>
              <a:cs typeface="+mj-cs"/>
            </a:endParaRPr>
          </a:p>
        </p:txBody>
      </p:sp>
    </p:spTree>
    <p:extLst>
      <p:ext uri="{BB962C8B-B14F-4D97-AF65-F5344CB8AC3E}">
        <p14:creationId xmlns:p14="http://schemas.microsoft.com/office/powerpoint/2010/main" val="3239654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idx="4294967295"/>
          </p:nvPr>
        </p:nvSpPr>
        <p:spPr>
          <a:xfrm>
            <a:off x="0" y="533400"/>
            <a:ext cx="8229600" cy="9906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fontAlgn="auto" hangingPunct="1">
              <a:spcAft>
                <a:spcPts val="0"/>
              </a:spcAft>
            </a:pPr>
            <a:r>
              <a:rPr lang="en-GB" dirty="0" smtClean="0">
                <a:solidFill>
                  <a:srgbClr val="0097E0"/>
                </a:solidFill>
                <a:latin typeface="Source Sans Pro" panose="020B0503030403020204" pitchFamily="34" charset="0"/>
              </a:rPr>
              <a:t>Global Exposure Database</a:t>
            </a:r>
            <a:endParaRPr lang="en-GB" dirty="0">
              <a:solidFill>
                <a:srgbClr val="0097E0"/>
              </a:solidFill>
              <a:latin typeface="Source Sans Pro" panose="020B0503030403020204" pitchFamily="34" charset="0"/>
            </a:endParaRPr>
          </a:p>
        </p:txBody>
      </p:sp>
      <p:sp>
        <p:nvSpPr>
          <p:cNvPr id="11268" name="Rectangle 5"/>
          <p:cNvSpPr>
            <a:spLocks noGrp="1" noChangeArrowheads="1"/>
          </p:cNvSpPr>
          <p:nvPr>
            <p:ph idx="4294967295"/>
          </p:nvPr>
        </p:nvSpPr>
        <p:spPr>
          <a:xfrm>
            <a:off x="228600" y="1600200"/>
            <a:ext cx="8229600" cy="4876800"/>
          </a:xfrm>
        </p:spPr>
        <p:txBody>
          <a:bodyPr/>
          <a:lstStyle/>
          <a:p>
            <a:pPr eaLnBrk="1" hangingPunct="1"/>
            <a:r>
              <a:rPr lang="en-GB" sz="2000" dirty="0" smtClean="0">
                <a:solidFill>
                  <a:srgbClr val="0097E0"/>
                </a:solidFill>
                <a:latin typeface="Source Sans Pro" panose="020B0503030403020204" pitchFamily="34" charset="0"/>
              </a:rPr>
              <a:t>The Global Exposure Database provides the distribution of the value of the urban built environment around the world in a 5Km x 5 Km grid</a:t>
            </a:r>
          </a:p>
          <a:p>
            <a:pPr eaLnBrk="1" hangingPunct="1"/>
            <a:endParaRPr lang="en-US" sz="2000" dirty="0" smtClean="0">
              <a:solidFill>
                <a:srgbClr val="0097E0"/>
              </a:solidFill>
              <a:latin typeface="Source Sans Pro" panose="020B0503030403020204" pitchFamily="34" charset="0"/>
            </a:endParaRPr>
          </a:p>
        </p:txBody>
      </p:sp>
      <p:grpSp>
        <p:nvGrpSpPr>
          <p:cNvPr id="3" name="Group 2"/>
          <p:cNvGrpSpPr/>
          <p:nvPr/>
        </p:nvGrpSpPr>
        <p:grpSpPr>
          <a:xfrm>
            <a:off x="518319" y="2514600"/>
            <a:ext cx="3124200" cy="2057400"/>
            <a:chOff x="1299369" y="2438400"/>
            <a:chExt cx="6473031" cy="3733800"/>
          </a:xfrm>
        </p:grpSpPr>
        <p:sp>
          <p:nvSpPr>
            <p:cNvPr id="2" name="Rounded Rectangle 1"/>
            <p:cNvSpPr/>
            <p:nvPr/>
          </p:nvSpPr>
          <p:spPr>
            <a:xfrm>
              <a:off x="1299369" y="2438400"/>
              <a:ext cx="6473031" cy="3733800"/>
            </a:xfrm>
            <a:prstGeom prst="roundRect">
              <a:avLst>
                <a:gd name="adj" fmla="val 3851"/>
              </a:avLst>
            </a:prstGeom>
            <a:ln w="317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a:p>
          </p:txBody>
        </p:sp>
        <p:pic>
          <p:nvPicPr>
            <p:cNvPr id="11270" name="Picture 8" descr="Exposure"/>
            <p:cNvPicPr>
              <a:picLocks noChangeAspect="1" noChangeArrowheads="1"/>
            </p:cNvPicPr>
            <p:nvPr/>
          </p:nvPicPr>
          <p:blipFill rotWithShape="1">
            <a:blip r:embed="rId4">
              <a:extLst>
                <a:ext uri="{28A0092B-C50C-407E-A947-70E740481C1C}">
                  <a14:useLocalDpi xmlns:a14="http://schemas.microsoft.com/office/drawing/2010/main" val="0"/>
                </a:ext>
              </a:extLst>
            </a:blip>
            <a:srcRect l="3032" t="9915" r="3158" b="16997"/>
            <a:stretch/>
          </p:blipFill>
          <p:spPr bwMode="auto">
            <a:xfrm>
              <a:off x="1371600" y="2514600"/>
              <a:ext cx="6254603"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descr="Umbrella-blue"/>
          <p:cNvPicPr>
            <a:picLocks noChangeAspect="1" noChangeArrowheads="1"/>
          </p:cNvPicPr>
          <p:nvPr/>
        </p:nvPicPr>
        <p:blipFill>
          <a:blip r:embed="rId5"/>
          <a:srcRect/>
          <a:stretch>
            <a:fillRect/>
          </a:stretch>
        </p:blipFill>
        <p:spPr bwMode="auto">
          <a:xfrm>
            <a:off x="8820150" y="6308725"/>
            <a:ext cx="252413" cy="476250"/>
          </a:xfrm>
          <a:prstGeom prst="rect">
            <a:avLst/>
          </a:prstGeom>
          <a:noFill/>
          <a:ln w="9525">
            <a:noFill/>
            <a:miter lim="800000"/>
            <a:headEnd/>
            <a:tailEnd/>
          </a:ln>
        </p:spPr>
      </p:pic>
      <p:pic>
        <p:nvPicPr>
          <p:cNvPr id="8" name="Picture 7" descr="GAR"/>
          <p:cNvPicPr>
            <a:picLocks noChangeAspect="1" noChangeArrowheads="1"/>
          </p:cNvPicPr>
          <p:nvPr/>
        </p:nvPicPr>
        <p:blipFill>
          <a:blip r:embed="rId6"/>
          <a:srcRect/>
          <a:stretch>
            <a:fillRect/>
          </a:stretch>
        </p:blipFill>
        <p:spPr bwMode="auto">
          <a:xfrm>
            <a:off x="122238" y="123825"/>
            <a:ext cx="792162" cy="257175"/>
          </a:xfrm>
          <a:prstGeom prst="rect">
            <a:avLst/>
          </a:prstGeom>
          <a:noFill/>
          <a:ln w="9525">
            <a:noFill/>
            <a:miter lim="800000"/>
            <a:headEnd/>
            <a:tailEnd/>
          </a:ln>
        </p:spPr>
      </p:pic>
      <p:graphicFrame>
        <p:nvGraphicFramePr>
          <p:cNvPr id="9"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63580" name="Image" r:id="rId7" imgW="4038095" imgH="1473016" progId="Photoshop.Image.10">
                  <p:embed/>
                </p:oleObj>
              </mc:Choice>
              <mc:Fallback>
                <p:oleObj name="Image" r:id="rId7" imgW="4038095" imgH="1473016" progId="Photoshop.Image.1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3810000" y="3352800"/>
            <a:ext cx="4876800" cy="3408014"/>
            <a:chOff x="1752600" y="2721382"/>
            <a:chExt cx="5260034" cy="3733800"/>
          </a:xfrm>
        </p:grpSpPr>
        <p:sp>
          <p:nvSpPr>
            <p:cNvPr id="12" name="Rounded Rectangle 11"/>
            <p:cNvSpPr/>
            <p:nvPr/>
          </p:nvSpPr>
          <p:spPr>
            <a:xfrm>
              <a:off x="1752600" y="2721382"/>
              <a:ext cx="5260034" cy="3733800"/>
            </a:xfrm>
            <a:prstGeom prst="roundRect">
              <a:avLst>
                <a:gd name="adj" fmla="val 3851"/>
              </a:avLst>
            </a:prstGeom>
            <a:ln w="317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a:p>
          </p:txBody>
        </p:sp>
        <p:pic>
          <p:nvPicPr>
            <p:cNvPr id="10" name="Picture 9" descr="Example_Exposure_New_York-all"/>
            <p:cNvPicPr/>
            <p:nvPr/>
          </p:nvPicPr>
          <p:blipFill rotWithShape="1">
            <a:blip r:embed="rId9" cstate="print">
              <a:extLst>
                <a:ext uri="{28A0092B-C50C-407E-A947-70E740481C1C}">
                  <a14:useLocalDpi xmlns:a14="http://schemas.microsoft.com/office/drawing/2010/main" val="0"/>
                </a:ext>
              </a:extLst>
            </a:blip>
            <a:srcRect l="1330" t="2625" r="2014" b="2072"/>
            <a:stretch/>
          </p:blipFill>
          <p:spPr bwMode="auto">
            <a:xfrm>
              <a:off x="1882698" y="2830551"/>
              <a:ext cx="5029200" cy="3505200"/>
            </a:xfrm>
            <a:prstGeom prst="rect">
              <a:avLst/>
            </a:prstGeom>
            <a:noFill/>
            <a:ln w="3175">
              <a:noFill/>
            </a:ln>
          </p:spPr>
        </p:pic>
      </p:grpSp>
    </p:spTree>
    <p:extLst>
      <p:ext uri="{BB962C8B-B14F-4D97-AF65-F5344CB8AC3E}">
        <p14:creationId xmlns:p14="http://schemas.microsoft.com/office/powerpoint/2010/main" val="1106583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85800" y="2505876"/>
            <a:ext cx="7696200" cy="4047323"/>
          </a:xfrm>
          <a:prstGeom prst="roundRect">
            <a:avLst>
              <a:gd name="adj" fmla="val 3851"/>
            </a:avLst>
          </a:prstGeom>
          <a:ln w="317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a:p>
        </p:txBody>
      </p:sp>
      <p:sp>
        <p:nvSpPr>
          <p:cNvPr id="497666" name="Rectangle 2"/>
          <p:cNvSpPr>
            <a:spLocks noGrp="1" noChangeArrowheads="1"/>
          </p:cNvSpPr>
          <p:nvPr>
            <p:ph type="title" idx="4294967295"/>
          </p:nvPr>
        </p:nvSpPr>
        <p:spPr>
          <a:xfrm>
            <a:off x="457200" y="533400"/>
            <a:ext cx="8229600" cy="990600"/>
          </a:xfrm>
        </p:spPr>
        <p:txBody>
          <a:bodyPr/>
          <a:lstStyle/>
          <a:p>
            <a:pPr eaLnBrk="1" fontAlgn="auto" hangingPunct="1">
              <a:spcAft>
                <a:spcPts val="0"/>
              </a:spcAft>
              <a:defRPr/>
            </a:pPr>
            <a:r>
              <a:rPr lang="en-GB" dirty="0" smtClean="0">
                <a:solidFill>
                  <a:srgbClr val="0097E0"/>
                </a:solidFill>
                <a:latin typeface="Source Sans Pro" panose="020B0503030403020204" pitchFamily="34" charset="0"/>
              </a:rPr>
              <a:t>Global hazard assessment</a:t>
            </a:r>
            <a:endParaRPr lang="en-GB" dirty="0">
              <a:solidFill>
                <a:srgbClr val="0097E0"/>
              </a:solidFill>
              <a:latin typeface="Source Sans Pro" panose="020B0503030403020204" pitchFamily="34" charset="0"/>
            </a:endParaRPr>
          </a:p>
        </p:txBody>
      </p:sp>
      <p:sp>
        <p:nvSpPr>
          <p:cNvPr id="13316" name="Rectangle 5"/>
          <p:cNvSpPr>
            <a:spLocks noGrp="1" noChangeArrowheads="1"/>
          </p:cNvSpPr>
          <p:nvPr>
            <p:ph idx="4294967295"/>
          </p:nvPr>
        </p:nvSpPr>
        <p:spPr>
          <a:xfrm>
            <a:off x="0" y="1590675"/>
            <a:ext cx="8686800" cy="1914525"/>
          </a:xfrm>
          <a:noFill/>
          <a:ln w="9525">
            <a:noFill/>
            <a:miter lim="800000"/>
            <a:headEnd/>
            <a:tailEnd/>
          </a:ln>
        </p:spPr>
        <p:txBody>
          <a:bodyPr vert="horz" wrap="square" lIns="91440" tIns="45720" rIns="91440" bIns="45720" numCol="1" anchor="t" anchorCtr="0" compatLnSpc="1">
            <a:prstTxWarp prst="textNoShape">
              <a:avLst/>
            </a:prstTxWarp>
          </a:bodyPr>
          <a:lstStyle/>
          <a:p>
            <a:pPr marL="342900" lvl="1" indent="-342900" eaLnBrk="1" hangingPunct="1">
              <a:buFont typeface="Arial" charset="0"/>
              <a:buChar char="•"/>
            </a:pPr>
            <a:r>
              <a:rPr lang="en-GB" sz="2000" dirty="0" smtClean="0">
                <a:solidFill>
                  <a:srgbClr val="0097E0"/>
                </a:solidFill>
                <a:latin typeface="Source Sans Pro" panose="020B0503030403020204" pitchFamily="34" charset="0"/>
              </a:rPr>
              <a:t>Earthquake Hazard for different return periods, developed using the open source program CRISIS2012 (www.ecapra.org)</a:t>
            </a:r>
            <a:endParaRPr lang="en-GB" sz="2000" dirty="0" smtClean="0">
              <a:latin typeface="Source Sans Pro" panose="020B0503030403020204" pitchFamily="34" charset="0"/>
            </a:endParaRPr>
          </a:p>
          <a:p>
            <a:pPr eaLnBrk="1" hangingPunct="1"/>
            <a:endParaRPr lang="en-GB" sz="2000" dirty="0">
              <a:solidFill>
                <a:srgbClr val="0097E0"/>
              </a:solidFill>
              <a:latin typeface="Source Sans Pro" panose="020B0503030403020204" pitchFamily="34" charset="0"/>
            </a:endParaRPr>
          </a:p>
        </p:txBody>
      </p:sp>
      <p:pic>
        <p:nvPicPr>
          <p:cNvPr id="7" name="Picture 6" descr="Umbrella-blue"/>
          <p:cNvPicPr>
            <a:picLocks noChangeAspect="1" noChangeArrowheads="1"/>
          </p:cNvPicPr>
          <p:nvPr/>
        </p:nvPicPr>
        <p:blipFill>
          <a:blip r:embed="rId4"/>
          <a:srcRect/>
          <a:stretch>
            <a:fillRect/>
          </a:stretch>
        </p:blipFill>
        <p:spPr bwMode="auto">
          <a:xfrm>
            <a:off x="8820150" y="6308725"/>
            <a:ext cx="252413" cy="476250"/>
          </a:xfrm>
          <a:prstGeom prst="rect">
            <a:avLst/>
          </a:prstGeom>
          <a:noFill/>
          <a:ln w="9525">
            <a:noFill/>
            <a:miter lim="800000"/>
            <a:headEnd/>
            <a:tailEnd/>
          </a:ln>
        </p:spPr>
      </p:pic>
      <p:pic>
        <p:nvPicPr>
          <p:cNvPr id="8" name="Picture 7" descr="GAR"/>
          <p:cNvPicPr>
            <a:picLocks noChangeAspect="1" noChangeArrowheads="1"/>
          </p:cNvPicPr>
          <p:nvPr/>
        </p:nvPicPr>
        <p:blipFill>
          <a:blip r:embed="rId5"/>
          <a:srcRect/>
          <a:stretch>
            <a:fillRect/>
          </a:stretch>
        </p:blipFill>
        <p:spPr bwMode="auto">
          <a:xfrm>
            <a:off x="122238" y="123825"/>
            <a:ext cx="792162" cy="257175"/>
          </a:xfrm>
          <a:prstGeom prst="rect">
            <a:avLst/>
          </a:prstGeom>
          <a:noFill/>
          <a:ln w="9525">
            <a:noFill/>
            <a:miter lim="800000"/>
            <a:headEnd/>
            <a:tailEnd/>
          </a:ln>
        </p:spPr>
      </p:pic>
      <p:graphicFrame>
        <p:nvGraphicFramePr>
          <p:cNvPr id="9"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61532" name="Image" r:id="rId6" imgW="4038095" imgH="1473016" progId="Photoshop.Image.10">
                  <p:embed/>
                </p:oleObj>
              </mc:Choice>
              <mc:Fallback>
                <p:oleObj name="Image" r:id="rId6" imgW="4038095" imgH="1473016" progId="Photoshop.Image.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p:cNvPicPr>
            <a:picLocks noChangeAspect="1"/>
          </p:cNvPicPr>
          <p:nvPr/>
        </p:nvPicPr>
        <p:blipFill>
          <a:blip r:embed="rId8"/>
          <a:stretch>
            <a:fillRect/>
          </a:stretch>
        </p:blipFill>
        <p:spPr>
          <a:xfrm>
            <a:off x="748730" y="2664966"/>
            <a:ext cx="7581900" cy="3781425"/>
          </a:xfrm>
          <a:prstGeom prst="rect">
            <a:avLst/>
          </a:prstGeom>
        </p:spPr>
      </p:pic>
    </p:spTree>
    <p:extLst>
      <p:ext uri="{BB962C8B-B14F-4D97-AF65-F5344CB8AC3E}">
        <p14:creationId xmlns:p14="http://schemas.microsoft.com/office/powerpoint/2010/main" val="3166561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Grp="1" noChangeArrowheads="1"/>
          </p:cNvSpPr>
          <p:nvPr>
            <p:ph idx="4294967295"/>
          </p:nvPr>
        </p:nvSpPr>
        <p:spPr>
          <a:xfrm>
            <a:off x="96553" y="1581150"/>
            <a:ext cx="8686800" cy="868362"/>
          </a:xfrm>
        </p:spPr>
        <p:txBody>
          <a:bodyPr/>
          <a:lstStyle/>
          <a:p>
            <a:pPr marL="342900" lvl="1" indent="-342900" eaLnBrk="1" hangingPunct="1">
              <a:buFont typeface="Arial" charset="0"/>
              <a:buChar char="•"/>
            </a:pPr>
            <a:r>
              <a:rPr lang="en-GB" sz="2000" dirty="0" smtClean="0">
                <a:solidFill>
                  <a:srgbClr val="0097E0"/>
                </a:solidFill>
                <a:latin typeface="Source Sans Pro" panose="020B0503030403020204" pitchFamily="34" charset="0"/>
              </a:rPr>
              <a:t>Cyclonic wind hazard for different return periods, developed using the open source program ERN-Hurricane (www.ecapra.org)</a:t>
            </a:r>
          </a:p>
          <a:p>
            <a:pPr eaLnBrk="1" hangingPunct="1"/>
            <a:endParaRPr lang="en-US" dirty="0" smtClean="0"/>
          </a:p>
        </p:txBody>
      </p:sp>
      <p:pic>
        <p:nvPicPr>
          <p:cNvPr id="7" name="Picture 6" descr="Umbrella-blue"/>
          <p:cNvPicPr>
            <a:picLocks noChangeAspect="1" noChangeArrowheads="1"/>
          </p:cNvPicPr>
          <p:nvPr/>
        </p:nvPicPr>
        <p:blipFill>
          <a:blip r:embed="rId4"/>
          <a:srcRect/>
          <a:stretch>
            <a:fillRect/>
          </a:stretch>
        </p:blipFill>
        <p:spPr bwMode="auto">
          <a:xfrm>
            <a:off x="8820150" y="6308725"/>
            <a:ext cx="252413" cy="476250"/>
          </a:xfrm>
          <a:prstGeom prst="rect">
            <a:avLst/>
          </a:prstGeom>
          <a:noFill/>
          <a:ln w="9525">
            <a:noFill/>
            <a:miter lim="800000"/>
            <a:headEnd/>
            <a:tailEnd/>
          </a:ln>
        </p:spPr>
      </p:pic>
      <p:pic>
        <p:nvPicPr>
          <p:cNvPr id="8" name="Picture 7" descr="GAR"/>
          <p:cNvPicPr>
            <a:picLocks noChangeAspect="1" noChangeArrowheads="1"/>
          </p:cNvPicPr>
          <p:nvPr/>
        </p:nvPicPr>
        <p:blipFill>
          <a:blip r:embed="rId5"/>
          <a:srcRect/>
          <a:stretch>
            <a:fillRect/>
          </a:stretch>
        </p:blipFill>
        <p:spPr bwMode="auto">
          <a:xfrm>
            <a:off x="122238" y="123825"/>
            <a:ext cx="792162" cy="257175"/>
          </a:xfrm>
          <a:prstGeom prst="rect">
            <a:avLst/>
          </a:prstGeom>
          <a:noFill/>
          <a:ln w="9525">
            <a:noFill/>
            <a:miter lim="800000"/>
            <a:headEnd/>
            <a:tailEnd/>
          </a:ln>
        </p:spPr>
      </p:pic>
      <p:graphicFrame>
        <p:nvGraphicFramePr>
          <p:cNvPr id="9"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60508" name="Image" r:id="rId6" imgW="4038095" imgH="1473016" progId="Photoshop.Image.10">
                  <p:embed/>
                </p:oleObj>
              </mc:Choice>
              <mc:Fallback>
                <p:oleObj name="Image" r:id="rId6" imgW="4038095" imgH="1473016" progId="Photoshop.Image.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ounded Rectangle 9"/>
          <p:cNvSpPr/>
          <p:nvPr/>
        </p:nvSpPr>
        <p:spPr>
          <a:xfrm>
            <a:off x="685800" y="2590800"/>
            <a:ext cx="7696200" cy="3962399"/>
          </a:xfrm>
          <a:prstGeom prst="roundRect">
            <a:avLst>
              <a:gd name="adj" fmla="val 3851"/>
            </a:avLst>
          </a:prstGeom>
          <a:ln w="317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a:p>
        </p:txBody>
      </p:sp>
      <p:pic>
        <p:nvPicPr>
          <p:cNvPr id="5" name="Picture 4"/>
          <p:cNvPicPr>
            <a:picLocks noChangeAspect="1"/>
          </p:cNvPicPr>
          <p:nvPr/>
        </p:nvPicPr>
        <p:blipFill>
          <a:blip r:embed="rId8"/>
          <a:stretch>
            <a:fillRect/>
          </a:stretch>
        </p:blipFill>
        <p:spPr>
          <a:xfrm>
            <a:off x="751726" y="2860444"/>
            <a:ext cx="7599452" cy="3448282"/>
          </a:xfrm>
          <a:prstGeom prst="rect">
            <a:avLst/>
          </a:prstGeom>
        </p:spPr>
      </p:pic>
      <p:sp>
        <p:nvSpPr>
          <p:cNvPr id="14" name="Rectangle 2"/>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solidFill>
                  <a:srgbClr val="0097E0"/>
                </a:solidFill>
                <a:latin typeface="Source Sans Pro" panose="020B0503030403020204" pitchFamily="34" charset="0"/>
              </a:rPr>
              <a:t>Global hazard assessment</a:t>
            </a:r>
            <a:endParaRPr lang="en-GB" dirty="0">
              <a:solidFill>
                <a:srgbClr val="0097E0"/>
              </a:solidFill>
              <a:latin typeface="Source Sans Pro" panose="020B0503030403020204" pitchFamily="34" charset="0"/>
            </a:endParaRPr>
          </a:p>
        </p:txBody>
      </p:sp>
    </p:spTree>
    <p:extLst>
      <p:ext uri="{BB962C8B-B14F-4D97-AF65-F5344CB8AC3E}">
        <p14:creationId xmlns:p14="http://schemas.microsoft.com/office/powerpoint/2010/main" val="1060824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idx="4294967295"/>
          </p:nvPr>
        </p:nvSpPr>
        <p:spPr>
          <a:xfrm>
            <a:off x="304800" y="1666875"/>
            <a:ext cx="6705600" cy="1914525"/>
          </a:xfrm>
        </p:spPr>
        <p:txBody>
          <a:bodyPr/>
          <a:lstStyle/>
          <a:p>
            <a:pPr marL="342900" lvl="1" indent="-342900" eaLnBrk="1" hangingPunct="1">
              <a:buFont typeface="Arial" charset="0"/>
              <a:buChar char="•"/>
            </a:pPr>
            <a:r>
              <a:rPr lang="en-GB" sz="2000" dirty="0" smtClean="0">
                <a:solidFill>
                  <a:srgbClr val="0097E0"/>
                </a:solidFill>
                <a:latin typeface="Source Sans Pro" panose="020B0503030403020204" pitchFamily="34" charset="0"/>
              </a:rPr>
              <a:t>Tsunami hazard for ~1 in 500 years return period</a:t>
            </a:r>
            <a:endParaRPr lang="en-GB" sz="2000" dirty="0">
              <a:solidFill>
                <a:srgbClr val="0097E0"/>
              </a:solidFill>
              <a:latin typeface="Source Sans Pro" panose="020B0503030403020204" pitchFamily="34" charset="0"/>
            </a:endParaRPr>
          </a:p>
        </p:txBody>
      </p:sp>
      <p:pic>
        <p:nvPicPr>
          <p:cNvPr id="7" name="Picture 6" descr="Umbrella-blue"/>
          <p:cNvPicPr>
            <a:picLocks noChangeAspect="1" noChangeArrowheads="1"/>
          </p:cNvPicPr>
          <p:nvPr/>
        </p:nvPicPr>
        <p:blipFill>
          <a:blip r:embed="rId4"/>
          <a:srcRect/>
          <a:stretch>
            <a:fillRect/>
          </a:stretch>
        </p:blipFill>
        <p:spPr bwMode="auto">
          <a:xfrm>
            <a:off x="8820150" y="6308725"/>
            <a:ext cx="252413" cy="476250"/>
          </a:xfrm>
          <a:prstGeom prst="rect">
            <a:avLst/>
          </a:prstGeom>
          <a:noFill/>
          <a:ln w="9525">
            <a:noFill/>
            <a:miter lim="800000"/>
            <a:headEnd/>
            <a:tailEnd/>
          </a:ln>
        </p:spPr>
      </p:pic>
      <p:pic>
        <p:nvPicPr>
          <p:cNvPr id="8" name="Picture 7" descr="GAR"/>
          <p:cNvPicPr>
            <a:picLocks noChangeAspect="1" noChangeArrowheads="1"/>
          </p:cNvPicPr>
          <p:nvPr/>
        </p:nvPicPr>
        <p:blipFill>
          <a:blip r:embed="rId5"/>
          <a:srcRect/>
          <a:stretch>
            <a:fillRect/>
          </a:stretch>
        </p:blipFill>
        <p:spPr bwMode="auto">
          <a:xfrm>
            <a:off x="122238" y="123825"/>
            <a:ext cx="792162" cy="257175"/>
          </a:xfrm>
          <a:prstGeom prst="rect">
            <a:avLst/>
          </a:prstGeom>
          <a:noFill/>
          <a:ln w="9525">
            <a:noFill/>
            <a:miter lim="800000"/>
            <a:headEnd/>
            <a:tailEnd/>
          </a:ln>
        </p:spPr>
      </p:pic>
      <p:graphicFrame>
        <p:nvGraphicFramePr>
          <p:cNvPr id="9" name="Object 11"/>
          <p:cNvGraphicFramePr>
            <a:graphicFrameLocks noChangeAspect="1"/>
          </p:cNvGraphicFramePr>
          <p:nvPr/>
        </p:nvGraphicFramePr>
        <p:xfrm>
          <a:off x="7923213" y="55563"/>
          <a:ext cx="1155700" cy="420687"/>
        </p:xfrm>
        <a:graphic>
          <a:graphicData uri="http://schemas.openxmlformats.org/presentationml/2006/ole">
            <mc:AlternateContent xmlns:mc="http://schemas.openxmlformats.org/markup-compatibility/2006">
              <mc:Choice xmlns:v="urn:schemas-microsoft-com:vml" Requires="v">
                <p:oleObj spid="_x0000_s59484" name="Image" r:id="rId6" imgW="4038095" imgH="1473016" progId="Photoshop.Image.10">
                  <p:embed/>
                </p:oleObj>
              </mc:Choice>
              <mc:Fallback>
                <p:oleObj name="Image" r:id="rId6" imgW="4038095" imgH="1473016" progId="Photoshop.Image.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3213" y="55563"/>
                        <a:ext cx="11557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2"/>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CH" smtClean="0">
                <a:solidFill>
                  <a:srgbClr val="0097E0"/>
                </a:solidFill>
                <a:latin typeface="Source Sans Pro" panose="020B0503030403020204" pitchFamily="34" charset="0"/>
              </a:rPr>
              <a:t>Global hazard assessment</a:t>
            </a:r>
            <a:endParaRPr lang="en-US" dirty="0">
              <a:solidFill>
                <a:srgbClr val="0097E0"/>
              </a:solidFill>
              <a:latin typeface="Source Sans Pro" panose="020B0503030403020204" pitchFamily="34" charset="0"/>
            </a:endParaRPr>
          </a:p>
        </p:txBody>
      </p:sp>
      <p:sp>
        <p:nvSpPr>
          <p:cNvPr id="13" name="Rounded Rectangle 12"/>
          <p:cNvSpPr/>
          <p:nvPr/>
        </p:nvSpPr>
        <p:spPr>
          <a:xfrm>
            <a:off x="914400" y="2244138"/>
            <a:ext cx="7543800" cy="4078286"/>
          </a:xfrm>
          <a:prstGeom prst="roundRect">
            <a:avLst>
              <a:gd name="adj" fmla="val 3851"/>
            </a:avLst>
          </a:prstGeom>
          <a:ln w="317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a:p>
        </p:txBody>
      </p:sp>
      <p:pic>
        <p:nvPicPr>
          <p:cNvPr id="4" name="Picture 3"/>
          <p:cNvPicPr>
            <a:picLocks noChangeAspect="1"/>
          </p:cNvPicPr>
          <p:nvPr/>
        </p:nvPicPr>
        <p:blipFill>
          <a:blip r:embed="rId8"/>
          <a:stretch>
            <a:fillRect/>
          </a:stretch>
        </p:blipFill>
        <p:spPr>
          <a:xfrm>
            <a:off x="1006140" y="2362200"/>
            <a:ext cx="7401003" cy="3851862"/>
          </a:xfrm>
          <a:prstGeom prst="rect">
            <a:avLst/>
          </a:prstGeom>
        </p:spPr>
      </p:pic>
    </p:spTree>
    <p:extLst>
      <p:ext uri="{BB962C8B-B14F-4D97-AF65-F5344CB8AC3E}">
        <p14:creationId xmlns:p14="http://schemas.microsoft.com/office/powerpoint/2010/main" val="507007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TotalTime>
  <Words>1472</Words>
  <Application>Microsoft Office PowerPoint</Application>
  <PresentationFormat>On-screen Show (4:3)</PresentationFormat>
  <Paragraphs>133</Paragraphs>
  <Slides>19</Slides>
  <Notes>18</Notes>
  <HiddenSlides>0</HiddenSlides>
  <MMClips>0</MMClips>
  <ScaleCrop>false</ScaleCrop>
  <HeadingPairs>
    <vt:vector size="8" baseType="variant">
      <vt:variant>
        <vt:lpstr>Theme</vt:lpstr>
      </vt:variant>
      <vt:variant>
        <vt:i4>1</vt:i4>
      </vt:variant>
      <vt:variant>
        <vt:lpstr>Links</vt:lpstr>
      </vt:variant>
      <vt:variant>
        <vt:i4>4</vt:i4>
      </vt:variant>
      <vt:variant>
        <vt:lpstr>Embedded OLE Servers</vt:lpstr>
      </vt:variant>
      <vt:variant>
        <vt:i4>1</vt:i4>
      </vt:variant>
      <vt:variant>
        <vt:lpstr>Slide Titles</vt:lpstr>
      </vt:variant>
      <vt:variant>
        <vt:i4>19</vt:i4>
      </vt:variant>
    </vt:vector>
  </HeadingPairs>
  <TitlesOfParts>
    <vt:vector size="25" baseType="lpstr">
      <vt:lpstr>Office Theme</vt:lpstr>
      <vt:lpstr>???</vt:lpstr>
      <vt:lpstr>???</vt:lpstr>
      <vt:lpstr>???</vt:lpstr>
      <vt:lpstr>???</vt:lpstr>
      <vt:lpstr>Image</vt:lpstr>
      <vt:lpstr>PowerPoint Presentation</vt:lpstr>
      <vt:lpstr>Global Assessment Report</vt:lpstr>
      <vt:lpstr>Global Risk Assessment</vt:lpstr>
      <vt:lpstr>PowerPoint Presentation</vt:lpstr>
      <vt:lpstr>PowerPoint Presentation</vt:lpstr>
      <vt:lpstr>Global Exposure Database</vt:lpstr>
      <vt:lpstr>Global hazard assessment</vt:lpstr>
      <vt:lpstr>PowerPoint Presentation</vt:lpstr>
      <vt:lpstr>PowerPoint Presentation</vt:lpstr>
      <vt:lpstr>PowerPoint Presentation</vt:lpstr>
      <vt:lpstr>Global Risk Assessment</vt:lpstr>
      <vt:lpstr>Global Risk Assessment</vt:lpstr>
      <vt:lpstr>Global Risk Assessment</vt:lpstr>
      <vt:lpstr>Global Risk Assessment</vt:lpstr>
      <vt:lpstr>Drought Hazard and Risk</vt:lpstr>
      <vt:lpstr>OPEN QUAKE</vt:lpstr>
      <vt:lpstr>Global Volcano Model A sustainable, accessible platform for information on volcanic hazard and risk</vt:lpstr>
      <vt:lpstr>All the GAR13 (and more) data available from: www.preventionweb/gar   Further information on data uses, methods and tools in the  Global Assessment Report 2013 Annex 1</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dc:creator>
  <cp:lastModifiedBy>ISDR_Visitor</cp:lastModifiedBy>
  <cp:revision>164</cp:revision>
  <cp:lastPrinted>2013-05-22T15:05:17Z</cp:lastPrinted>
  <dcterms:created xsi:type="dcterms:W3CDTF">2013-04-05T12:39:59Z</dcterms:created>
  <dcterms:modified xsi:type="dcterms:W3CDTF">2013-05-22T15:09:29Z</dcterms:modified>
</cp:coreProperties>
</file>