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04" r:id="rId2"/>
    <p:sldId id="332" r:id="rId3"/>
    <p:sldId id="348" r:id="rId4"/>
    <p:sldId id="349" r:id="rId5"/>
    <p:sldId id="350" r:id="rId6"/>
    <p:sldId id="35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3488"/>
    <a:srgbClr val="EAEAEA"/>
    <a:srgbClr val="C43201"/>
    <a:srgbClr val="FFD300"/>
    <a:srgbClr val="FFCC00"/>
    <a:srgbClr val="FFFFFF"/>
    <a:srgbClr val="0D5F7E"/>
    <a:srgbClr val="C7C7C7"/>
    <a:srgbClr val="26AC00"/>
    <a:srgbClr val="6D6E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44" autoAdjust="0"/>
  </p:normalViewPr>
  <p:slideViewPr>
    <p:cSldViewPr showGuides="1">
      <p:cViewPr>
        <p:scale>
          <a:sx n="70" d="100"/>
          <a:sy n="70" d="100"/>
        </p:scale>
        <p:origin x="-1386" y="-240"/>
      </p:cViewPr>
      <p:guideLst>
        <p:guide orient="horz" pos="2160"/>
        <p:guide pos="2880"/>
      </p:guideLst>
    </p:cSldViewPr>
  </p:slideViewPr>
  <p:notesTextViewPr>
    <p:cViewPr>
      <p:scale>
        <a:sx n="100" d="100"/>
        <a:sy n="100" d="100"/>
      </p:scale>
      <p:origin x="0" y="0"/>
    </p:cViewPr>
  </p:notesTextViewPr>
  <p:notesViewPr>
    <p:cSldViewPr showGuides="1">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3ECBDA24-1D0B-4195-915E-E042DDE65EF8}" type="datetimeFigureOut">
              <a:rPr lang="en-GB"/>
              <a:pPr>
                <a:defRPr/>
              </a:pPr>
              <a:t>21/05/2013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011D066-E78B-45BC-A446-AEB6F4DA0C33}" type="slidenum">
              <a:rPr lang="en-GB"/>
              <a:pPr>
                <a:defRPr/>
              </a:pPr>
              <a:t>‹Nr.›</a:t>
            </a:fld>
            <a:endParaRPr lang="en-GB"/>
          </a:p>
        </p:txBody>
      </p:sp>
    </p:spTree>
    <p:extLst>
      <p:ext uri="{BB962C8B-B14F-4D97-AF65-F5344CB8AC3E}">
        <p14:creationId xmlns:p14="http://schemas.microsoft.com/office/powerpoint/2010/main" val="2370148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FB867298-2D26-4298-8DED-3CBAB93A976B}" type="datetimeFigureOut">
              <a:rPr lang="en-US"/>
              <a:pPr>
                <a:defRPr/>
              </a:pPr>
              <a:t>5/21/2013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2AB8E46C-1460-4149-A102-C96FD43A54A5}" type="slidenum">
              <a:rPr lang="en-GB"/>
              <a:pPr>
                <a:defRPr/>
              </a:pPr>
              <a:t>‹Nr.›</a:t>
            </a:fld>
            <a:endParaRPr lang="en-GB"/>
          </a:p>
        </p:txBody>
      </p:sp>
    </p:spTree>
    <p:extLst>
      <p:ext uri="{BB962C8B-B14F-4D97-AF65-F5344CB8AC3E}">
        <p14:creationId xmlns:p14="http://schemas.microsoft.com/office/powerpoint/2010/main" val="3740272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pPr>
              <a:defRPr/>
            </a:pPr>
            <a:fld id="{2AB8E46C-1460-4149-A102-C96FD43A54A5}" type="slidenum">
              <a:rPr lang="en-GB" smtClean="0"/>
              <a:pPr>
                <a:defRPr/>
              </a:pPr>
              <a:t>1</a:t>
            </a:fld>
            <a:endParaRPr lang="en-GB"/>
          </a:p>
        </p:txBody>
      </p:sp>
    </p:spTree>
    <p:extLst>
      <p:ext uri="{BB962C8B-B14F-4D97-AF65-F5344CB8AC3E}">
        <p14:creationId xmlns:p14="http://schemas.microsoft.com/office/powerpoint/2010/main" val="2676270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AB8E46C-1460-4149-A102-C96FD43A54A5}" type="slidenum">
              <a:rPr lang="en-GB" smtClean="0"/>
              <a:pPr>
                <a:defRPr/>
              </a:pPr>
              <a:t>2</a:t>
            </a:fld>
            <a:endParaRPr lang="en-GB"/>
          </a:p>
        </p:txBody>
      </p:sp>
    </p:spTree>
    <p:extLst>
      <p:ext uri="{BB962C8B-B14F-4D97-AF65-F5344CB8AC3E}">
        <p14:creationId xmlns:p14="http://schemas.microsoft.com/office/powerpoint/2010/main" val="975159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AB8E46C-1460-4149-A102-C96FD43A54A5}" type="slidenum">
              <a:rPr lang="en-GB" smtClean="0"/>
              <a:pPr>
                <a:defRPr/>
              </a:pPr>
              <a:t>3</a:t>
            </a:fld>
            <a:endParaRPr lang="en-GB"/>
          </a:p>
        </p:txBody>
      </p:sp>
    </p:spTree>
    <p:extLst>
      <p:ext uri="{BB962C8B-B14F-4D97-AF65-F5344CB8AC3E}">
        <p14:creationId xmlns:p14="http://schemas.microsoft.com/office/powerpoint/2010/main" val="975159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AB8E46C-1460-4149-A102-C96FD43A54A5}" type="slidenum">
              <a:rPr lang="en-GB" smtClean="0"/>
              <a:pPr>
                <a:defRPr/>
              </a:pPr>
              <a:t>4</a:t>
            </a:fld>
            <a:endParaRPr lang="en-GB"/>
          </a:p>
        </p:txBody>
      </p:sp>
    </p:spTree>
    <p:extLst>
      <p:ext uri="{BB962C8B-B14F-4D97-AF65-F5344CB8AC3E}">
        <p14:creationId xmlns:p14="http://schemas.microsoft.com/office/powerpoint/2010/main" val="975159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AB8E46C-1460-4149-A102-C96FD43A54A5}" type="slidenum">
              <a:rPr lang="en-GB" smtClean="0"/>
              <a:pPr>
                <a:defRPr/>
              </a:pPr>
              <a:t>5</a:t>
            </a:fld>
            <a:endParaRPr lang="en-GB"/>
          </a:p>
        </p:txBody>
      </p:sp>
    </p:spTree>
    <p:extLst>
      <p:ext uri="{BB962C8B-B14F-4D97-AF65-F5344CB8AC3E}">
        <p14:creationId xmlns:p14="http://schemas.microsoft.com/office/powerpoint/2010/main" val="97515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AB8E46C-1460-4149-A102-C96FD43A54A5}" type="slidenum">
              <a:rPr lang="en-GB" smtClean="0"/>
              <a:pPr>
                <a:defRPr/>
              </a:pPr>
              <a:t>6</a:t>
            </a:fld>
            <a:endParaRPr lang="en-GB"/>
          </a:p>
        </p:txBody>
      </p:sp>
    </p:spTree>
    <p:extLst>
      <p:ext uri="{BB962C8B-B14F-4D97-AF65-F5344CB8AC3E}">
        <p14:creationId xmlns:p14="http://schemas.microsoft.com/office/powerpoint/2010/main" val="975159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357188" y="6143625"/>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1A93F90D-4B1F-4CBE-8366-5D2E5CCEC512}" type="datetimeFigureOut">
              <a:rPr lang="en-US"/>
              <a:pPr>
                <a:defRPr/>
              </a:pPr>
              <a:t>5/21/2013</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B635231E-CDB4-415E-99F9-297951DAFAC9}" type="slidenum">
              <a:rPr lang="en-GB"/>
              <a:pPr>
                <a:defRPr/>
              </a:pPr>
              <a:t>‹Nr.›</a:t>
            </a:fld>
            <a:endParaRPr lang="en-GB"/>
          </a:p>
        </p:txBody>
      </p:sp>
    </p:spTree>
    <p:extLst>
      <p:ext uri="{BB962C8B-B14F-4D97-AF65-F5344CB8AC3E}">
        <p14:creationId xmlns:p14="http://schemas.microsoft.com/office/powerpoint/2010/main" val="743322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00791A80-EA8B-45B0-B59A-A2689297EE60}" type="datetimeFigureOut">
              <a:rPr lang="en-US"/>
              <a:pPr>
                <a:defRPr/>
              </a:pPr>
              <a:t>5/21/2013</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AF0A155F-BF9E-45F6-A1CC-4C7A48209448}" type="slidenum">
              <a:rPr lang="en-GB"/>
              <a:pPr>
                <a:defRPr/>
              </a:pPr>
              <a:t>‹Nr.›</a:t>
            </a:fld>
            <a:endParaRPr lang="en-GB"/>
          </a:p>
        </p:txBody>
      </p:sp>
    </p:spTree>
    <p:extLst>
      <p:ext uri="{BB962C8B-B14F-4D97-AF65-F5344CB8AC3E}">
        <p14:creationId xmlns:p14="http://schemas.microsoft.com/office/powerpoint/2010/main" val="2697126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45175C30-21D2-4E00-8877-5EA6A020F48F}" type="datetimeFigureOut">
              <a:rPr lang="en-US"/>
              <a:pPr>
                <a:defRPr/>
              </a:pPr>
              <a:t>5/21/2013</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2A20F6BF-3671-43F6-A570-C08C94D9E6C9}" type="slidenum">
              <a:rPr lang="en-GB"/>
              <a:pPr>
                <a:defRPr/>
              </a:pPr>
              <a:t>‹Nr.›</a:t>
            </a:fld>
            <a:endParaRPr lang="en-GB"/>
          </a:p>
        </p:txBody>
      </p:sp>
    </p:spTree>
    <p:extLst>
      <p:ext uri="{BB962C8B-B14F-4D97-AF65-F5344CB8AC3E}">
        <p14:creationId xmlns:p14="http://schemas.microsoft.com/office/powerpoint/2010/main" val="247056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600" cap="all" baseline="0"/>
            </a:lvl1pPr>
          </a:lstStyle>
          <a:p>
            <a:r>
              <a:rPr lang="en-US" dirty="0" smtClean="0"/>
              <a:t>Click to edit Master title style</a:t>
            </a:r>
            <a:endParaRPr lang="en-GB" dirty="0"/>
          </a:p>
        </p:txBody>
      </p:sp>
      <p:sp>
        <p:nvSpPr>
          <p:cNvPr id="3" name="Content Placeholder 2"/>
          <p:cNvSpPr>
            <a:spLocks noGrp="1"/>
          </p:cNvSpPr>
          <p:nvPr>
            <p:ph idx="1"/>
          </p:nvPr>
        </p:nvSpPr>
        <p:spPr>
          <a:solidFill>
            <a:schemeClr val="bg1"/>
          </a:solidFill>
        </p:spPr>
        <p:txBody>
          <a:bodyPr/>
          <a:lstStyle>
            <a:lvl1pPr>
              <a:defRPr>
                <a:solidFill>
                  <a:srgbClr val="6D6E71"/>
                </a:solidFill>
              </a:defRPr>
            </a:lvl1pPr>
            <a:lvl2pPr>
              <a:defRPr>
                <a:solidFill>
                  <a:srgbClr val="6D6E71"/>
                </a:solidFill>
              </a:defRPr>
            </a:lvl2pPr>
            <a:lvl3pPr>
              <a:defRPr>
                <a:solidFill>
                  <a:srgbClr val="6D6E71"/>
                </a:solidFill>
              </a:defRPr>
            </a:lvl3pPr>
            <a:lvl4pPr>
              <a:defRPr>
                <a:solidFill>
                  <a:srgbClr val="6D6E71"/>
                </a:solidFill>
              </a:defRPr>
            </a:lvl4pPr>
            <a:lvl5pPr>
              <a:defRPr>
                <a:solidFill>
                  <a:srgbClr val="6D6E7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4149354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CAF833F9-0509-48F0-BA4A-23F9C5481243}" type="datetimeFigureOut">
              <a:rPr lang="en-US"/>
              <a:pPr>
                <a:defRPr/>
              </a:pPr>
              <a:t>5/21/2013</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02D04C05-5CA3-4ACB-AFA4-BB1B5D86EE11}" type="slidenum">
              <a:rPr lang="en-GB"/>
              <a:pPr>
                <a:defRPr/>
              </a:pPr>
              <a:t>‹Nr.›</a:t>
            </a:fld>
            <a:endParaRPr lang="en-GB"/>
          </a:p>
        </p:txBody>
      </p:sp>
    </p:spTree>
    <p:extLst>
      <p:ext uri="{BB962C8B-B14F-4D97-AF65-F5344CB8AC3E}">
        <p14:creationId xmlns:p14="http://schemas.microsoft.com/office/powerpoint/2010/main" val="1957571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C6D73A70-4AD7-4B8F-BCEA-0C650EF83A38}" type="datetimeFigureOut">
              <a:rPr lang="en-US"/>
              <a:pPr>
                <a:defRPr/>
              </a:pPr>
              <a:t>5/21/2013</a:t>
            </a:fld>
            <a:endParaRPr lang="en-GB"/>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GB"/>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68480E7F-3EAB-470D-807E-4F1045DD0908}" type="slidenum">
              <a:rPr lang="en-GB"/>
              <a:pPr>
                <a:defRPr/>
              </a:pPr>
              <a:t>‹Nr.›</a:t>
            </a:fld>
            <a:endParaRPr lang="en-GB"/>
          </a:p>
        </p:txBody>
      </p:sp>
    </p:spTree>
    <p:extLst>
      <p:ext uri="{BB962C8B-B14F-4D97-AF65-F5344CB8AC3E}">
        <p14:creationId xmlns:p14="http://schemas.microsoft.com/office/powerpoint/2010/main" val="251536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71871698-A378-4870-B03B-0EE4C5B0AFE4}" type="datetimeFigureOut">
              <a:rPr lang="en-US"/>
              <a:pPr>
                <a:defRPr/>
              </a:pPr>
              <a:t>5/21/2013</a:t>
            </a:fld>
            <a:endParaRPr lang="en-GB"/>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GB"/>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311D5D85-4924-4006-A130-A54344CFB6C4}" type="slidenum">
              <a:rPr lang="en-GB"/>
              <a:pPr>
                <a:defRPr/>
              </a:pPr>
              <a:t>‹Nr.›</a:t>
            </a:fld>
            <a:endParaRPr lang="en-GB"/>
          </a:p>
        </p:txBody>
      </p:sp>
    </p:spTree>
    <p:extLst>
      <p:ext uri="{BB962C8B-B14F-4D97-AF65-F5344CB8AC3E}">
        <p14:creationId xmlns:p14="http://schemas.microsoft.com/office/powerpoint/2010/main" val="487057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2B7A7290-512D-4959-9855-05C213B9B230}" type="datetimeFigureOut">
              <a:rPr lang="en-US"/>
              <a:pPr>
                <a:defRPr/>
              </a:pPr>
              <a:t>5/21/2013</a:t>
            </a:fld>
            <a:endParaRPr lang="en-GB"/>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GB"/>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BD607AF6-4E48-49F5-B3C7-70BAF2585724}" type="slidenum">
              <a:rPr lang="en-GB"/>
              <a:pPr>
                <a:defRPr/>
              </a:pPr>
              <a:t>‹Nr.›</a:t>
            </a:fld>
            <a:endParaRPr lang="en-GB"/>
          </a:p>
        </p:txBody>
      </p:sp>
    </p:spTree>
    <p:extLst>
      <p:ext uri="{BB962C8B-B14F-4D97-AF65-F5344CB8AC3E}">
        <p14:creationId xmlns:p14="http://schemas.microsoft.com/office/powerpoint/2010/main" val="353259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D22F51EC-A3C6-4608-8C65-5295927E920C}" type="datetimeFigureOut">
              <a:rPr lang="en-US"/>
              <a:pPr>
                <a:defRPr/>
              </a:pPr>
              <a:t>5/21/2013</a:t>
            </a:fld>
            <a:endParaRPr lang="en-GB"/>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GB"/>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EF7C8E6C-8EC5-44E9-8CC7-1A9C1C5F6D6C}" type="slidenum">
              <a:rPr lang="en-GB"/>
              <a:pPr>
                <a:defRPr/>
              </a:pPr>
              <a:t>‹Nr.›</a:t>
            </a:fld>
            <a:endParaRPr lang="en-GB"/>
          </a:p>
        </p:txBody>
      </p:sp>
    </p:spTree>
    <p:extLst>
      <p:ext uri="{BB962C8B-B14F-4D97-AF65-F5344CB8AC3E}">
        <p14:creationId xmlns:p14="http://schemas.microsoft.com/office/powerpoint/2010/main" val="351882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A4EFED30-BFAC-4FE6-9F22-16B53D5FCE29}" type="datetimeFigureOut">
              <a:rPr lang="en-US"/>
              <a:pPr>
                <a:defRPr/>
              </a:pPr>
              <a:t>5/21/2013</a:t>
            </a:fld>
            <a:endParaRPr lang="en-GB"/>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GB"/>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0958627D-B306-4D3F-B56D-2BBCEE39B860}" type="slidenum">
              <a:rPr lang="en-GB"/>
              <a:pPr>
                <a:defRPr/>
              </a:pPr>
              <a:t>‹Nr.›</a:t>
            </a:fld>
            <a:endParaRPr lang="en-GB"/>
          </a:p>
        </p:txBody>
      </p:sp>
    </p:spTree>
    <p:extLst>
      <p:ext uri="{BB962C8B-B14F-4D97-AF65-F5344CB8AC3E}">
        <p14:creationId xmlns:p14="http://schemas.microsoft.com/office/powerpoint/2010/main" val="393816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337CB711-198E-4EBE-8A6A-020B2BCF46E5}" type="datetimeFigureOut">
              <a:rPr lang="en-US"/>
              <a:pPr>
                <a:defRPr/>
              </a:pPr>
              <a:t>5/21/2013</a:t>
            </a:fld>
            <a:endParaRPr lang="en-GB"/>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GB"/>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E8129034-601B-4A18-97FA-00F0A12A86E9}" type="slidenum">
              <a:rPr lang="en-GB"/>
              <a:pPr>
                <a:defRPr/>
              </a:pPr>
              <a:t>‹Nr.›</a:t>
            </a:fld>
            <a:endParaRPr lang="en-GB"/>
          </a:p>
        </p:txBody>
      </p:sp>
    </p:spTree>
    <p:extLst>
      <p:ext uri="{BB962C8B-B14F-4D97-AF65-F5344CB8AC3E}">
        <p14:creationId xmlns:p14="http://schemas.microsoft.com/office/powerpoint/2010/main" val="4153869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1026" name="Picture 3" descr="C:\Documents and Settings\Chen\Desktop\kreis.wm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l="33334" t="32722"/>
          <a:stretch>
            <a:fillRect/>
          </a:stretch>
        </p:blipFill>
        <p:spPr bwMode="auto">
          <a:xfrm>
            <a:off x="0" y="0"/>
            <a:ext cx="2000250"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28625" y="330200"/>
            <a:ext cx="8229600" cy="439738"/>
          </a:xfrm>
          <a:prstGeom prst="rect">
            <a:avLst/>
          </a:prstGeom>
        </p:spPr>
        <p:txBody>
          <a:bodyPr vert="horz" lIns="91440" tIns="45720" rIns="91440" bIns="45720" rtlCol="0" anchor="ctr">
            <a:noAutofit/>
          </a:bodyPr>
          <a:lstStyle/>
          <a:p>
            <a:r>
              <a:rPr lang="en-US" dirty="0" smtClean="0"/>
              <a:t>Click to edit Master title style</a:t>
            </a:r>
            <a:endParaRPr lang="en-GB" dirty="0"/>
          </a:p>
        </p:txBody>
      </p:sp>
      <p:sp>
        <p:nvSpPr>
          <p:cNvPr id="1028" name="Text Placeholder 2"/>
          <p:cNvSpPr>
            <a:spLocks noGrp="1"/>
          </p:cNvSpPr>
          <p:nvPr>
            <p:ph type="body" idx="1"/>
          </p:nvPr>
        </p:nvSpPr>
        <p:spPr bwMode="auto">
          <a:xfrm>
            <a:off x="642938" y="1143000"/>
            <a:ext cx="6480175" cy="3786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906" r:id="rId1"/>
    <p:sldLayoutId id="2147483905"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iming>
    <p:tnLst>
      <p:par>
        <p:cTn id="1" dur="indefinite" restart="never" nodeType="tmRoot"/>
      </p:par>
    </p:tnLst>
  </p:timing>
  <p:txStyles>
    <p:titleStyle>
      <a:lvl1pPr algn="l" rtl="0" eaLnBrk="0" fontAlgn="base" hangingPunct="0">
        <a:spcBef>
          <a:spcPct val="0"/>
        </a:spcBef>
        <a:spcAft>
          <a:spcPct val="0"/>
        </a:spcAft>
        <a:defRPr sz="2600" b="1" kern="1200" cap="all">
          <a:solidFill>
            <a:srgbClr val="6D6E71"/>
          </a:solidFill>
          <a:latin typeface="Arial" pitchFamily="34" charset="0"/>
          <a:ea typeface="ＭＳ Ｐゴシック" charset="0"/>
          <a:cs typeface="Arial" pitchFamily="34" charset="0"/>
        </a:defRPr>
      </a:lvl1pPr>
      <a:lvl2pPr algn="l" rtl="0" eaLnBrk="0" fontAlgn="base" hangingPunct="0">
        <a:spcBef>
          <a:spcPct val="0"/>
        </a:spcBef>
        <a:spcAft>
          <a:spcPct val="0"/>
        </a:spcAft>
        <a:defRPr sz="2600" b="1">
          <a:solidFill>
            <a:srgbClr val="6D6E71"/>
          </a:solidFill>
          <a:latin typeface="Arial" pitchFamily="34" charset="0"/>
          <a:ea typeface="ＭＳ Ｐゴシック" charset="0"/>
          <a:cs typeface="Arial" pitchFamily="34" charset="0"/>
        </a:defRPr>
      </a:lvl2pPr>
      <a:lvl3pPr algn="l" rtl="0" eaLnBrk="0" fontAlgn="base" hangingPunct="0">
        <a:spcBef>
          <a:spcPct val="0"/>
        </a:spcBef>
        <a:spcAft>
          <a:spcPct val="0"/>
        </a:spcAft>
        <a:defRPr sz="2600" b="1">
          <a:solidFill>
            <a:srgbClr val="6D6E71"/>
          </a:solidFill>
          <a:latin typeface="Arial" pitchFamily="34" charset="0"/>
          <a:ea typeface="ＭＳ Ｐゴシック" charset="0"/>
          <a:cs typeface="Arial" pitchFamily="34" charset="0"/>
        </a:defRPr>
      </a:lvl3pPr>
      <a:lvl4pPr algn="l" rtl="0" eaLnBrk="0" fontAlgn="base" hangingPunct="0">
        <a:spcBef>
          <a:spcPct val="0"/>
        </a:spcBef>
        <a:spcAft>
          <a:spcPct val="0"/>
        </a:spcAft>
        <a:defRPr sz="2600" b="1">
          <a:solidFill>
            <a:srgbClr val="6D6E71"/>
          </a:solidFill>
          <a:latin typeface="Arial" pitchFamily="34" charset="0"/>
          <a:ea typeface="ＭＳ Ｐゴシック" charset="0"/>
          <a:cs typeface="Arial" pitchFamily="34" charset="0"/>
        </a:defRPr>
      </a:lvl4pPr>
      <a:lvl5pPr algn="l" rtl="0" eaLnBrk="0" fontAlgn="base" hangingPunct="0">
        <a:spcBef>
          <a:spcPct val="0"/>
        </a:spcBef>
        <a:spcAft>
          <a:spcPct val="0"/>
        </a:spcAft>
        <a:defRPr sz="2600" b="1">
          <a:solidFill>
            <a:srgbClr val="6D6E71"/>
          </a:solidFill>
          <a:latin typeface="Arial" pitchFamily="34" charset="0"/>
          <a:ea typeface="ＭＳ Ｐゴシック" charset="0"/>
          <a:cs typeface="Arial" pitchFamily="34" charset="0"/>
        </a:defRPr>
      </a:lvl5pPr>
      <a:lvl6pPr marL="457200" algn="l" rtl="0" fontAlgn="base">
        <a:spcBef>
          <a:spcPct val="0"/>
        </a:spcBef>
        <a:spcAft>
          <a:spcPct val="0"/>
        </a:spcAft>
        <a:defRPr sz="2600" b="1">
          <a:solidFill>
            <a:srgbClr val="6D6E71"/>
          </a:solidFill>
          <a:latin typeface="Arial" pitchFamily="34" charset="0"/>
          <a:cs typeface="Arial" pitchFamily="34" charset="0"/>
        </a:defRPr>
      </a:lvl6pPr>
      <a:lvl7pPr marL="914400" algn="l" rtl="0" fontAlgn="base">
        <a:spcBef>
          <a:spcPct val="0"/>
        </a:spcBef>
        <a:spcAft>
          <a:spcPct val="0"/>
        </a:spcAft>
        <a:defRPr sz="2600" b="1">
          <a:solidFill>
            <a:srgbClr val="6D6E71"/>
          </a:solidFill>
          <a:latin typeface="Arial" pitchFamily="34" charset="0"/>
          <a:cs typeface="Arial" pitchFamily="34" charset="0"/>
        </a:defRPr>
      </a:lvl7pPr>
      <a:lvl8pPr marL="1371600" algn="l" rtl="0" fontAlgn="base">
        <a:spcBef>
          <a:spcPct val="0"/>
        </a:spcBef>
        <a:spcAft>
          <a:spcPct val="0"/>
        </a:spcAft>
        <a:defRPr sz="2600" b="1">
          <a:solidFill>
            <a:srgbClr val="6D6E71"/>
          </a:solidFill>
          <a:latin typeface="Arial" pitchFamily="34" charset="0"/>
          <a:cs typeface="Arial" pitchFamily="34" charset="0"/>
        </a:defRPr>
      </a:lvl8pPr>
      <a:lvl9pPr marL="1828800" algn="l" rtl="0" fontAlgn="base">
        <a:spcBef>
          <a:spcPct val="0"/>
        </a:spcBef>
        <a:spcAft>
          <a:spcPct val="0"/>
        </a:spcAft>
        <a:defRPr sz="2600" b="1">
          <a:solidFill>
            <a:srgbClr val="6D6E7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pitchFamily="34" charset="0"/>
        <a:defRPr sz="2800" kern="1200">
          <a:solidFill>
            <a:schemeClr val="tx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Font typeface="Wingdings" pitchFamily="2" charset="2"/>
        <a:buChar char="§"/>
        <a:defRPr sz="2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9" descr="C:\Documents and Settings\Chen\Desktop\powerpoint-bkgrd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2555874" y="1700808"/>
            <a:ext cx="6178551" cy="4224164"/>
          </a:xfrm>
          <a:prstGeom prst="rect">
            <a:avLst/>
          </a:prstGeom>
          <a:solidFill>
            <a:srgbClr val="0D5F7E">
              <a:alpha val="32941"/>
            </a:srgbClr>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GB">
              <a:solidFill>
                <a:schemeClr val="lt1"/>
              </a:solidFill>
              <a:latin typeface="+mn-lt"/>
              <a:ea typeface="+mn-ea"/>
            </a:endParaRPr>
          </a:p>
        </p:txBody>
      </p:sp>
      <p:sp>
        <p:nvSpPr>
          <p:cNvPr id="12292" name="Title 1"/>
          <p:cNvSpPr>
            <a:spLocks noGrp="1"/>
          </p:cNvSpPr>
          <p:nvPr>
            <p:ph type="ctrTitle"/>
          </p:nvPr>
        </p:nvSpPr>
        <p:spPr bwMode="auto">
          <a:xfrm>
            <a:off x="2555876" y="2132856"/>
            <a:ext cx="6214294" cy="2207368"/>
          </a:xfrm>
        </p:spPr>
        <p:txBody>
          <a:bodyPr wrap="square" numCol="1" anchorCtr="0" compatLnSpc="1">
            <a:prstTxWarp prst="textNoShape">
              <a:avLst/>
            </a:prstTxWarp>
          </a:bodyPr>
          <a:lstStyle/>
          <a:p>
            <a:pPr marL="0" indent="0"/>
            <a:r>
              <a:rPr lang="en-US" sz="2400" cap="none" dirty="0" smtClean="0">
                <a:solidFill>
                  <a:srgbClr val="FED300"/>
                </a:solidFill>
                <a:ea typeface="ＭＳ Ｐゴシック" pitchFamily="34" charset="-128"/>
              </a:rPr>
              <a:t/>
            </a:r>
            <a:br>
              <a:rPr lang="en-US" sz="2400" cap="none" dirty="0" smtClean="0">
                <a:solidFill>
                  <a:srgbClr val="FED300"/>
                </a:solidFill>
                <a:ea typeface="ＭＳ Ｐゴシック" pitchFamily="34" charset="-128"/>
              </a:rPr>
            </a:br>
            <a:r>
              <a:rPr lang="en-US" sz="2400" cap="none" dirty="0">
                <a:solidFill>
                  <a:srgbClr val="FED300"/>
                </a:solidFill>
                <a:ea typeface="ＭＳ Ｐゴシック" pitchFamily="34" charset="-128"/>
              </a:rPr>
              <a:t/>
            </a:r>
            <a:br>
              <a:rPr lang="en-US" sz="2400" cap="none" dirty="0">
                <a:solidFill>
                  <a:srgbClr val="FED300"/>
                </a:solidFill>
                <a:ea typeface="ＭＳ Ｐゴシック" pitchFamily="34" charset="-128"/>
              </a:rPr>
            </a:br>
            <a:r>
              <a:rPr lang="en-GB" sz="2400" cap="none" dirty="0" smtClean="0">
                <a:solidFill>
                  <a:srgbClr val="FED300"/>
                </a:solidFill>
                <a:ea typeface="ＭＳ Ｐゴシック" pitchFamily="34" charset="-128"/>
              </a:rPr>
              <a:t/>
            </a:r>
            <a:br>
              <a:rPr lang="en-GB" sz="2400" cap="none" dirty="0" smtClean="0">
                <a:solidFill>
                  <a:srgbClr val="FED300"/>
                </a:solidFill>
                <a:ea typeface="ＭＳ Ｐゴシック" pitchFamily="34" charset="-128"/>
              </a:rPr>
            </a:br>
            <a:r>
              <a:rPr lang="en-US" sz="3600" dirty="0" smtClean="0">
                <a:solidFill>
                  <a:srgbClr val="FFE800"/>
                </a:solidFill>
              </a:rPr>
              <a:t>The </a:t>
            </a:r>
            <a:r>
              <a:rPr lang="en-US" sz="3600" dirty="0">
                <a:solidFill>
                  <a:srgbClr val="FFE800"/>
                </a:solidFill>
              </a:rPr>
              <a:t>decisive importance of Governments’ Governance: 5 key aspects</a:t>
            </a:r>
            <a:r>
              <a:rPr lang="de-CH" sz="4400" dirty="0" smtClean="0">
                <a:solidFill>
                  <a:srgbClr val="FFE800"/>
                </a:solidFill>
              </a:rPr>
              <a:t/>
            </a:r>
            <a:br>
              <a:rPr lang="de-CH" sz="4400" dirty="0" smtClean="0">
                <a:solidFill>
                  <a:srgbClr val="FFE800"/>
                </a:solidFill>
              </a:rPr>
            </a:br>
            <a:r>
              <a:rPr lang="en-US" sz="2800" dirty="0" smtClean="0">
                <a:solidFill>
                  <a:srgbClr val="FFE800"/>
                </a:solidFill>
              </a:rPr>
              <a:t/>
            </a:r>
            <a:br>
              <a:rPr lang="en-US" sz="2800" dirty="0" smtClean="0">
                <a:solidFill>
                  <a:srgbClr val="FFE800"/>
                </a:solidFill>
              </a:rPr>
            </a:br>
            <a:r>
              <a:rPr lang="en-GB" sz="2800" cap="none" dirty="0" smtClean="0">
                <a:solidFill>
                  <a:srgbClr val="FED300"/>
                </a:solidFill>
                <a:ea typeface="ＭＳ Ｐゴシック" pitchFamily="34" charset="-128"/>
              </a:rPr>
              <a:t/>
            </a:r>
            <a:br>
              <a:rPr lang="en-GB" sz="2800" cap="none" dirty="0" smtClean="0">
                <a:solidFill>
                  <a:srgbClr val="FED300"/>
                </a:solidFill>
                <a:ea typeface="ＭＳ Ｐゴシック" pitchFamily="34" charset="-128"/>
              </a:rPr>
            </a:br>
            <a:endParaRPr lang="en-GB" sz="2800" cap="none" dirty="0" smtClean="0">
              <a:solidFill>
                <a:srgbClr val="FED300"/>
              </a:solidFill>
              <a:ea typeface="ＭＳ Ｐゴシック" pitchFamily="34" charset="-128"/>
            </a:endParaRPr>
          </a:p>
        </p:txBody>
      </p:sp>
      <p:sp>
        <p:nvSpPr>
          <p:cNvPr id="12296" name="TextBox 13"/>
          <p:cNvSpPr txBox="1">
            <a:spLocks noChangeArrowheads="1"/>
          </p:cNvSpPr>
          <p:nvPr/>
        </p:nvSpPr>
        <p:spPr bwMode="auto">
          <a:xfrm>
            <a:off x="2555901" y="4078313"/>
            <a:ext cx="6214269"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de-CH" dirty="0">
              <a:solidFill>
                <a:srgbClr val="FFD300"/>
              </a:solidFill>
              <a:latin typeface="Calibri" pitchFamily="34" charset="0"/>
            </a:endParaRPr>
          </a:p>
          <a:p>
            <a:pPr eaLnBrk="1" hangingPunct="1"/>
            <a:endParaRPr lang="de-CH" dirty="0">
              <a:solidFill>
                <a:srgbClr val="FFD300"/>
              </a:solidFill>
              <a:latin typeface="Calibri" pitchFamily="34" charset="0"/>
            </a:endParaRPr>
          </a:p>
          <a:p>
            <a:pPr eaLnBrk="1" hangingPunct="1"/>
            <a:endParaRPr lang="de-CH" dirty="0">
              <a:solidFill>
                <a:srgbClr val="FFD300"/>
              </a:solidFill>
              <a:latin typeface="Calibri" pitchFamily="34" charset="0"/>
            </a:endParaRPr>
          </a:p>
          <a:p>
            <a:pPr eaLnBrk="1" hangingPunct="1"/>
            <a:r>
              <a:rPr lang="en-US" sz="2000" b="1" dirty="0">
                <a:solidFill>
                  <a:srgbClr val="FFD300"/>
                </a:solidFill>
                <a:latin typeface="Calibri" pitchFamily="34" charset="0"/>
              </a:rPr>
              <a:t>Presentation by Dr. Marco Ferrari, Member of the ISDR Advisory Group and </a:t>
            </a:r>
            <a:r>
              <a:rPr lang="en-US" sz="2000" b="1" dirty="0" smtClean="0">
                <a:solidFill>
                  <a:srgbClr val="FFD300"/>
                </a:solidFill>
                <a:latin typeface="Calibri" pitchFamily="34" charset="0"/>
              </a:rPr>
              <a:t/>
            </a:r>
            <a:br>
              <a:rPr lang="en-US" sz="2000" b="1" dirty="0" smtClean="0">
                <a:solidFill>
                  <a:srgbClr val="FFD300"/>
                </a:solidFill>
                <a:latin typeface="Calibri" pitchFamily="34" charset="0"/>
              </a:rPr>
            </a:br>
            <a:r>
              <a:rPr lang="en-US" sz="2000" b="1" dirty="0" smtClean="0">
                <a:solidFill>
                  <a:srgbClr val="FFD300"/>
                </a:solidFill>
                <a:latin typeface="Calibri" pitchFamily="34" charset="0"/>
              </a:rPr>
              <a:t>Board </a:t>
            </a:r>
            <a:r>
              <a:rPr lang="en-US" sz="2000" b="1" dirty="0">
                <a:solidFill>
                  <a:srgbClr val="FFD300"/>
                </a:solidFill>
                <a:latin typeface="Calibri" pitchFamily="34" charset="0"/>
              </a:rPr>
              <a:t>Member Global Risk Forum GRF Davos</a:t>
            </a:r>
            <a:endParaRPr lang="en-GB" sz="2000" b="1" dirty="0">
              <a:solidFill>
                <a:srgbClr val="FFD300"/>
              </a:solidFill>
              <a:latin typeface="Calibri" pitchFamily="34" charset="0"/>
            </a:endParaRPr>
          </a:p>
        </p:txBody>
      </p:sp>
      <p:sp>
        <p:nvSpPr>
          <p:cNvPr id="2" name="Rechteck 1"/>
          <p:cNvSpPr/>
          <p:nvPr/>
        </p:nvSpPr>
        <p:spPr>
          <a:xfrm>
            <a:off x="251519" y="116632"/>
            <a:ext cx="5976665" cy="1200329"/>
          </a:xfrm>
          <a:prstGeom prst="rect">
            <a:avLst/>
          </a:prstGeom>
        </p:spPr>
        <p:txBody>
          <a:bodyPr wrap="square">
            <a:spAutoFit/>
          </a:bodyPr>
          <a:lstStyle/>
          <a:p>
            <a:r>
              <a:rPr lang="en-US" b="1" dirty="0">
                <a:solidFill>
                  <a:schemeClr val="bg1"/>
                </a:solidFill>
                <a:latin typeface="Calibri" pitchFamily="34" charset="0"/>
              </a:rPr>
              <a:t>Global Platform for Disaster Risk Reduction</a:t>
            </a:r>
            <a:endParaRPr lang="de-CH" b="1" dirty="0">
              <a:solidFill>
                <a:schemeClr val="bg1"/>
              </a:solidFill>
              <a:latin typeface="Calibri" pitchFamily="34" charset="0"/>
            </a:endParaRPr>
          </a:p>
          <a:p>
            <a:r>
              <a:rPr lang="en-US" b="1" dirty="0">
                <a:solidFill>
                  <a:schemeClr val="bg1"/>
                </a:solidFill>
                <a:latin typeface="Calibri" pitchFamily="34" charset="0"/>
              </a:rPr>
              <a:t>4th Session,  Geneva</a:t>
            </a:r>
            <a:r>
              <a:rPr lang="en-US" dirty="0">
                <a:solidFill>
                  <a:schemeClr val="bg1"/>
                </a:solidFill>
              </a:rPr>
              <a:t>, </a:t>
            </a:r>
            <a:r>
              <a:rPr lang="en-US" b="1" dirty="0" smtClean="0">
                <a:solidFill>
                  <a:schemeClr val="bg1"/>
                </a:solidFill>
                <a:latin typeface="Calibri" pitchFamily="34" charset="0"/>
              </a:rPr>
              <a:t>May 2013</a:t>
            </a:r>
            <a:endParaRPr lang="en-US" b="1" dirty="0">
              <a:solidFill>
                <a:schemeClr val="bg1"/>
              </a:solidFill>
              <a:latin typeface="Calibri" pitchFamily="34" charset="0"/>
            </a:endParaRPr>
          </a:p>
          <a:p>
            <a:endParaRPr lang="en-US" b="1" dirty="0" smtClean="0">
              <a:solidFill>
                <a:schemeClr val="bg1"/>
              </a:solidFill>
            </a:endParaRPr>
          </a:p>
          <a:p>
            <a:endParaRPr lang="de-CH" dirty="0">
              <a:solidFill>
                <a:schemeClr val="bg1"/>
              </a:solidFill>
            </a:endParaRPr>
          </a:p>
        </p:txBody>
      </p:sp>
      <p:sp>
        <p:nvSpPr>
          <p:cNvPr id="6" name="Rechteck 5"/>
          <p:cNvSpPr/>
          <p:nvPr/>
        </p:nvSpPr>
        <p:spPr>
          <a:xfrm>
            <a:off x="269901" y="836712"/>
            <a:ext cx="4572000" cy="646331"/>
          </a:xfrm>
          <a:prstGeom prst="rect">
            <a:avLst/>
          </a:prstGeom>
        </p:spPr>
        <p:txBody>
          <a:bodyPr>
            <a:spAutoFit/>
          </a:bodyPr>
          <a:lstStyle/>
          <a:p>
            <a:r>
              <a:rPr lang="en-US" b="1" dirty="0">
                <a:solidFill>
                  <a:schemeClr val="bg1"/>
                </a:solidFill>
              </a:rPr>
              <a:t>Side-Event, Wed 22 May, 13:00-13:55 „DRR: Government to Governance“</a:t>
            </a:r>
            <a:endParaRPr lang="de-CH" b="1" dirty="0"/>
          </a:p>
        </p:txBody>
      </p:sp>
    </p:spTree>
  </p:cSld>
  <p:clrMapOvr>
    <a:masterClrMapping/>
  </p:clrMapOvr>
  <p:transition spd="slow" advTm="72000">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611560" y="1252772"/>
            <a:ext cx="7956884" cy="4972707"/>
          </a:xfrm>
        </p:spPr>
        <p:txBody>
          <a:bodyPr/>
          <a:lstStyle/>
          <a:p>
            <a:pPr marL="0" indent="0"/>
            <a:r>
              <a:rPr lang="en-US" sz="2400" i="1" dirty="0"/>
              <a:t>„7. We now call for action from all stakeholders, seeking the contributions of those with relevant specific competences and experiences, aware that the realization of the outcomes of the World Conference depends on our unceasing and tireless collective efforts, and a strong political will, as well as a shared responsibility and investment, to make the world safer from the risk of disasters within the next decade fort he benefit of the present and future generations.“</a:t>
            </a:r>
            <a:endParaRPr lang="de-CH" sz="2400" i="1" dirty="0"/>
          </a:p>
          <a:p>
            <a:pPr marL="0" indent="0"/>
            <a:endParaRPr lang="en-US" sz="2400" dirty="0" smtClean="0"/>
          </a:p>
          <a:p>
            <a:r>
              <a:rPr lang="en-US" sz="2400" dirty="0"/>
              <a:t>		</a:t>
            </a:r>
            <a:r>
              <a:rPr lang="en-US" sz="2400" dirty="0" smtClean="0"/>
              <a:t>	</a:t>
            </a:r>
            <a:r>
              <a:rPr lang="en-US" sz="2400" dirty="0"/>
              <a:t>	</a:t>
            </a:r>
            <a:r>
              <a:rPr lang="en-US" sz="1800" dirty="0" smtClean="0"/>
              <a:t>„Hyogo Declaration“</a:t>
            </a:r>
            <a:endParaRPr lang="de-CH" sz="1800" dirty="0" smtClean="0"/>
          </a:p>
          <a:p>
            <a:r>
              <a:rPr lang="en-US" sz="1800" dirty="0" smtClean="0"/>
              <a:t>				as adopted by the WCDRR 2005 in Kobe, Japan</a:t>
            </a:r>
            <a:br>
              <a:rPr lang="en-US" sz="1800" dirty="0" smtClean="0"/>
            </a:br>
            <a:r>
              <a:rPr lang="en-US" sz="1800" dirty="0" smtClean="0"/>
              <a:t>			and endorsed by the UNGA</a:t>
            </a:r>
            <a:endParaRPr lang="de-CH" sz="1800" dirty="0" smtClean="0"/>
          </a:p>
          <a:p>
            <a:r>
              <a:rPr lang="en-US" sz="2400" dirty="0"/>
              <a:t> </a:t>
            </a:r>
            <a:endParaRPr lang="de-CH" sz="2400" dirty="0"/>
          </a:p>
          <a:p>
            <a:pPr marL="0" indent="0"/>
            <a:endParaRPr lang="en-US" sz="2400" dirty="0" smtClean="0"/>
          </a:p>
        </p:txBody>
      </p:sp>
      <p:sp>
        <p:nvSpPr>
          <p:cNvPr id="9" name="Title 1"/>
          <p:cNvSpPr>
            <a:spLocks noGrp="1"/>
          </p:cNvSpPr>
          <p:nvPr>
            <p:ph type="title"/>
          </p:nvPr>
        </p:nvSpPr>
        <p:spPr>
          <a:xfrm>
            <a:off x="457200" y="404664"/>
            <a:ext cx="8229600" cy="439738"/>
          </a:xfrm>
        </p:spPr>
        <p:txBody>
          <a:bodyPr/>
          <a:lstStyle/>
          <a:p>
            <a:r>
              <a:rPr lang="en-US" sz="2800" dirty="0"/>
              <a:t>Governments</a:t>
            </a:r>
            <a:r>
              <a:rPr lang="en-US" sz="2800" dirty="0" smtClean="0"/>
              <a:t>’ role in the  </a:t>
            </a:r>
            <a:r>
              <a:rPr lang="en-US" sz="2800" dirty="0"/>
              <a:t>“</a:t>
            </a:r>
            <a:r>
              <a:rPr lang="en-US" sz="2800" dirty="0" smtClean="0"/>
              <a:t>Hyogo </a:t>
            </a:r>
            <a:r>
              <a:rPr lang="en-US" sz="2800" dirty="0"/>
              <a:t>Declaration</a:t>
            </a:r>
            <a:r>
              <a:rPr lang="en-US" sz="2800" dirty="0" smtClean="0"/>
              <a:t>“</a:t>
            </a:r>
            <a:endParaRPr lang="de-CH" dirty="0"/>
          </a:p>
        </p:txBody>
      </p:sp>
    </p:spTree>
    <p:extLst>
      <p:ext uri="{BB962C8B-B14F-4D97-AF65-F5344CB8AC3E}">
        <p14:creationId xmlns:p14="http://schemas.microsoft.com/office/powerpoint/2010/main" val="3180923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467544" y="1124744"/>
            <a:ext cx="8208912" cy="51007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defRPr sz="2800" kern="1200">
                <a:solidFill>
                  <a:srgbClr val="6D6E7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Font typeface="Wingdings" pitchFamily="2" charset="2"/>
              <a:buChar char="§"/>
              <a:defRPr sz="2400" kern="1200">
                <a:solidFill>
                  <a:srgbClr val="6D6E7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itchFamily="34" charset="0"/>
              <a:buChar char="•"/>
              <a:defRPr sz="2000" kern="1200">
                <a:solidFill>
                  <a:srgbClr val="6D6E7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rgbClr val="6D6E7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rgbClr val="6D6E7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US" sz="2400" dirty="0" smtClean="0"/>
              <a:t> </a:t>
            </a:r>
            <a:endParaRPr lang="de-CH" sz="2400" dirty="0" smtClean="0"/>
          </a:p>
          <a:p>
            <a:pPr marL="0" indent="0"/>
            <a:endParaRPr lang="en-US" sz="2400" dirty="0" smtClean="0"/>
          </a:p>
        </p:txBody>
      </p:sp>
      <p:sp>
        <p:nvSpPr>
          <p:cNvPr id="2" name="Title 1"/>
          <p:cNvSpPr>
            <a:spLocks noGrp="1"/>
          </p:cNvSpPr>
          <p:nvPr>
            <p:ph type="title"/>
          </p:nvPr>
        </p:nvSpPr>
        <p:spPr>
          <a:xfrm>
            <a:off x="457200" y="404664"/>
            <a:ext cx="8229600" cy="439738"/>
          </a:xfrm>
        </p:spPr>
        <p:txBody>
          <a:bodyPr/>
          <a:lstStyle/>
          <a:p>
            <a:r>
              <a:rPr lang="en-US" dirty="0"/>
              <a:t>HFA Implementation at the National </a:t>
            </a:r>
            <a:r>
              <a:rPr lang="en-US" dirty="0" smtClean="0"/>
              <a:t>Level</a:t>
            </a:r>
            <a:endParaRPr lang="de-CH" dirty="0"/>
          </a:p>
        </p:txBody>
      </p:sp>
      <p:graphicFrame>
        <p:nvGraphicFramePr>
          <p:cNvPr id="3" name="Inhaltsplatzhalter 2"/>
          <p:cNvGraphicFramePr>
            <a:graphicFrameLocks noGrp="1"/>
          </p:cNvGraphicFramePr>
          <p:nvPr>
            <p:ph idx="1"/>
            <p:extLst>
              <p:ext uri="{D42A27DB-BD31-4B8C-83A1-F6EECF244321}">
                <p14:modId xmlns:p14="http://schemas.microsoft.com/office/powerpoint/2010/main" val="2605535402"/>
              </p:ext>
            </p:extLst>
          </p:nvPr>
        </p:nvGraphicFramePr>
        <p:xfrm>
          <a:off x="692633" y="1556792"/>
          <a:ext cx="7758733" cy="1920240"/>
        </p:xfrm>
        <a:graphic>
          <a:graphicData uri="http://schemas.openxmlformats.org/drawingml/2006/table">
            <a:tbl>
              <a:tblPr firstRow="1" bandRow="1">
                <a:tableStyleId>{5C22544A-7EE6-4342-B048-85BDC9FD1C3A}</a:tableStyleId>
              </a:tblPr>
              <a:tblGrid>
                <a:gridCol w="4149898"/>
                <a:gridCol w="721767"/>
                <a:gridCol w="721767"/>
                <a:gridCol w="721767"/>
                <a:gridCol w="721767"/>
                <a:gridCol w="721767"/>
              </a:tblGrid>
              <a:tr h="365760">
                <a:tc>
                  <a:txBody>
                    <a:bodyPr/>
                    <a:lstStyle/>
                    <a:p>
                      <a:r>
                        <a:rPr lang="en-US" sz="1800" b="1" kern="1200" dirty="0" smtClean="0">
                          <a:solidFill>
                            <a:schemeClr val="lt1"/>
                          </a:solidFill>
                          <a:effectLst/>
                          <a:latin typeface="+mn-lt"/>
                          <a:ea typeface="+mn-ea"/>
                          <a:cs typeface="+mn-cs"/>
                        </a:rPr>
                        <a:t>Priority for Action</a:t>
                      </a:r>
                      <a:endParaRPr lang="de-CH" dirty="0"/>
                    </a:p>
                  </a:txBody>
                  <a:tcPr/>
                </a:tc>
                <a:tc>
                  <a:txBody>
                    <a:bodyPr/>
                    <a:lstStyle/>
                    <a:p>
                      <a:pPr algn="ctr"/>
                      <a:r>
                        <a:rPr lang="de-CH" dirty="0" smtClean="0"/>
                        <a:t>1</a:t>
                      </a:r>
                      <a:endParaRPr lang="de-CH" dirty="0"/>
                    </a:p>
                  </a:txBody>
                  <a:tcPr/>
                </a:tc>
                <a:tc>
                  <a:txBody>
                    <a:bodyPr/>
                    <a:lstStyle/>
                    <a:p>
                      <a:pPr algn="ctr"/>
                      <a:r>
                        <a:rPr lang="de-CH" dirty="0" smtClean="0"/>
                        <a:t>2</a:t>
                      </a:r>
                      <a:endParaRPr lang="de-CH" dirty="0"/>
                    </a:p>
                  </a:txBody>
                  <a:tcPr/>
                </a:tc>
                <a:tc>
                  <a:txBody>
                    <a:bodyPr/>
                    <a:lstStyle/>
                    <a:p>
                      <a:pPr algn="ctr"/>
                      <a:r>
                        <a:rPr lang="de-CH" dirty="0" smtClean="0"/>
                        <a:t>3</a:t>
                      </a:r>
                      <a:endParaRPr lang="de-CH" dirty="0"/>
                    </a:p>
                  </a:txBody>
                  <a:tcPr/>
                </a:tc>
                <a:tc>
                  <a:txBody>
                    <a:bodyPr/>
                    <a:lstStyle/>
                    <a:p>
                      <a:pPr algn="ctr"/>
                      <a:r>
                        <a:rPr lang="de-CH" dirty="0" smtClean="0"/>
                        <a:t>4</a:t>
                      </a:r>
                      <a:endParaRPr lang="de-CH" dirty="0"/>
                    </a:p>
                  </a:txBody>
                  <a:tcPr/>
                </a:tc>
                <a:tc>
                  <a:txBody>
                    <a:bodyPr/>
                    <a:lstStyle/>
                    <a:p>
                      <a:pPr algn="ctr"/>
                      <a:r>
                        <a:rPr lang="de-CH" dirty="0" smtClean="0"/>
                        <a:t>5</a:t>
                      </a:r>
                      <a:endParaRPr lang="de-CH" dirty="0"/>
                    </a:p>
                  </a:txBody>
                  <a:tcPr/>
                </a:tc>
              </a:tr>
              <a:tr h="483512">
                <a:tc>
                  <a:txBody>
                    <a:bodyPr/>
                    <a:lstStyle/>
                    <a:p>
                      <a:r>
                        <a:rPr lang="en-US" kern="1200" dirty="0" smtClean="0">
                          <a:solidFill>
                            <a:srgbClr val="6D6E71"/>
                          </a:solidFill>
                          <a:latin typeface="Arial" pitchFamily="34" charset="0"/>
                          <a:ea typeface="ＭＳ Ｐゴシック" charset="0"/>
                          <a:cs typeface="Arial" pitchFamily="34" charset="0"/>
                        </a:rPr>
                        <a:t>Minor progress  with few signs of forward action in plans or policy</a:t>
                      </a:r>
                      <a:endParaRPr lang="de-CH" kern="1200" dirty="0">
                        <a:solidFill>
                          <a:srgbClr val="6D6E71"/>
                        </a:solidFill>
                        <a:latin typeface="Arial" pitchFamily="34" charset="0"/>
                        <a:ea typeface="ＭＳ Ｐゴシック" charset="0"/>
                        <a:cs typeface="Arial" pitchFamily="34" charset="0"/>
                      </a:endParaRPr>
                    </a:p>
                  </a:txBody>
                  <a:tcPr/>
                </a:tc>
                <a:tc>
                  <a:txBody>
                    <a:bodyPr/>
                    <a:lstStyle/>
                    <a:p>
                      <a:pPr algn="ctr"/>
                      <a:r>
                        <a:rPr lang="de-CH" kern="1200" dirty="0" smtClean="0">
                          <a:solidFill>
                            <a:srgbClr val="6D6E71"/>
                          </a:solidFill>
                          <a:latin typeface="Arial" pitchFamily="34" charset="0"/>
                          <a:ea typeface="ＭＳ Ｐゴシック" charset="0"/>
                          <a:cs typeface="Arial" pitchFamily="34" charset="0"/>
                        </a:rPr>
                        <a:t>2%</a:t>
                      </a:r>
                      <a:endParaRPr lang="de-CH" kern="1200" dirty="0">
                        <a:solidFill>
                          <a:srgbClr val="6D6E71"/>
                        </a:solidFill>
                        <a:latin typeface="Arial" pitchFamily="34" charset="0"/>
                        <a:ea typeface="ＭＳ Ｐゴシック" charset="0"/>
                        <a:cs typeface="Arial" pitchFamily="34" charset="0"/>
                      </a:endParaRPr>
                    </a:p>
                  </a:txBody>
                  <a:tcPr/>
                </a:tc>
                <a:tc>
                  <a:txBody>
                    <a:bodyPr/>
                    <a:lstStyle/>
                    <a:p>
                      <a:pPr algn="ctr"/>
                      <a:r>
                        <a:rPr lang="de-CH" kern="1200" dirty="0" smtClean="0">
                          <a:solidFill>
                            <a:srgbClr val="6D6E71"/>
                          </a:solidFill>
                          <a:latin typeface="Arial" pitchFamily="34" charset="0"/>
                          <a:ea typeface="ＭＳ Ｐゴシック" charset="0"/>
                          <a:cs typeface="Arial" pitchFamily="34" charset="0"/>
                        </a:rPr>
                        <a:t>2%</a:t>
                      </a:r>
                      <a:endParaRPr lang="de-CH" kern="1200" dirty="0">
                        <a:solidFill>
                          <a:srgbClr val="6D6E71"/>
                        </a:solidFill>
                        <a:latin typeface="Arial" pitchFamily="34" charset="0"/>
                        <a:ea typeface="ＭＳ Ｐゴシック" charset="0"/>
                        <a:cs typeface="Arial" pitchFamily="34" charset="0"/>
                      </a:endParaRPr>
                    </a:p>
                  </a:txBody>
                  <a:tcPr/>
                </a:tc>
                <a:tc>
                  <a:txBody>
                    <a:bodyPr/>
                    <a:lstStyle/>
                    <a:p>
                      <a:pPr algn="ctr"/>
                      <a:r>
                        <a:rPr lang="de-CH" kern="1200" dirty="0" smtClean="0">
                          <a:solidFill>
                            <a:srgbClr val="6D6E71"/>
                          </a:solidFill>
                          <a:latin typeface="Arial" pitchFamily="34" charset="0"/>
                          <a:ea typeface="ＭＳ Ｐゴシック" charset="0"/>
                          <a:cs typeface="Arial" pitchFamily="34" charset="0"/>
                        </a:rPr>
                        <a:t>4%</a:t>
                      </a:r>
                      <a:endParaRPr lang="de-CH" kern="1200" dirty="0">
                        <a:solidFill>
                          <a:srgbClr val="6D6E71"/>
                        </a:solidFill>
                        <a:latin typeface="Arial" pitchFamily="34" charset="0"/>
                        <a:ea typeface="ＭＳ Ｐゴシック" charset="0"/>
                        <a:cs typeface="Arial" pitchFamily="34" charset="0"/>
                      </a:endParaRPr>
                    </a:p>
                  </a:txBody>
                  <a:tcPr/>
                </a:tc>
                <a:tc>
                  <a:txBody>
                    <a:bodyPr/>
                    <a:lstStyle/>
                    <a:p>
                      <a:pPr algn="ctr"/>
                      <a:r>
                        <a:rPr lang="de-CH" kern="1200" dirty="0" smtClean="0">
                          <a:solidFill>
                            <a:srgbClr val="6D6E71"/>
                          </a:solidFill>
                          <a:latin typeface="Arial" pitchFamily="34" charset="0"/>
                          <a:ea typeface="ＭＳ Ｐゴシック" charset="0"/>
                          <a:cs typeface="Arial" pitchFamily="34" charset="0"/>
                        </a:rPr>
                        <a:t>8%</a:t>
                      </a:r>
                      <a:endParaRPr lang="de-CH" kern="1200" dirty="0">
                        <a:solidFill>
                          <a:srgbClr val="6D6E71"/>
                        </a:solidFill>
                        <a:latin typeface="Arial" pitchFamily="34" charset="0"/>
                        <a:ea typeface="ＭＳ Ｐゴシック" charset="0"/>
                        <a:cs typeface="Arial" pitchFamily="34" charset="0"/>
                      </a:endParaRPr>
                    </a:p>
                  </a:txBody>
                  <a:tcPr/>
                </a:tc>
                <a:tc>
                  <a:txBody>
                    <a:bodyPr/>
                    <a:lstStyle/>
                    <a:p>
                      <a:pPr algn="ctr"/>
                      <a:r>
                        <a:rPr lang="de-CH" kern="1200" dirty="0" smtClean="0">
                          <a:solidFill>
                            <a:srgbClr val="6D6E71"/>
                          </a:solidFill>
                          <a:latin typeface="Arial" pitchFamily="34" charset="0"/>
                          <a:ea typeface="ＭＳ Ｐゴシック" charset="0"/>
                          <a:cs typeface="Arial" pitchFamily="34" charset="0"/>
                        </a:rPr>
                        <a:t>3%</a:t>
                      </a:r>
                      <a:endParaRPr lang="de-CH" kern="1200" dirty="0">
                        <a:solidFill>
                          <a:srgbClr val="6D6E71"/>
                        </a:solidFill>
                        <a:latin typeface="Arial" pitchFamily="34" charset="0"/>
                        <a:ea typeface="ＭＳ Ｐゴシック" charset="0"/>
                        <a:cs typeface="Arial" pitchFamily="34" charset="0"/>
                      </a:endParaRPr>
                    </a:p>
                  </a:txBody>
                  <a:tcPr/>
                </a:tc>
              </a:tr>
              <a:tr h="690731">
                <a:tc>
                  <a:txBody>
                    <a:bodyPr/>
                    <a:lstStyle/>
                    <a:p>
                      <a:r>
                        <a:rPr lang="en-US" kern="1200" dirty="0" smtClean="0">
                          <a:solidFill>
                            <a:srgbClr val="6D6E71"/>
                          </a:solidFill>
                          <a:latin typeface="Arial" pitchFamily="34" charset="0"/>
                          <a:ea typeface="ＭＳ Ｐゴシック" charset="0"/>
                          <a:cs typeface="Arial" pitchFamily="34" charset="0"/>
                        </a:rPr>
                        <a:t>Comprehensive achievement with sustained commitment and capacities at all levels</a:t>
                      </a:r>
                      <a:endParaRPr lang="de-CH" kern="1200" dirty="0">
                        <a:solidFill>
                          <a:srgbClr val="6D6E71"/>
                        </a:solidFill>
                        <a:latin typeface="Arial" pitchFamily="34" charset="0"/>
                        <a:ea typeface="ＭＳ Ｐゴシック" charset="0"/>
                        <a:cs typeface="Arial" pitchFamily="34" charset="0"/>
                      </a:endParaRPr>
                    </a:p>
                  </a:txBody>
                  <a:tcPr/>
                </a:tc>
                <a:tc>
                  <a:txBody>
                    <a:bodyPr/>
                    <a:lstStyle/>
                    <a:p>
                      <a:pPr algn="ctr"/>
                      <a:r>
                        <a:rPr lang="de-CH" kern="1200" dirty="0" smtClean="0">
                          <a:solidFill>
                            <a:srgbClr val="6D6E71"/>
                          </a:solidFill>
                          <a:latin typeface="Arial" pitchFamily="34" charset="0"/>
                          <a:ea typeface="ＭＳ Ｐゴシック" charset="0"/>
                          <a:cs typeface="Arial" pitchFamily="34" charset="0"/>
                        </a:rPr>
                        <a:t>6%</a:t>
                      </a:r>
                      <a:endParaRPr lang="de-CH" kern="1200" dirty="0">
                        <a:solidFill>
                          <a:srgbClr val="6D6E71"/>
                        </a:solidFill>
                        <a:latin typeface="Arial" pitchFamily="34" charset="0"/>
                        <a:ea typeface="ＭＳ Ｐゴシック" charset="0"/>
                        <a:cs typeface="Arial" pitchFamily="34" charset="0"/>
                      </a:endParaRPr>
                    </a:p>
                  </a:txBody>
                  <a:tcPr/>
                </a:tc>
                <a:tc>
                  <a:txBody>
                    <a:bodyPr/>
                    <a:lstStyle/>
                    <a:p>
                      <a:pPr algn="ctr"/>
                      <a:r>
                        <a:rPr lang="de-CH" kern="1200" dirty="0" smtClean="0">
                          <a:solidFill>
                            <a:srgbClr val="6D6E71"/>
                          </a:solidFill>
                          <a:latin typeface="Arial" pitchFamily="34" charset="0"/>
                          <a:ea typeface="ＭＳ Ｐゴシック" charset="0"/>
                          <a:cs typeface="Arial" pitchFamily="34" charset="0"/>
                        </a:rPr>
                        <a:t>6%</a:t>
                      </a:r>
                      <a:endParaRPr lang="de-CH" kern="1200" dirty="0">
                        <a:solidFill>
                          <a:srgbClr val="6D6E71"/>
                        </a:solidFill>
                        <a:latin typeface="Arial" pitchFamily="34" charset="0"/>
                        <a:ea typeface="ＭＳ Ｐゴシック" charset="0"/>
                        <a:cs typeface="Arial" pitchFamily="34" charset="0"/>
                      </a:endParaRPr>
                    </a:p>
                  </a:txBody>
                  <a:tcPr/>
                </a:tc>
                <a:tc>
                  <a:txBody>
                    <a:bodyPr/>
                    <a:lstStyle/>
                    <a:p>
                      <a:pPr algn="ctr"/>
                      <a:r>
                        <a:rPr lang="de-CH" kern="1200" dirty="0" smtClean="0">
                          <a:solidFill>
                            <a:srgbClr val="6D6E71"/>
                          </a:solidFill>
                          <a:latin typeface="Arial" pitchFamily="34" charset="0"/>
                          <a:ea typeface="ＭＳ Ｐゴシック" charset="0"/>
                          <a:cs typeface="Arial" pitchFamily="34" charset="0"/>
                        </a:rPr>
                        <a:t>5%</a:t>
                      </a:r>
                      <a:endParaRPr lang="de-CH" kern="1200" dirty="0">
                        <a:solidFill>
                          <a:srgbClr val="6D6E71"/>
                        </a:solidFill>
                        <a:latin typeface="Arial" pitchFamily="34" charset="0"/>
                        <a:ea typeface="ＭＳ Ｐゴシック" charset="0"/>
                        <a:cs typeface="Arial" pitchFamily="34" charset="0"/>
                      </a:endParaRPr>
                    </a:p>
                  </a:txBody>
                  <a:tcPr/>
                </a:tc>
                <a:tc>
                  <a:txBody>
                    <a:bodyPr/>
                    <a:lstStyle/>
                    <a:p>
                      <a:pPr algn="ctr"/>
                      <a:r>
                        <a:rPr lang="de-CH" kern="1200" dirty="0" smtClean="0">
                          <a:solidFill>
                            <a:srgbClr val="6D6E71"/>
                          </a:solidFill>
                          <a:latin typeface="Arial" pitchFamily="34" charset="0"/>
                          <a:ea typeface="ＭＳ Ｐゴシック" charset="0"/>
                          <a:cs typeface="Arial" pitchFamily="34" charset="0"/>
                        </a:rPr>
                        <a:t>4%</a:t>
                      </a:r>
                      <a:endParaRPr lang="de-CH" kern="1200" dirty="0">
                        <a:solidFill>
                          <a:srgbClr val="6D6E71"/>
                        </a:solidFill>
                        <a:latin typeface="Arial" pitchFamily="34" charset="0"/>
                        <a:ea typeface="ＭＳ Ｐゴシック" charset="0"/>
                        <a:cs typeface="Arial" pitchFamily="34" charset="0"/>
                      </a:endParaRPr>
                    </a:p>
                  </a:txBody>
                  <a:tcPr/>
                </a:tc>
                <a:tc>
                  <a:txBody>
                    <a:bodyPr/>
                    <a:lstStyle/>
                    <a:p>
                      <a:pPr algn="ctr"/>
                      <a:r>
                        <a:rPr lang="de-CH" kern="1200" dirty="0" smtClean="0">
                          <a:solidFill>
                            <a:srgbClr val="6D6E71"/>
                          </a:solidFill>
                          <a:latin typeface="Arial" pitchFamily="34" charset="0"/>
                          <a:ea typeface="ＭＳ Ｐゴシック" charset="0"/>
                          <a:cs typeface="Arial" pitchFamily="34" charset="0"/>
                        </a:rPr>
                        <a:t>9%</a:t>
                      </a:r>
                      <a:endParaRPr lang="de-CH" kern="1200" dirty="0">
                        <a:solidFill>
                          <a:srgbClr val="6D6E71"/>
                        </a:solidFill>
                        <a:latin typeface="Arial" pitchFamily="34" charset="0"/>
                        <a:ea typeface="ＭＳ Ｐゴシック" charset="0"/>
                        <a:cs typeface="Arial" pitchFamily="34" charset="0"/>
                      </a:endParaRPr>
                    </a:p>
                  </a:txBody>
                  <a:tcPr/>
                </a:tc>
              </a:tr>
            </a:tbl>
          </a:graphicData>
        </a:graphic>
      </p:graphicFrame>
      <p:sp>
        <p:nvSpPr>
          <p:cNvPr id="4" name="Rechteck 3"/>
          <p:cNvSpPr/>
          <p:nvPr/>
        </p:nvSpPr>
        <p:spPr>
          <a:xfrm>
            <a:off x="683567" y="3654640"/>
            <a:ext cx="7704857" cy="646331"/>
          </a:xfrm>
          <a:prstGeom prst="rect">
            <a:avLst/>
          </a:prstGeom>
        </p:spPr>
        <p:txBody>
          <a:bodyPr wrap="square">
            <a:spAutoFit/>
          </a:bodyPr>
          <a:lstStyle/>
          <a:p>
            <a:r>
              <a:rPr lang="en-US" dirty="0" smtClean="0">
                <a:solidFill>
                  <a:srgbClr val="6D6E71"/>
                </a:solidFill>
                <a:ea typeface="ＭＳ Ｐゴシック" charset="0"/>
                <a:cs typeface="Arial" pitchFamily="34" charset="0"/>
              </a:rPr>
              <a:t>(Source</a:t>
            </a:r>
            <a:r>
              <a:rPr lang="en-US" dirty="0">
                <a:solidFill>
                  <a:srgbClr val="6D6E71"/>
                </a:solidFill>
                <a:ea typeface="ＭＳ Ｐゴシック" charset="0"/>
                <a:cs typeface="Arial" pitchFamily="34" charset="0"/>
              </a:rPr>
              <a:t>: ISDR, Implementation of the Hyogo Framework for Action</a:t>
            </a:r>
            <a:br>
              <a:rPr lang="en-US" dirty="0">
                <a:solidFill>
                  <a:srgbClr val="6D6E71"/>
                </a:solidFill>
                <a:ea typeface="ＭＳ Ｐゴシック" charset="0"/>
                <a:cs typeface="Arial" pitchFamily="34" charset="0"/>
              </a:rPr>
            </a:br>
            <a:r>
              <a:rPr lang="en-US" dirty="0">
                <a:solidFill>
                  <a:srgbClr val="6D6E71"/>
                </a:solidFill>
                <a:ea typeface="ＭＳ Ｐゴシック" charset="0"/>
                <a:cs typeface="Arial" pitchFamily="34" charset="0"/>
              </a:rPr>
              <a:t>Summary of Reports 2007-2013)</a:t>
            </a:r>
            <a:endParaRPr lang="de-CH" dirty="0">
              <a:solidFill>
                <a:srgbClr val="6D6E71"/>
              </a:solidFill>
              <a:ea typeface="ＭＳ Ｐゴシック" charset="0"/>
              <a:cs typeface="Arial" pitchFamily="34" charset="0"/>
            </a:endParaRPr>
          </a:p>
        </p:txBody>
      </p:sp>
    </p:spTree>
    <p:extLst>
      <p:ext uri="{BB962C8B-B14F-4D97-AF65-F5344CB8AC3E}">
        <p14:creationId xmlns:p14="http://schemas.microsoft.com/office/powerpoint/2010/main" val="3759040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467544" y="1124744"/>
            <a:ext cx="8208912" cy="51007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defRPr sz="2800" kern="1200">
                <a:solidFill>
                  <a:srgbClr val="6D6E7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Font typeface="Wingdings" pitchFamily="2" charset="2"/>
              <a:buChar char="§"/>
              <a:defRPr sz="2400" kern="1200">
                <a:solidFill>
                  <a:srgbClr val="6D6E7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itchFamily="34" charset="0"/>
              <a:buChar char="•"/>
              <a:defRPr sz="2000" kern="1200">
                <a:solidFill>
                  <a:srgbClr val="6D6E7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rgbClr val="6D6E7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rgbClr val="6D6E7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US" sz="2400" dirty="0" smtClean="0"/>
              <a:t> </a:t>
            </a:r>
            <a:endParaRPr lang="de-CH" sz="2400" dirty="0" smtClean="0"/>
          </a:p>
          <a:p>
            <a:pPr marL="0" indent="0"/>
            <a:endParaRPr lang="en-US" sz="2400" dirty="0" smtClean="0"/>
          </a:p>
        </p:txBody>
      </p:sp>
      <p:sp>
        <p:nvSpPr>
          <p:cNvPr id="2" name="Title 1"/>
          <p:cNvSpPr>
            <a:spLocks noGrp="1"/>
          </p:cNvSpPr>
          <p:nvPr>
            <p:ph type="title"/>
          </p:nvPr>
        </p:nvSpPr>
        <p:spPr>
          <a:xfrm>
            <a:off x="457200" y="404664"/>
            <a:ext cx="8229600" cy="720080"/>
          </a:xfrm>
        </p:spPr>
        <p:txBody>
          <a:bodyPr/>
          <a:lstStyle/>
          <a:p>
            <a:r>
              <a:rPr lang="en-US" dirty="0"/>
              <a:t>The crucial areas for stronger Governments’ governance</a:t>
            </a:r>
            <a:br>
              <a:rPr lang="en-US" dirty="0"/>
            </a:br>
            <a:endParaRPr lang="de-CH" dirty="0"/>
          </a:p>
        </p:txBody>
      </p:sp>
      <p:graphicFrame>
        <p:nvGraphicFramePr>
          <p:cNvPr id="3" name="Inhaltsplatzhalter 2"/>
          <p:cNvGraphicFramePr>
            <a:graphicFrameLocks noGrp="1"/>
          </p:cNvGraphicFramePr>
          <p:nvPr>
            <p:ph idx="1"/>
            <p:extLst>
              <p:ext uri="{D42A27DB-BD31-4B8C-83A1-F6EECF244321}">
                <p14:modId xmlns:p14="http://schemas.microsoft.com/office/powerpoint/2010/main" val="1730422965"/>
              </p:ext>
            </p:extLst>
          </p:nvPr>
        </p:nvGraphicFramePr>
        <p:xfrm>
          <a:off x="467545" y="1480551"/>
          <a:ext cx="8203837" cy="3514369"/>
        </p:xfrm>
        <a:graphic>
          <a:graphicData uri="http://schemas.openxmlformats.org/drawingml/2006/table">
            <a:tbl>
              <a:tblPr firstRow="1" bandRow="1">
                <a:tableStyleId>{5C22544A-7EE6-4342-B048-85BDC9FD1C3A}</a:tableStyleId>
              </a:tblPr>
              <a:tblGrid>
                <a:gridCol w="2952327"/>
                <a:gridCol w="3096344"/>
                <a:gridCol w="2155166"/>
              </a:tblGrid>
              <a:tr h="12283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1" kern="1200" dirty="0" smtClean="0">
                          <a:solidFill>
                            <a:schemeClr val="lt1"/>
                          </a:solidFill>
                          <a:effectLst/>
                          <a:latin typeface="+mn-lt"/>
                          <a:ea typeface="+mn-ea"/>
                          <a:cs typeface="+mn-cs"/>
                        </a:rPr>
                        <a:t>The areas for governance</a:t>
                      </a:r>
                      <a:r>
                        <a:rPr lang="en-US" sz="1800" b="1" kern="1200" dirty="0" smtClean="0">
                          <a:solidFill>
                            <a:schemeClr val="lt1"/>
                          </a:solidFill>
                          <a:effectLst/>
                          <a:latin typeface="+mn-lt"/>
                          <a:ea typeface="+mn-ea"/>
                          <a:cs typeface="+mn-cs"/>
                        </a:rPr>
                        <a:t>:</a:t>
                      </a:r>
                      <a:endParaRPr lang="de-CH" sz="1800" b="1" kern="1200" dirty="0" smtClean="0">
                        <a:solidFill>
                          <a:schemeClr val="lt1"/>
                        </a:solidFill>
                        <a:effectLst/>
                        <a:latin typeface="+mn-lt"/>
                        <a:ea typeface="+mn-ea"/>
                        <a:cs typeface="+mn-cs"/>
                      </a:endParaRPr>
                    </a:p>
                  </a:txBody>
                  <a:tcPr/>
                </a:tc>
                <a:tc>
                  <a:txBody>
                    <a:bodyPr/>
                    <a:lstStyle/>
                    <a:p>
                      <a:pPr algn="ctr"/>
                      <a:r>
                        <a:rPr lang="en-US" sz="1800" b="1" i="1" kern="1200" dirty="0" smtClean="0">
                          <a:solidFill>
                            <a:schemeClr val="lt1"/>
                          </a:solidFill>
                          <a:effectLst/>
                          <a:latin typeface="+mn-lt"/>
                          <a:ea typeface="+mn-ea"/>
                          <a:cs typeface="+mn-cs"/>
                        </a:rPr>
                        <a:t>Correspondence in HFA, Hyogo Declaration:</a:t>
                      </a:r>
                      <a:endParaRPr lang="de-CH" dirty="0"/>
                    </a:p>
                  </a:txBody>
                  <a:tcPr/>
                </a:tc>
                <a:tc>
                  <a:txBody>
                    <a:bodyPr/>
                    <a:lstStyle/>
                    <a:p>
                      <a:pPr algn="ctr"/>
                      <a:r>
                        <a:rPr lang="en-US" sz="1800" b="1" i="1" kern="1200" dirty="0" smtClean="0">
                          <a:solidFill>
                            <a:schemeClr val="lt1"/>
                          </a:solidFill>
                          <a:effectLst/>
                          <a:latin typeface="+mn-lt"/>
                          <a:ea typeface="+mn-ea"/>
                          <a:cs typeface="+mn-cs"/>
                        </a:rPr>
                        <a:t>Dimension:</a:t>
                      </a:r>
                      <a:endParaRPr lang="de-CH" dirty="0"/>
                    </a:p>
                  </a:txBody>
                  <a:tcPr/>
                </a:tc>
              </a:tr>
              <a:tr h="578181">
                <a:tc>
                  <a:txBody>
                    <a:bodyPr/>
                    <a:lstStyle/>
                    <a:p>
                      <a:r>
                        <a:rPr lang="en-US" sz="1800" kern="1200" dirty="0" smtClean="0">
                          <a:solidFill>
                            <a:srgbClr val="6D6E71"/>
                          </a:solidFill>
                          <a:latin typeface="Arial" pitchFamily="34" charset="0"/>
                          <a:ea typeface="ＭＳ Ｐゴシック" charset="0"/>
                          <a:cs typeface="Arial" pitchFamily="34" charset="0"/>
                        </a:rPr>
                        <a:t>The Enabling Environment as „Umbrella“ and precondition for the other 5 key-areas:</a:t>
                      </a:r>
                    </a:p>
                    <a:p>
                      <a:pPr marL="285750" indent="-285750">
                        <a:buFontTx/>
                        <a:buChar char="-"/>
                      </a:pPr>
                      <a:r>
                        <a:rPr lang="en-US" sz="1800" kern="1200" dirty="0" smtClean="0">
                          <a:solidFill>
                            <a:srgbClr val="6D6E71"/>
                          </a:solidFill>
                          <a:latin typeface="Arial" pitchFamily="34" charset="0"/>
                          <a:ea typeface="ＭＳ Ｐゴシック" charset="0"/>
                          <a:cs typeface="Arial" pitchFamily="34" charset="0"/>
                        </a:rPr>
                        <a:t>overall awareness	</a:t>
                      </a:r>
                    </a:p>
                    <a:p>
                      <a:pPr marL="285750" indent="-285750">
                        <a:buFontTx/>
                        <a:buChar char="-"/>
                      </a:pPr>
                      <a:r>
                        <a:rPr lang="en-US" sz="1800" kern="1200" dirty="0" smtClean="0">
                          <a:solidFill>
                            <a:srgbClr val="6D6E71"/>
                          </a:solidFill>
                          <a:latin typeface="Arial" pitchFamily="34" charset="0"/>
                          <a:ea typeface="ＭＳ Ｐゴシック" charset="0"/>
                          <a:cs typeface="Arial" pitchFamily="34" charset="0"/>
                        </a:rPr>
                        <a:t>capacity to manage</a:t>
                      </a:r>
                    </a:p>
                    <a:p>
                      <a:pPr marL="285750" indent="-285750">
                        <a:buFontTx/>
                        <a:buChar char="-"/>
                      </a:pPr>
                      <a:r>
                        <a:rPr lang="en-US" sz="1800" kern="1200" dirty="0" smtClean="0">
                          <a:solidFill>
                            <a:srgbClr val="6D6E71"/>
                          </a:solidFill>
                          <a:latin typeface="Arial" pitchFamily="34" charset="0"/>
                          <a:ea typeface="ＭＳ Ｐゴシック" charset="0"/>
                          <a:cs typeface="Arial" pitchFamily="34" charset="0"/>
                        </a:rPr>
                        <a:t>frameworks (legal, institutional, financial)</a:t>
                      </a:r>
                      <a:endParaRPr lang="de-CH" sz="1800" kern="1200" dirty="0">
                        <a:solidFill>
                          <a:srgbClr val="6D6E71"/>
                        </a:solidFill>
                        <a:latin typeface="Arial" pitchFamily="34" charset="0"/>
                        <a:ea typeface="ＭＳ Ｐゴシック" charset="0"/>
                        <a:cs typeface="Arial" pitchFamily="34" charset="0"/>
                      </a:endParaRPr>
                    </a:p>
                  </a:txBody>
                  <a:tcPr/>
                </a:tc>
                <a:tc>
                  <a:txBody>
                    <a:bodyPr/>
                    <a:lstStyle/>
                    <a:p>
                      <a:pPr algn="l"/>
                      <a:r>
                        <a:rPr lang="en-US" sz="1800" kern="1200" dirty="0" smtClean="0">
                          <a:solidFill>
                            <a:srgbClr val="6D6E71"/>
                          </a:solidFill>
                          <a:latin typeface="Arial" pitchFamily="34" charset="0"/>
                          <a:ea typeface="ＭＳ Ｐゴシック" charset="0"/>
                          <a:cs typeface="Arial" pitchFamily="34" charset="0"/>
                        </a:rPr>
                        <a:t>Manly HFA 1 / Strategic HFA goal 2 / Priorities General consideration A 13 h / Implementation and follow-up </a:t>
                      </a:r>
                      <a:r>
                        <a:rPr lang="en-US" sz="1800" kern="1200" dirty="0" err="1" smtClean="0">
                          <a:solidFill>
                            <a:srgbClr val="6D6E71"/>
                          </a:solidFill>
                          <a:latin typeface="Arial" pitchFamily="34" charset="0"/>
                          <a:ea typeface="ＭＳ Ｐゴシック" charset="0"/>
                          <a:cs typeface="Arial" pitchFamily="34" charset="0"/>
                        </a:rPr>
                        <a:t>B.States</a:t>
                      </a:r>
                      <a:r>
                        <a:rPr lang="en-US" sz="1800" kern="1200" dirty="0" smtClean="0">
                          <a:solidFill>
                            <a:srgbClr val="6D6E71"/>
                          </a:solidFill>
                          <a:latin typeface="Arial" pitchFamily="34" charset="0"/>
                          <a:ea typeface="ＭＳ Ｐゴシック" charset="0"/>
                          <a:cs typeface="Arial" pitchFamily="34" charset="0"/>
                        </a:rPr>
                        <a:t> / WCDRR objectives II </a:t>
                      </a:r>
                      <a:r>
                        <a:rPr lang="en-US" sz="1800" kern="1200" dirty="0" err="1" smtClean="0">
                          <a:solidFill>
                            <a:srgbClr val="6D6E71"/>
                          </a:solidFill>
                          <a:latin typeface="Arial" pitchFamily="34" charset="0"/>
                          <a:ea typeface="ＭＳ Ｐゴシック" charset="0"/>
                          <a:cs typeface="Arial" pitchFamily="34" charset="0"/>
                        </a:rPr>
                        <a:t>A,d</a:t>
                      </a:r>
                      <a:r>
                        <a:rPr lang="en-US" sz="1800" kern="1200" dirty="0" smtClean="0">
                          <a:solidFill>
                            <a:srgbClr val="6D6E71"/>
                          </a:solidFill>
                          <a:latin typeface="Arial" pitchFamily="34" charset="0"/>
                          <a:ea typeface="ＭＳ Ｐゴシック" charset="0"/>
                          <a:cs typeface="Arial" pitchFamily="34" charset="0"/>
                        </a:rPr>
                        <a:t> / Declaration 4 </a:t>
                      </a:r>
                      <a:endParaRPr lang="de-CH" sz="1800" kern="1200" dirty="0">
                        <a:solidFill>
                          <a:srgbClr val="6D6E71"/>
                        </a:solidFill>
                        <a:latin typeface="Arial" pitchFamily="34" charset="0"/>
                        <a:ea typeface="ＭＳ Ｐゴシック" charset="0"/>
                        <a:cs typeface="Arial" pitchFamily="34" charset="0"/>
                      </a:endParaRPr>
                    </a:p>
                  </a:txBody>
                  <a:tcPr/>
                </a:tc>
                <a:tc>
                  <a:txBody>
                    <a:bodyPr/>
                    <a:lstStyle/>
                    <a:p>
                      <a:pPr algn="l"/>
                      <a:r>
                        <a:rPr lang="en-US" sz="1800" kern="1200" dirty="0" smtClean="0">
                          <a:solidFill>
                            <a:srgbClr val="6D6E71"/>
                          </a:solidFill>
                          <a:latin typeface="Arial" pitchFamily="34" charset="0"/>
                          <a:ea typeface="ＭＳ Ｐゴシック" charset="0"/>
                          <a:cs typeface="Arial" pitchFamily="34" charset="0"/>
                        </a:rPr>
                        <a:t>political will</a:t>
                      </a:r>
                      <a:endParaRPr lang="de-CH" sz="1800" kern="1200" dirty="0">
                        <a:solidFill>
                          <a:srgbClr val="6D6E71"/>
                        </a:solidFill>
                        <a:latin typeface="Arial" pitchFamily="34" charset="0"/>
                        <a:ea typeface="ＭＳ Ｐゴシック" charset="0"/>
                        <a:cs typeface="Arial" pitchFamily="34" charset="0"/>
                      </a:endParaRPr>
                    </a:p>
                  </a:txBody>
                  <a:tcPr/>
                </a:tc>
              </a:tr>
            </a:tbl>
          </a:graphicData>
        </a:graphic>
      </p:graphicFrame>
    </p:spTree>
    <p:extLst>
      <p:ext uri="{BB962C8B-B14F-4D97-AF65-F5344CB8AC3E}">
        <p14:creationId xmlns:p14="http://schemas.microsoft.com/office/powerpoint/2010/main" val="1163414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467544" y="1124744"/>
            <a:ext cx="8208912" cy="51007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defRPr sz="2800" kern="1200">
                <a:solidFill>
                  <a:srgbClr val="6D6E7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Font typeface="Wingdings" pitchFamily="2" charset="2"/>
              <a:buChar char="§"/>
              <a:defRPr sz="2400" kern="1200">
                <a:solidFill>
                  <a:srgbClr val="6D6E7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itchFamily="34" charset="0"/>
              <a:buChar char="•"/>
              <a:defRPr sz="2000" kern="1200">
                <a:solidFill>
                  <a:srgbClr val="6D6E7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rgbClr val="6D6E7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rgbClr val="6D6E7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US" sz="2400" dirty="0" smtClean="0"/>
              <a:t> </a:t>
            </a:r>
            <a:endParaRPr lang="de-CH" sz="2400" dirty="0" smtClean="0"/>
          </a:p>
          <a:p>
            <a:pPr marL="0" indent="0"/>
            <a:endParaRPr lang="en-US" sz="2400" dirty="0" smtClean="0"/>
          </a:p>
        </p:txBody>
      </p:sp>
      <p:sp>
        <p:nvSpPr>
          <p:cNvPr id="2" name="Title 1"/>
          <p:cNvSpPr>
            <a:spLocks noGrp="1"/>
          </p:cNvSpPr>
          <p:nvPr>
            <p:ph type="title"/>
          </p:nvPr>
        </p:nvSpPr>
        <p:spPr>
          <a:xfrm>
            <a:off x="457200" y="486550"/>
            <a:ext cx="8229600" cy="720080"/>
          </a:xfrm>
        </p:spPr>
        <p:txBody>
          <a:bodyPr/>
          <a:lstStyle/>
          <a:p>
            <a:r>
              <a:rPr lang="en-US" dirty="0"/>
              <a:t>The 5 </a:t>
            </a:r>
            <a:r>
              <a:rPr lang="en-US" dirty="0" smtClean="0"/>
              <a:t>products</a:t>
            </a:r>
            <a:r>
              <a:rPr lang="en-US" dirty="0"/>
              <a:t/>
            </a:r>
            <a:br>
              <a:rPr lang="en-US" dirty="0"/>
            </a:br>
            <a:endParaRPr lang="de-CH" dirty="0"/>
          </a:p>
        </p:txBody>
      </p:sp>
      <p:graphicFrame>
        <p:nvGraphicFramePr>
          <p:cNvPr id="3" name="Inhaltsplatzhalter 2"/>
          <p:cNvGraphicFramePr>
            <a:graphicFrameLocks noGrp="1"/>
          </p:cNvGraphicFramePr>
          <p:nvPr>
            <p:ph idx="1"/>
            <p:extLst>
              <p:ext uri="{D42A27DB-BD31-4B8C-83A1-F6EECF244321}">
                <p14:modId xmlns:p14="http://schemas.microsoft.com/office/powerpoint/2010/main" val="636870593"/>
              </p:ext>
            </p:extLst>
          </p:nvPr>
        </p:nvGraphicFramePr>
        <p:xfrm>
          <a:off x="467544" y="980728"/>
          <a:ext cx="8203837" cy="5253216"/>
        </p:xfrm>
        <a:graphic>
          <a:graphicData uri="http://schemas.openxmlformats.org/drawingml/2006/table">
            <a:tbl>
              <a:tblPr firstRow="1" bandRow="1">
                <a:tableStyleId>{5C22544A-7EE6-4342-B048-85BDC9FD1C3A}</a:tableStyleId>
              </a:tblPr>
              <a:tblGrid>
                <a:gridCol w="2952327"/>
                <a:gridCol w="3096345"/>
                <a:gridCol w="2155165"/>
              </a:tblGrid>
              <a:tr h="86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1" kern="1200" dirty="0" smtClean="0">
                          <a:solidFill>
                            <a:schemeClr val="lt1"/>
                          </a:solidFill>
                          <a:effectLst/>
                          <a:latin typeface="+mn-lt"/>
                          <a:ea typeface="+mn-ea"/>
                          <a:cs typeface="+mn-cs"/>
                        </a:rPr>
                        <a:t>The areas for governance</a:t>
                      </a:r>
                      <a:r>
                        <a:rPr lang="en-US" sz="1800" b="1" kern="1200" dirty="0" smtClean="0">
                          <a:solidFill>
                            <a:schemeClr val="lt1"/>
                          </a:solidFill>
                          <a:effectLst/>
                          <a:latin typeface="+mn-lt"/>
                          <a:ea typeface="+mn-ea"/>
                          <a:cs typeface="+mn-cs"/>
                        </a:rPr>
                        <a:t>:</a:t>
                      </a:r>
                      <a:endParaRPr lang="de-CH" sz="1800" b="1" kern="1200" dirty="0" smtClean="0">
                        <a:solidFill>
                          <a:schemeClr val="lt1"/>
                        </a:solidFill>
                        <a:effectLst/>
                        <a:latin typeface="+mn-lt"/>
                        <a:ea typeface="+mn-ea"/>
                        <a:cs typeface="+mn-cs"/>
                      </a:endParaRPr>
                    </a:p>
                  </a:txBody>
                  <a:tcPr/>
                </a:tc>
                <a:tc>
                  <a:txBody>
                    <a:bodyPr/>
                    <a:lstStyle/>
                    <a:p>
                      <a:pPr algn="ctr"/>
                      <a:r>
                        <a:rPr lang="en-US" sz="1800" b="1" i="1" kern="1200" dirty="0" smtClean="0">
                          <a:solidFill>
                            <a:schemeClr val="lt1"/>
                          </a:solidFill>
                          <a:effectLst/>
                          <a:latin typeface="+mn-lt"/>
                          <a:ea typeface="+mn-ea"/>
                          <a:cs typeface="+mn-cs"/>
                        </a:rPr>
                        <a:t>Correspondence in HFA Hyogo Declaration:</a:t>
                      </a:r>
                      <a:endParaRPr lang="de-CH" dirty="0"/>
                    </a:p>
                  </a:txBody>
                  <a:tcPr/>
                </a:tc>
                <a:tc>
                  <a:txBody>
                    <a:bodyPr/>
                    <a:lstStyle/>
                    <a:p>
                      <a:pPr algn="l"/>
                      <a:r>
                        <a:rPr lang="en-US" sz="1800" b="1" i="1" kern="1200" dirty="0" smtClean="0">
                          <a:solidFill>
                            <a:schemeClr val="lt1"/>
                          </a:solidFill>
                          <a:effectLst/>
                          <a:latin typeface="+mn-lt"/>
                          <a:ea typeface="+mn-ea"/>
                          <a:cs typeface="+mn-cs"/>
                        </a:rPr>
                        <a:t>Dimension:</a:t>
                      </a:r>
                      <a:endParaRPr lang="de-CH" dirty="0"/>
                    </a:p>
                  </a:txBody>
                  <a:tcPr/>
                </a:tc>
              </a:tr>
              <a:tr h="578181">
                <a:tc>
                  <a:txBody>
                    <a:bodyPr/>
                    <a:lstStyle/>
                    <a:p>
                      <a:pPr marL="342900" indent="-342900" algn="l">
                        <a:buAutoNum type="arabicPeriod"/>
                      </a:pPr>
                      <a:r>
                        <a:rPr lang="en-US" sz="1800" i="0" kern="1200" dirty="0" smtClean="0">
                          <a:solidFill>
                            <a:srgbClr val="6D6E71"/>
                          </a:solidFill>
                          <a:latin typeface="Arial" pitchFamily="34" charset="0"/>
                          <a:ea typeface="ＭＳ Ｐゴシック" charset="0"/>
                          <a:cs typeface="Arial" pitchFamily="34" charset="0"/>
                        </a:rPr>
                        <a:t>Risk Fundamentals</a:t>
                      </a:r>
                    </a:p>
                    <a:p>
                      <a:pPr marL="285750" indent="-285750" algn="l">
                        <a:buFontTx/>
                        <a:buChar char="-"/>
                      </a:pPr>
                      <a:r>
                        <a:rPr lang="en-US" sz="1800" kern="1200" dirty="0" smtClean="0">
                          <a:solidFill>
                            <a:schemeClr val="bg1">
                              <a:lumMod val="50000"/>
                            </a:schemeClr>
                          </a:solidFill>
                          <a:effectLst/>
                          <a:latin typeface="+mn-lt"/>
                          <a:ea typeface="+mn-ea"/>
                          <a:cs typeface="+mn-cs"/>
                        </a:rPr>
                        <a:t>hazard + </a:t>
                      </a:r>
                      <a:r>
                        <a:rPr lang="en-US" sz="1800" kern="1200" dirty="0" err="1" smtClean="0">
                          <a:solidFill>
                            <a:schemeClr val="bg1">
                              <a:lumMod val="50000"/>
                            </a:schemeClr>
                          </a:solidFill>
                          <a:effectLst/>
                          <a:latin typeface="+mn-lt"/>
                          <a:ea typeface="+mn-ea"/>
                          <a:cs typeface="+mn-cs"/>
                        </a:rPr>
                        <a:t>riskmaps</a:t>
                      </a:r>
                      <a:endParaRPr lang="en-US" sz="1800" kern="1200" dirty="0" smtClean="0">
                        <a:solidFill>
                          <a:schemeClr val="bg1">
                            <a:lumMod val="50000"/>
                          </a:schemeClr>
                        </a:solidFill>
                        <a:effectLst/>
                        <a:latin typeface="+mn-lt"/>
                        <a:ea typeface="+mn-ea"/>
                        <a:cs typeface="+mn-cs"/>
                      </a:endParaRPr>
                    </a:p>
                    <a:p>
                      <a:pPr marL="285750" indent="-285750" algn="l">
                        <a:buFontTx/>
                        <a:buChar char="-"/>
                      </a:pPr>
                      <a:r>
                        <a:rPr lang="en-US" sz="1800" kern="1200" dirty="0" smtClean="0">
                          <a:solidFill>
                            <a:schemeClr val="bg1">
                              <a:lumMod val="50000"/>
                            </a:schemeClr>
                          </a:solidFill>
                          <a:effectLst/>
                          <a:latin typeface="+mn-lt"/>
                          <a:ea typeface="+mn-ea"/>
                          <a:cs typeface="+mn-cs"/>
                        </a:rPr>
                        <a:t>quantification of threats</a:t>
                      </a:r>
                    </a:p>
                    <a:p>
                      <a:pPr marL="285750" indent="-285750" algn="l">
                        <a:buFontTx/>
                        <a:buChar char="-"/>
                      </a:pPr>
                      <a:endParaRPr lang="de-CH" sz="1800" i="0" kern="1200" dirty="0">
                        <a:solidFill>
                          <a:srgbClr val="6D6E71"/>
                        </a:solidFill>
                        <a:latin typeface="Arial" pitchFamily="34" charset="0"/>
                        <a:ea typeface="ＭＳ Ｐゴシック" charset="0"/>
                        <a:cs typeface="Arial" pitchFamily="34" charset="0"/>
                      </a:endParaRPr>
                    </a:p>
                  </a:txBody>
                  <a:tcPr/>
                </a:tc>
                <a:tc>
                  <a:txBody>
                    <a:bodyPr/>
                    <a:lstStyle/>
                    <a:p>
                      <a:pPr algn="l"/>
                      <a:r>
                        <a:rPr lang="en-US" sz="1800" i="0" kern="1200" dirty="0" smtClean="0">
                          <a:solidFill>
                            <a:srgbClr val="6D6E71"/>
                          </a:solidFill>
                          <a:latin typeface="Arial" pitchFamily="34" charset="0"/>
                          <a:ea typeface="ＭＳ Ｐゴシック" charset="0"/>
                          <a:cs typeface="Arial" pitchFamily="34" charset="0"/>
                        </a:rPr>
                        <a:t>Combination of HFA 2 and 3</a:t>
                      </a:r>
                      <a:endParaRPr lang="de-CH" sz="1800" i="0" kern="1200" dirty="0">
                        <a:solidFill>
                          <a:srgbClr val="6D6E71"/>
                        </a:solidFill>
                        <a:latin typeface="Arial" pitchFamily="34" charset="0"/>
                        <a:ea typeface="ＭＳ Ｐゴシック" charset="0"/>
                        <a:cs typeface="Arial" pitchFamily="34" charset="0"/>
                      </a:endParaRPr>
                    </a:p>
                  </a:txBody>
                  <a:tcPr/>
                </a:tc>
                <a:tc>
                  <a:txBody>
                    <a:bodyPr/>
                    <a:lstStyle/>
                    <a:p>
                      <a:pPr algn="l"/>
                      <a:r>
                        <a:rPr lang="en-US" sz="1800" i="0" kern="1200" dirty="0" smtClean="0">
                          <a:solidFill>
                            <a:srgbClr val="6D6E71"/>
                          </a:solidFill>
                          <a:latin typeface="Arial" pitchFamily="34" charset="0"/>
                          <a:ea typeface="ＭＳ Ｐゴシック" charset="0"/>
                          <a:cs typeface="Arial" pitchFamily="34" charset="0"/>
                        </a:rPr>
                        <a:t>scientific/technical</a:t>
                      </a:r>
                      <a:endParaRPr lang="de-CH" sz="1800" i="0" kern="1200" dirty="0" smtClean="0">
                        <a:solidFill>
                          <a:srgbClr val="6D6E71"/>
                        </a:solidFill>
                        <a:latin typeface="Arial" pitchFamily="34" charset="0"/>
                        <a:ea typeface="ＭＳ Ｐゴシック" charset="0"/>
                        <a:cs typeface="Arial" pitchFamily="34" charset="0"/>
                      </a:endParaRPr>
                    </a:p>
                  </a:txBody>
                  <a:tcPr/>
                </a:tc>
              </a:tr>
              <a:tr h="825974">
                <a:tc>
                  <a:txBody>
                    <a:bodyPr/>
                    <a:lstStyle/>
                    <a:p>
                      <a:pPr algn="l"/>
                      <a:r>
                        <a:rPr lang="en-US" sz="1800" i="0" kern="1200" dirty="0" smtClean="0">
                          <a:solidFill>
                            <a:srgbClr val="6D6E71"/>
                          </a:solidFill>
                          <a:latin typeface="Arial" pitchFamily="34" charset="0"/>
                          <a:ea typeface="ＭＳ Ｐゴシック" charset="0"/>
                          <a:cs typeface="Arial" pitchFamily="34" charset="0"/>
                        </a:rPr>
                        <a:t>2. Risk Dialogue</a:t>
                      </a:r>
                    </a:p>
                    <a:p>
                      <a:pPr marL="285750" indent="-285750" algn="l">
                        <a:buFontTx/>
                        <a:buChar char="-"/>
                      </a:pPr>
                      <a:r>
                        <a:rPr lang="en-US" sz="1800" i="0" kern="1200" dirty="0" smtClean="0">
                          <a:solidFill>
                            <a:srgbClr val="6D6E71"/>
                          </a:solidFill>
                          <a:latin typeface="Arial" pitchFamily="34" charset="0"/>
                          <a:ea typeface="ＭＳ Ｐゴシック" charset="0"/>
                          <a:cs typeface="Arial" pitchFamily="34" charset="0"/>
                        </a:rPr>
                        <a:t>perceive and give attention to risks</a:t>
                      </a:r>
                    </a:p>
                    <a:p>
                      <a:pPr marL="285750" indent="-285750" algn="l">
                        <a:buFontTx/>
                        <a:buChar char="-"/>
                      </a:pPr>
                      <a:r>
                        <a:rPr lang="en-US" sz="1800" i="0" kern="1200" dirty="0" smtClean="0">
                          <a:solidFill>
                            <a:srgbClr val="6D6E71"/>
                          </a:solidFill>
                          <a:latin typeface="Arial" pitchFamily="34" charset="0"/>
                          <a:ea typeface="ＭＳ Ｐゴシック" charset="0"/>
                          <a:cs typeface="Arial" pitchFamily="34" charset="0"/>
                        </a:rPr>
                        <a:t>set one risk against the other </a:t>
                      </a:r>
                      <a:endParaRPr lang="de-CH" sz="1800" i="0" kern="1200" dirty="0">
                        <a:solidFill>
                          <a:srgbClr val="6D6E71"/>
                        </a:solidFill>
                        <a:latin typeface="Arial" pitchFamily="34" charset="0"/>
                        <a:ea typeface="ＭＳ Ｐゴシック" charset="0"/>
                        <a:cs typeface="Arial" pitchFamily="34" charset="0"/>
                      </a:endParaRPr>
                    </a:p>
                  </a:txBody>
                  <a:tcPr/>
                </a:tc>
                <a:tc>
                  <a:txBody>
                    <a:bodyPr/>
                    <a:lstStyle/>
                    <a:p>
                      <a:pPr algn="l"/>
                      <a:r>
                        <a:rPr lang="en-US" sz="1800" i="0" kern="1200" dirty="0" smtClean="0">
                          <a:solidFill>
                            <a:srgbClr val="6D6E71"/>
                          </a:solidFill>
                          <a:latin typeface="Arial" pitchFamily="34" charset="0"/>
                          <a:ea typeface="ＭＳ Ｐゴシック" charset="0"/>
                          <a:cs typeface="Arial" pitchFamily="34" charset="0"/>
                        </a:rPr>
                        <a:t>Mainly HFA 3</a:t>
                      </a:r>
                      <a:r>
                        <a:rPr lang="en-US" sz="1800" i="0" kern="1200" baseline="0" dirty="0" smtClean="0">
                          <a:solidFill>
                            <a:srgbClr val="6D6E71"/>
                          </a:solidFill>
                          <a:latin typeface="Arial" pitchFamily="34" charset="0"/>
                          <a:ea typeface="ＭＳ Ｐゴシック" charset="0"/>
                          <a:cs typeface="Arial" pitchFamily="34" charset="0"/>
                        </a:rPr>
                        <a:t> </a:t>
                      </a:r>
                      <a:r>
                        <a:rPr lang="en-US" sz="1800" i="0" kern="1200" dirty="0" smtClean="0">
                          <a:solidFill>
                            <a:srgbClr val="6D6E71"/>
                          </a:solidFill>
                          <a:latin typeface="Arial" pitchFamily="34" charset="0"/>
                          <a:ea typeface="ＭＳ Ｐゴシック" charset="0"/>
                          <a:cs typeface="Arial" pitchFamily="34" charset="0"/>
                        </a:rPr>
                        <a:t>/ Declaration 3	</a:t>
                      </a:r>
                      <a:endParaRPr lang="de-CH" sz="1800" i="0" kern="1200" dirty="0">
                        <a:solidFill>
                          <a:srgbClr val="6D6E71"/>
                        </a:solidFill>
                        <a:latin typeface="Arial" pitchFamily="34" charset="0"/>
                        <a:ea typeface="ＭＳ Ｐゴシック" charset="0"/>
                        <a:cs typeface="Arial" pitchFamily="34" charset="0"/>
                      </a:endParaRPr>
                    </a:p>
                  </a:txBody>
                  <a:tcPr/>
                </a:tc>
                <a:tc>
                  <a:txBody>
                    <a:bodyPr/>
                    <a:lstStyle/>
                    <a:p>
                      <a:pPr algn="l"/>
                      <a:r>
                        <a:rPr lang="en-US" sz="1800" i="0" kern="1200" dirty="0" err="1" smtClean="0">
                          <a:solidFill>
                            <a:srgbClr val="6D6E71"/>
                          </a:solidFill>
                          <a:latin typeface="Arial" pitchFamily="34" charset="0"/>
                          <a:ea typeface="ＭＳ Ｐゴシック" charset="0"/>
                          <a:cs typeface="Arial" pitchFamily="34" charset="0"/>
                        </a:rPr>
                        <a:t>sociopol</a:t>
                      </a:r>
                      <a:r>
                        <a:rPr lang="en-US" sz="1800" i="0" kern="1200" dirty="0" smtClean="0">
                          <a:solidFill>
                            <a:srgbClr val="6D6E71"/>
                          </a:solidFill>
                          <a:latin typeface="Arial" pitchFamily="34" charset="0"/>
                          <a:ea typeface="ＭＳ Ｐゴシック" charset="0"/>
                          <a:cs typeface="Arial" pitchFamily="34" charset="0"/>
                        </a:rPr>
                        <a:t>/economic</a:t>
                      </a:r>
                      <a:endParaRPr lang="de-CH" sz="1800" i="0" kern="1200" dirty="0">
                        <a:solidFill>
                          <a:srgbClr val="6D6E71"/>
                        </a:solidFill>
                        <a:latin typeface="Arial" pitchFamily="34" charset="0"/>
                        <a:ea typeface="ＭＳ Ｐゴシック" charset="0"/>
                        <a:cs typeface="Arial" pitchFamily="34" charset="0"/>
                      </a:endParaRPr>
                    </a:p>
                  </a:txBody>
                  <a:tcPr/>
                </a:tc>
              </a:tr>
              <a:tr h="825974">
                <a:tc>
                  <a:txBody>
                    <a:bodyPr/>
                    <a:lstStyle/>
                    <a:p>
                      <a:pPr algn="l"/>
                      <a:r>
                        <a:rPr lang="en-US" sz="1800" i="0" kern="1200" dirty="0" smtClean="0">
                          <a:solidFill>
                            <a:srgbClr val="6D6E71"/>
                          </a:solidFill>
                          <a:latin typeface="Arial" pitchFamily="34" charset="0"/>
                          <a:ea typeface="ＭＳ Ｐゴシック" charset="0"/>
                          <a:cs typeface="Arial" pitchFamily="34" charset="0"/>
                        </a:rPr>
                        <a:t>3. The three DRR goals</a:t>
                      </a:r>
                    </a:p>
                    <a:p>
                      <a:pPr marL="285750" indent="-285750" algn="l">
                        <a:buFontTx/>
                        <a:buChar char="-"/>
                      </a:pPr>
                      <a:r>
                        <a:rPr lang="de-CH" sz="1800" i="0" kern="1200" dirty="0" err="1" smtClean="0">
                          <a:solidFill>
                            <a:srgbClr val="6D6E71"/>
                          </a:solidFill>
                          <a:latin typeface="Arial" pitchFamily="34" charset="0"/>
                          <a:ea typeface="ＭＳ Ｐゴシック" charset="0"/>
                          <a:cs typeface="Arial" pitchFamily="34" charset="0"/>
                        </a:rPr>
                        <a:t>reduce</a:t>
                      </a:r>
                      <a:r>
                        <a:rPr lang="de-CH" sz="1800" i="0" kern="1200" dirty="0" smtClean="0">
                          <a:solidFill>
                            <a:srgbClr val="6D6E71"/>
                          </a:solidFill>
                          <a:latin typeface="Arial" pitchFamily="34" charset="0"/>
                          <a:ea typeface="ＭＳ Ｐゴシック" charset="0"/>
                          <a:cs typeface="Arial" pitchFamily="34" charset="0"/>
                        </a:rPr>
                        <a:t> </a:t>
                      </a:r>
                      <a:r>
                        <a:rPr lang="de-CH" sz="1800" i="0" kern="1200" dirty="0" err="1" smtClean="0">
                          <a:solidFill>
                            <a:srgbClr val="6D6E71"/>
                          </a:solidFill>
                          <a:latin typeface="Arial" pitchFamily="34" charset="0"/>
                          <a:ea typeface="ＭＳ Ｐゴシック" charset="0"/>
                          <a:cs typeface="Arial" pitchFamily="34" charset="0"/>
                        </a:rPr>
                        <a:t>existing</a:t>
                      </a:r>
                      <a:r>
                        <a:rPr lang="de-CH" sz="1800" i="0" kern="1200" dirty="0" smtClean="0">
                          <a:solidFill>
                            <a:srgbClr val="6D6E71"/>
                          </a:solidFill>
                          <a:latin typeface="Arial" pitchFamily="34" charset="0"/>
                          <a:ea typeface="ＭＳ Ｐゴシック" charset="0"/>
                          <a:cs typeface="Arial" pitchFamily="34" charset="0"/>
                        </a:rPr>
                        <a:t> </a:t>
                      </a:r>
                      <a:r>
                        <a:rPr lang="de-CH" sz="1800" i="0" kern="1200" dirty="0" err="1" smtClean="0">
                          <a:solidFill>
                            <a:srgbClr val="6D6E71"/>
                          </a:solidFill>
                          <a:latin typeface="Arial" pitchFamily="34" charset="0"/>
                          <a:ea typeface="ＭＳ Ｐゴシック" charset="0"/>
                          <a:cs typeface="Arial" pitchFamily="34" charset="0"/>
                        </a:rPr>
                        <a:t>risks</a:t>
                      </a:r>
                      <a:endParaRPr lang="de-CH" sz="1800" i="0" kern="1200" dirty="0" smtClean="0">
                        <a:solidFill>
                          <a:srgbClr val="6D6E71"/>
                        </a:solidFill>
                        <a:latin typeface="Arial" pitchFamily="34" charset="0"/>
                        <a:ea typeface="ＭＳ Ｐゴシック" charset="0"/>
                        <a:cs typeface="Arial" pitchFamily="34" charset="0"/>
                      </a:endParaRPr>
                    </a:p>
                    <a:p>
                      <a:pPr marL="285750" indent="-285750" algn="l">
                        <a:buFontTx/>
                        <a:buChar char="-"/>
                      </a:pPr>
                      <a:r>
                        <a:rPr lang="de-CH" sz="1800" i="0" kern="1200" dirty="0" err="1" smtClean="0">
                          <a:solidFill>
                            <a:srgbClr val="6D6E71"/>
                          </a:solidFill>
                          <a:latin typeface="Arial" pitchFamily="34" charset="0"/>
                          <a:ea typeface="ＭＳ Ｐゴシック" charset="0"/>
                          <a:cs typeface="Arial" pitchFamily="34" charset="0"/>
                        </a:rPr>
                        <a:t>prevent</a:t>
                      </a:r>
                      <a:r>
                        <a:rPr lang="de-CH" sz="1800" i="0" kern="1200" dirty="0" smtClean="0">
                          <a:solidFill>
                            <a:srgbClr val="6D6E71"/>
                          </a:solidFill>
                          <a:latin typeface="Arial" pitchFamily="34" charset="0"/>
                          <a:ea typeface="ＭＳ Ｐゴシック" charset="0"/>
                          <a:cs typeface="Arial" pitchFamily="34" charset="0"/>
                        </a:rPr>
                        <a:t> </a:t>
                      </a:r>
                      <a:r>
                        <a:rPr lang="de-CH" sz="1800" i="0" kern="1200" dirty="0" err="1" smtClean="0">
                          <a:solidFill>
                            <a:srgbClr val="6D6E71"/>
                          </a:solidFill>
                          <a:latin typeface="Arial" pitchFamily="34" charset="0"/>
                          <a:ea typeface="ＭＳ Ｐゴシック" charset="0"/>
                          <a:cs typeface="Arial" pitchFamily="34" charset="0"/>
                        </a:rPr>
                        <a:t>new</a:t>
                      </a:r>
                      <a:r>
                        <a:rPr lang="de-CH" sz="1800" i="0" kern="1200" dirty="0" smtClean="0">
                          <a:solidFill>
                            <a:srgbClr val="6D6E71"/>
                          </a:solidFill>
                          <a:latin typeface="Arial" pitchFamily="34" charset="0"/>
                          <a:ea typeface="ＭＳ Ｐゴシック" charset="0"/>
                          <a:cs typeface="Arial" pitchFamily="34" charset="0"/>
                        </a:rPr>
                        <a:t> </a:t>
                      </a:r>
                      <a:r>
                        <a:rPr lang="de-CH" sz="1800" i="0" kern="1200" dirty="0" err="1" smtClean="0">
                          <a:solidFill>
                            <a:srgbClr val="6D6E71"/>
                          </a:solidFill>
                          <a:latin typeface="Arial" pitchFamily="34" charset="0"/>
                          <a:ea typeface="ＭＳ Ｐゴシック" charset="0"/>
                          <a:cs typeface="Arial" pitchFamily="34" charset="0"/>
                        </a:rPr>
                        <a:t>ones</a:t>
                      </a:r>
                      <a:endParaRPr lang="de-CH" sz="1800" i="0" kern="1200" dirty="0" smtClean="0">
                        <a:solidFill>
                          <a:srgbClr val="6D6E71"/>
                        </a:solidFill>
                        <a:latin typeface="Arial" pitchFamily="34" charset="0"/>
                        <a:ea typeface="ＭＳ Ｐゴシック" charset="0"/>
                        <a:cs typeface="Arial" pitchFamily="34" charset="0"/>
                      </a:endParaRPr>
                    </a:p>
                    <a:p>
                      <a:pPr marL="285750" indent="-285750" algn="l">
                        <a:buFontTx/>
                        <a:buChar char="-"/>
                      </a:pPr>
                      <a:r>
                        <a:rPr lang="en-US" sz="1800" i="0" kern="1200" dirty="0" smtClean="0">
                          <a:solidFill>
                            <a:srgbClr val="6D6E71"/>
                          </a:solidFill>
                          <a:latin typeface="Arial" pitchFamily="34" charset="0"/>
                          <a:ea typeface="ＭＳ Ｐゴシック" charset="0"/>
                          <a:cs typeface="Arial" pitchFamily="34" charset="0"/>
                        </a:rPr>
                        <a:t>adapt to changing risk factors,  efficiently and effectively</a:t>
                      </a:r>
                    </a:p>
                  </a:txBody>
                  <a:tcPr/>
                </a:tc>
                <a:tc>
                  <a:txBody>
                    <a:bodyPr/>
                    <a:lstStyle/>
                    <a:p>
                      <a:pPr algn="l"/>
                      <a:r>
                        <a:rPr lang="en-US" sz="1800" i="0" kern="1200" dirty="0" smtClean="0">
                          <a:solidFill>
                            <a:srgbClr val="6D6E71"/>
                          </a:solidFill>
                          <a:latin typeface="Arial" pitchFamily="34" charset="0"/>
                          <a:ea typeface="ＭＳ Ｐゴシック" charset="0"/>
                          <a:cs typeface="Arial" pitchFamily="34" charset="0"/>
                        </a:rPr>
                        <a:t>Combination of HFA 4 and 5</a:t>
                      </a:r>
                      <a:endParaRPr lang="de-CH" sz="1800" i="0" kern="1200" dirty="0">
                        <a:solidFill>
                          <a:srgbClr val="6D6E71"/>
                        </a:solidFill>
                        <a:latin typeface="Arial" pitchFamily="34" charset="0"/>
                        <a:ea typeface="ＭＳ Ｐゴシック" charset="0"/>
                        <a:cs typeface="Arial" pitchFamily="34" charset="0"/>
                      </a:endParaRPr>
                    </a:p>
                  </a:txBody>
                  <a:tcPr/>
                </a:tc>
                <a:tc>
                  <a:txBody>
                    <a:bodyPr/>
                    <a:lstStyle/>
                    <a:p>
                      <a:pPr algn="l"/>
                      <a:r>
                        <a:rPr lang="de-CH" sz="1800" i="0" kern="1200" dirty="0" err="1" smtClean="0">
                          <a:solidFill>
                            <a:srgbClr val="6D6E71"/>
                          </a:solidFill>
                          <a:latin typeface="Arial" pitchFamily="34" charset="0"/>
                          <a:ea typeface="ＭＳ Ｐゴシック" charset="0"/>
                          <a:cs typeface="Arial" pitchFamily="34" charset="0"/>
                        </a:rPr>
                        <a:t>technical</a:t>
                      </a:r>
                      <a:r>
                        <a:rPr lang="de-CH" sz="1800" i="0" kern="1200" dirty="0" smtClean="0">
                          <a:solidFill>
                            <a:srgbClr val="6D6E71"/>
                          </a:solidFill>
                          <a:latin typeface="Arial" pitchFamily="34" charset="0"/>
                          <a:ea typeface="ＭＳ Ｐゴシック" charset="0"/>
                          <a:cs typeface="Arial" pitchFamily="34" charset="0"/>
                        </a:rPr>
                        <a:t>/</a:t>
                      </a:r>
                      <a:r>
                        <a:rPr lang="de-CH" sz="1800" i="0" kern="1200" dirty="0" err="1" smtClean="0">
                          <a:solidFill>
                            <a:srgbClr val="6D6E71"/>
                          </a:solidFill>
                          <a:latin typeface="Arial" pitchFamily="34" charset="0"/>
                          <a:ea typeface="ＭＳ Ｐゴシック" charset="0"/>
                          <a:cs typeface="Arial" pitchFamily="34" charset="0"/>
                        </a:rPr>
                        <a:t>economic</a:t>
                      </a:r>
                      <a:endParaRPr lang="de-CH" sz="1800" i="0" kern="1200" dirty="0">
                        <a:solidFill>
                          <a:srgbClr val="6D6E71"/>
                        </a:solidFill>
                        <a:latin typeface="Arial" pitchFamily="34" charset="0"/>
                        <a:ea typeface="ＭＳ Ｐゴシック" charset="0"/>
                        <a:cs typeface="Arial" pitchFamily="34" charset="0"/>
                      </a:endParaRPr>
                    </a:p>
                  </a:txBody>
                  <a:tcPr/>
                </a:tc>
              </a:tr>
            </a:tbl>
          </a:graphicData>
        </a:graphic>
      </p:graphicFrame>
    </p:spTree>
    <p:extLst>
      <p:ext uri="{BB962C8B-B14F-4D97-AF65-F5344CB8AC3E}">
        <p14:creationId xmlns:p14="http://schemas.microsoft.com/office/powerpoint/2010/main" val="3884243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467544" y="1124744"/>
            <a:ext cx="8208912" cy="51007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defRPr sz="2800" kern="1200">
                <a:solidFill>
                  <a:srgbClr val="6D6E7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Font typeface="Wingdings" pitchFamily="2" charset="2"/>
              <a:buChar char="§"/>
              <a:defRPr sz="2400" kern="1200">
                <a:solidFill>
                  <a:srgbClr val="6D6E7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itchFamily="34" charset="0"/>
              <a:buChar char="•"/>
              <a:defRPr sz="2000" kern="1200">
                <a:solidFill>
                  <a:srgbClr val="6D6E7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rgbClr val="6D6E7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rgbClr val="6D6E7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US" sz="2400" dirty="0" smtClean="0"/>
              <a:t> </a:t>
            </a:r>
            <a:endParaRPr lang="de-CH" sz="2400" dirty="0" smtClean="0"/>
          </a:p>
          <a:p>
            <a:pPr marL="0" indent="0"/>
            <a:endParaRPr lang="en-US" sz="2400" dirty="0" smtClean="0"/>
          </a:p>
        </p:txBody>
      </p:sp>
      <p:sp>
        <p:nvSpPr>
          <p:cNvPr id="2" name="Title 1"/>
          <p:cNvSpPr>
            <a:spLocks noGrp="1"/>
          </p:cNvSpPr>
          <p:nvPr>
            <p:ph type="title"/>
          </p:nvPr>
        </p:nvSpPr>
        <p:spPr>
          <a:xfrm>
            <a:off x="457200" y="486550"/>
            <a:ext cx="8229600" cy="720080"/>
          </a:xfrm>
        </p:spPr>
        <p:txBody>
          <a:bodyPr/>
          <a:lstStyle/>
          <a:p>
            <a:r>
              <a:rPr lang="en-US" dirty="0"/>
              <a:t>The 5 </a:t>
            </a:r>
            <a:r>
              <a:rPr lang="en-US" dirty="0" smtClean="0"/>
              <a:t>products </a:t>
            </a:r>
            <a:r>
              <a:rPr lang="en-US" dirty="0"/>
              <a:t/>
            </a:r>
            <a:br>
              <a:rPr lang="en-US" dirty="0"/>
            </a:br>
            <a:endParaRPr lang="de-CH" dirty="0"/>
          </a:p>
        </p:txBody>
      </p:sp>
      <p:graphicFrame>
        <p:nvGraphicFramePr>
          <p:cNvPr id="3" name="Inhaltsplatzhalter 2"/>
          <p:cNvGraphicFramePr>
            <a:graphicFrameLocks noGrp="1"/>
          </p:cNvGraphicFramePr>
          <p:nvPr>
            <p:ph idx="1"/>
            <p:extLst>
              <p:ext uri="{D42A27DB-BD31-4B8C-83A1-F6EECF244321}">
                <p14:modId xmlns:p14="http://schemas.microsoft.com/office/powerpoint/2010/main" val="2769854586"/>
              </p:ext>
            </p:extLst>
          </p:nvPr>
        </p:nvGraphicFramePr>
        <p:xfrm>
          <a:off x="467544" y="836712"/>
          <a:ext cx="8203837" cy="5913120"/>
        </p:xfrm>
        <a:graphic>
          <a:graphicData uri="http://schemas.openxmlformats.org/drawingml/2006/table">
            <a:tbl>
              <a:tblPr firstRow="1" bandRow="1">
                <a:tableStyleId>{5C22544A-7EE6-4342-B048-85BDC9FD1C3A}</a:tableStyleId>
              </a:tblPr>
              <a:tblGrid>
                <a:gridCol w="4176464"/>
                <a:gridCol w="2448272"/>
                <a:gridCol w="1579101"/>
              </a:tblGrid>
              <a:tr h="6157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1" kern="1200" dirty="0" smtClean="0">
                          <a:solidFill>
                            <a:schemeClr val="lt1"/>
                          </a:solidFill>
                          <a:effectLst/>
                          <a:latin typeface="+mn-lt"/>
                          <a:ea typeface="+mn-ea"/>
                          <a:cs typeface="+mn-cs"/>
                        </a:rPr>
                        <a:t>The areas for governance</a:t>
                      </a:r>
                      <a:r>
                        <a:rPr lang="en-US" sz="1800" b="1" kern="1200" dirty="0" smtClean="0">
                          <a:solidFill>
                            <a:schemeClr val="lt1"/>
                          </a:solidFill>
                          <a:effectLst/>
                          <a:latin typeface="+mn-lt"/>
                          <a:ea typeface="+mn-ea"/>
                          <a:cs typeface="+mn-cs"/>
                        </a:rPr>
                        <a:t>:</a:t>
                      </a:r>
                      <a:endParaRPr lang="de-CH" sz="1800" b="1" kern="1200" dirty="0" smtClean="0">
                        <a:solidFill>
                          <a:schemeClr val="lt1"/>
                        </a:solidFill>
                        <a:effectLst/>
                        <a:latin typeface="+mn-lt"/>
                        <a:ea typeface="+mn-ea"/>
                        <a:cs typeface="+mn-cs"/>
                      </a:endParaRPr>
                    </a:p>
                  </a:txBody>
                  <a:tcPr/>
                </a:tc>
                <a:tc>
                  <a:txBody>
                    <a:bodyPr/>
                    <a:lstStyle/>
                    <a:p>
                      <a:pPr algn="ctr"/>
                      <a:r>
                        <a:rPr lang="en-US" sz="1800" b="1" i="1" kern="1200" dirty="0" smtClean="0">
                          <a:solidFill>
                            <a:schemeClr val="lt1"/>
                          </a:solidFill>
                          <a:effectLst/>
                          <a:latin typeface="+mn-lt"/>
                          <a:ea typeface="+mn-ea"/>
                          <a:cs typeface="+mn-cs"/>
                        </a:rPr>
                        <a:t>Correspondence in HFA Hyogo Declaration:</a:t>
                      </a:r>
                      <a:endParaRPr lang="de-CH" dirty="0"/>
                    </a:p>
                  </a:txBody>
                  <a:tcPr/>
                </a:tc>
                <a:tc>
                  <a:txBody>
                    <a:bodyPr/>
                    <a:lstStyle/>
                    <a:p>
                      <a:pPr algn="l"/>
                      <a:r>
                        <a:rPr lang="en-US" sz="1800" b="1" i="1" kern="1200" dirty="0" smtClean="0">
                          <a:solidFill>
                            <a:schemeClr val="lt1"/>
                          </a:solidFill>
                          <a:effectLst/>
                          <a:latin typeface="+mn-lt"/>
                          <a:ea typeface="+mn-ea"/>
                          <a:cs typeface="+mn-cs"/>
                        </a:rPr>
                        <a:t>Dimension:</a:t>
                      </a:r>
                      <a:endParaRPr lang="de-CH" dirty="0"/>
                    </a:p>
                  </a:txBody>
                  <a:tcPr/>
                </a:tc>
              </a:tr>
              <a:tr h="2052599">
                <a:tc>
                  <a:txBody>
                    <a:bodyPr/>
                    <a:lstStyle/>
                    <a:p>
                      <a:pPr algn="l"/>
                      <a:r>
                        <a:rPr lang="en-US" sz="1800" i="0" kern="1200" dirty="0" smtClean="0">
                          <a:solidFill>
                            <a:srgbClr val="6D6E71"/>
                          </a:solidFill>
                          <a:latin typeface="Arial" pitchFamily="34" charset="0"/>
                          <a:ea typeface="ＭＳ Ｐゴシック" charset="0"/>
                          <a:cs typeface="Arial" pitchFamily="34" charset="0"/>
                        </a:rPr>
                        <a:t>4. Review national progress</a:t>
                      </a:r>
                    </a:p>
                    <a:p>
                      <a:pPr algn="l"/>
                      <a:endParaRPr lang="en-US" sz="1800" i="0" kern="1200" dirty="0" smtClean="0">
                        <a:solidFill>
                          <a:srgbClr val="6D6E71"/>
                        </a:solidFill>
                        <a:latin typeface="Arial" pitchFamily="34" charset="0"/>
                        <a:ea typeface="ＭＳ Ｐゴシック" charset="0"/>
                        <a:cs typeface="Arial" pitchFamily="34" charset="0"/>
                      </a:endParaRPr>
                    </a:p>
                    <a:p>
                      <a:pPr algn="l"/>
                      <a:r>
                        <a:rPr lang="en-US" sz="1600" i="0" kern="1200" dirty="0" smtClean="0">
                          <a:solidFill>
                            <a:srgbClr val="6D6E71"/>
                          </a:solidFill>
                          <a:latin typeface="Arial" pitchFamily="34" charset="0"/>
                          <a:ea typeface="ＭＳ Ｐゴシック" charset="0"/>
                          <a:cs typeface="Arial" pitchFamily="34" charset="0"/>
                        </a:rPr>
                        <a:t>monitor and assess vulnerability and risk  including cost benefit and evaluate under new conditions: what has been reached? Is vulnerability reduced or sustainability</a:t>
                      </a:r>
                      <a:r>
                        <a:rPr lang="en-US" sz="1600" i="0" kern="1200" baseline="0" dirty="0" smtClean="0">
                          <a:solidFill>
                            <a:srgbClr val="6D6E71"/>
                          </a:solidFill>
                          <a:latin typeface="Arial" pitchFamily="34" charset="0"/>
                          <a:ea typeface="ＭＳ Ｐゴシック" charset="0"/>
                          <a:cs typeface="Arial" pitchFamily="34" charset="0"/>
                        </a:rPr>
                        <a:t> </a:t>
                      </a:r>
                      <a:r>
                        <a:rPr lang="en-US" sz="1600" i="0" kern="1200" dirty="0" smtClean="0">
                          <a:solidFill>
                            <a:srgbClr val="6D6E71"/>
                          </a:solidFill>
                          <a:latin typeface="Arial" pitchFamily="34" charset="0"/>
                          <a:ea typeface="ＭＳ Ｐゴシック" charset="0"/>
                          <a:cs typeface="Arial" pitchFamily="34" charset="0"/>
                        </a:rPr>
                        <a:t>increased? Adaptation needed?</a:t>
                      </a:r>
                    </a:p>
                    <a:p>
                      <a:pPr algn="l"/>
                      <a:r>
                        <a:rPr lang="en-US" sz="1800" i="0" kern="1200" dirty="0" smtClean="0">
                          <a:solidFill>
                            <a:srgbClr val="6D6E71"/>
                          </a:solidFill>
                          <a:latin typeface="Arial" pitchFamily="34" charset="0"/>
                          <a:ea typeface="ＭＳ Ｐゴシック" charset="0"/>
                          <a:cs typeface="Arial" pitchFamily="34" charset="0"/>
                        </a:rPr>
                        <a:t> </a:t>
                      </a:r>
                      <a:endParaRPr lang="de-CH" sz="1800" i="0" kern="1200" dirty="0">
                        <a:solidFill>
                          <a:srgbClr val="6D6E71"/>
                        </a:solidFill>
                        <a:latin typeface="Arial" pitchFamily="34" charset="0"/>
                        <a:ea typeface="ＭＳ Ｐゴシック" charset="0"/>
                        <a:cs typeface="Arial" pitchFamily="34" charset="0"/>
                      </a:endParaRPr>
                    </a:p>
                  </a:txBody>
                  <a:tcPr/>
                </a:tc>
                <a:tc>
                  <a:txBody>
                    <a:bodyPr/>
                    <a:lstStyle/>
                    <a:p>
                      <a:pPr algn="l"/>
                      <a:r>
                        <a:rPr lang="en-US" sz="1800" i="0" kern="1200" dirty="0" err="1" smtClean="0">
                          <a:solidFill>
                            <a:srgbClr val="6D6E71"/>
                          </a:solidFill>
                          <a:latin typeface="Arial" pitchFamily="34" charset="0"/>
                          <a:ea typeface="ＭＳ Ｐゴシック" charset="0"/>
                          <a:cs typeface="Arial" pitchFamily="34" charset="0"/>
                        </a:rPr>
                        <a:t>Implementationand</a:t>
                      </a:r>
                      <a:r>
                        <a:rPr lang="en-US" sz="1800" i="0" kern="1200" dirty="0" smtClean="0">
                          <a:solidFill>
                            <a:srgbClr val="6D6E71"/>
                          </a:solidFill>
                          <a:latin typeface="Arial" pitchFamily="34" charset="0"/>
                          <a:ea typeface="ＭＳ Ｐゴシック" charset="0"/>
                          <a:cs typeface="Arial" pitchFamily="34" charset="0"/>
                        </a:rPr>
                        <a:t> follow-up, B. States, (d) </a:t>
                      </a:r>
                      <a:endParaRPr lang="de-CH" sz="1800" i="0" kern="1200" dirty="0">
                        <a:solidFill>
                          <a:srgbClr val="6D6E71"/>
                        </a:solidFill>
                        <a:latin typeface="Arial" pitchFamily="34" charset="0"/>
                        <a:ea typeface="ＭＳ Ｐゴシック" charset="0"/>
                        <a:cs typeface="Arial" pitchFamily="34" charset="0"/>
                      </a:endParaRPr>
                    </a:p>
                  </a:txBody>
                  <a:tcPr/>
                </a:tc>
                <a:tc>
                  <a:txBody>
                    <a:bodyPr/>
                    <a:lstStyle/>
                    <a:p>
                      <a:pPr algn="l"/>
                      <a:r>
                        <a:rPr lang="de-CH" sz="1800" i="0" kern="1200" dirty="0" err="1" smtClean="0">
                          <a:solidFill>
                            <a:srgbClr val="6D6E71"/>
                          </a:solidFill>
                          <a:latin typeface="Arial" pitchFamily="34" charset="0"/>
                          <a:ea typeface="ＭＳ Ｐゴシック" charset="0"/>
                          <a:cs typeface="Arial" pitchFamily="34" charset="0"/>
                        </a:rPr>
                        <a:t>socio-economic</a:t>
                      </a:r>
                      <a:endParaRPr lang="de-CH" sz="1800" i="0" kern="1200" dirty="0">
                        <a:solidFill>
                          <a:srgbClr val="6D6E71"/>
                        </a:solidFill>
                        <a:latin typeface="Arial" pitchFamily="34" charset="0"/>
                        <a:ea typeface="ＭＳ Ｐゴシック" charset="0"/>
                        <a:cs typeface="Arial" pitchFamily="34" charset="0"/>
                      </a:endParaRPr>
                    </a:p>
                  </a:txBody>
                  <a:tcPr/>
                </a:tc>
              </a:tr>
              <a:tr h="3020253">
                <a:tc>
                  <a:txBody>
                    <a:bodyPr/>
                    <a:lstStyle/>
                    <a:p>
                      <a:pPr algn="l"/>
                      <a:r>
                        <a:rPr lang="en-US" sz="1800" i="0" kern="1200" dirty="0" smtClean="0">
                          <a:solidFill>
                            <a:srgbClr val="6D6E71"/>
                          </a:solidFill>
                          <a:latin typeface="Arial" pitchFamily="34" charset="0"/>
                          <a:ea typeface="ＭＳ Ｐゴシック" charset="0"/>
                          <a:cs typeface="Arial" pitchFamily="34" charset="0"/>
                        </a:rPr>
                        <a:t>5. International and regional cooperation and assistance</a:t>
                      </a:r>
                    </a:p>
                    <a:p>
                      <a:pPr algn="l"/>
                      <a:endParaRPr lang="en-US" sz="1800" i="0" kern="1200" dirty="0" smtClean="0">
                        <a:solidFill>
                          <a:srgbClr val="6D6E71"/>
                        </a:solidFill>
                        <a:latin typeface="Arial" pitchFamily="34" charset="0"/>
                        <a:ea typeface="ＭＳ Ｐゴシック" charset="0"/>
                        <a:cs typeface="Arial" pitchFamily="34" charset="0"/>
                      </a:endParaRPr>
                    </a:p>
                    <a:p>
                      <a:pPr marL="285750" indent="-285750">
                        <a:buFontTx/>
                        <a:buChar char="-"/>
                      </a:pPr>
                      <a:r>
                        <a:rPr lang="en-US" sz="1600" i="0" kern="1200" dirty="0" smtClean="0">
                          <a:solidFill>
                            <a:srgbClr val="6D6E71"/>
                          </a:solidFill>
                          <a:latin typeface="Arial" pitchFamily="34" charset="0"/>
                          <a:ea typeface="ＭＳ Ｐゴシック" charset="0"/>
                          <a:cs typeface="Arial" pitchFamily="34" charset="0"/>
                        </a:rPr>
                        <a:t>transfer of knowledge/technology, </a:t>
                      </a:r>
                    </a:p>
                    <a:p>
                      <a:pPr marL="285750" indent="-285750">
                        <a:buFontTx/>
                        <a:buChar char="-"/>
                      </a:pPr>
                      <a:r>
                        <a:rPr lang="en-US" sz="1600" i="0" kern="1200" dirty="0" smtClean="0">
                          <a:solidFill>
                            <a:srgbClr val="6D6E71"/>
                          </a:solidFill>
                          <a:latin typeface="Arial" pitchFamily="34" charset="0"/>
                          <a:ea typeface="ＭＳ Ｐゴシック" charset="0"/>
                          <a:cs typeface="Arial" pitchFamily="34" charset="0"/>
                        </a:rPr>
                        <a:t>enhance capacity building</a:t>
                      </a:r>
                    </a:p>
                    <a:p>
                      <a:pPr marL="285750" indent="-285750">
                        <a:buFontTx/>
                        <a:buChar char="-"/>
                      </a:pPr>
                      <a:r>
                        <a:rPr lang="en-US" sz="1600" i="0" kern="1200" dirty="0" smtClean="0">
                          <a:solidFill>
                            <a:srgbClr val="6D6E71"/>
                          </a:solidFill>
                          <a:latin typeface="Arial" pitchFamily="34" charset="0"/>
                          <a:ea typeface="ＭＳ Ｐゴシック" charset="0"/>
                          <a:cs typeface="Arial" pitchFamily="34" charset="0"/>
                        </a:rPr>
                        <a:t>share research findings</a:t>
                      </a:r>
                    </a:p>
                    <a:p>
                      <a:pPr marL="285750" indent="-285750">
                        <a:buFontTx/>
                        <a:buChar char="-"/>
                      </a:pPr>
                      <a:r>
                        <a:rPr lang="en-US" sz="1600" i="0" kern="1200" dirty="0" smtClean="0">
                          <a:solidFill>
                            <a:srgbClr val="6D6E71"/>
                          </a:solidFill>
                          <a:latin typeface="Arial" pitchFamily="34" charset="0"/>
                          <a:ea typeface="ＭＳ Ｐゴシック" charset="0"/>
                          <a:cs typeface="Arial" pitchFamily="34" charset="0"/>
                        </a:rPr>
                        <a:t>compile information to inform sustainable  development and DRR</a:t>
                      </a:r>
                    </a:p>
                    <a:p>
                      <a:pPr marL="285750" indent="-285750">
                        <a:buFontTx/>
                        <a:buChar char="-"/>
                      </a:pPr>
                      <a:r>
                        <a:rPr lang="en-US" sz="1600" i="0" kern="1200" dirty="0" smtClean="0">
                          <a:solidFill>
                            <a:srgbClr val="6D6E71"/>
                          </a:solidFill>
                          <a:latin typeface="Arial" pitchFamily="34" charset="0"/>
                          <a:ea typeface="ＭＳ Ｐゴシック" charset="0"/>
                          <a:cs typeface="Arial" pitchFamily="34" charset="0"/>
                        </a:rPr>
                        <a:t>enhance governance for DRR for awareness raising and capacity-development measures</a:t>
                      </a:r>
                      <a:endParaRPr lang="de-CH" sz="1600" i="0" kern="1200" dirty="0" smtClean="0">
                        <a:solidFill>
                          <a:srgbClr val="6D6E71"/>
                        </a:solidFill>
                        <a:latin typeface="Arial" pitchFamily="34" charset="0"/>
                        <a:ea typeface="ＭＳ Ｐゴシック" charset="0"/>
                        <a:cs typeface="Arial" pitchFamily="34" charset="0"/>
                      </a:endParaRPr>
                    </a:p>
                    <a:p>
                      <a:pPr algn="l"/>
                      <a:endParaRPr lang="de-CH" sz="1800" i="0" kern="1200" dirty="0">
                        <a:solidFill>
                          <a:srgbClr val="6D6E71"/>
                        </a:solidFill>
                        <a:latin typeface="Arial" pitchFamily="34" charset="0"/>
                        <a:ea typeface="ＭＳ Ｐゴシック" charset="0"/>
                        <a:cs typeface="Arial" pitchFamily="34" charset="0"/>
                      </a:endParaRPr>
                    </a:p>
                  </a:txBody>
                  <a:tcPr/>
                </a:tc>
                <a:tc>
                  <a:txBody>
                    <a:bodyPr/>
                    <a:lstStyle/>
                    <a:p>
                      <a:pPr algn="l"/>
                      <a:r>
                        <a:rPr lang="en-US" sz="1800" i="0" kern="1200" dirty="0" smtClean="0">
                          <a:solidFill>
                            <a:srgbClr val="6D6E71"/>
                          </a:solidFill>
                          <a:latin typeface="Arial" pitchFamily="34" charset="0"/>
                          <a:ea typeface="ＭＳ Ｐゴシック" charset="0"/>
                          <a:cs typeface="Arial" pitchFamily="34" charset="0"/>
                        </a:rPr>
                        <a:t>Preliminaries (13h) to HFA 1-5</a:t>
                      </a:r>
                      <a:endParaRPr lang="de-CH" sz="1800" i="0" kern="1200" dirty="0">
                        <a:solidFill>
                          <a:srgbClr val="6D6E71"/>
                        </a:solidFill>
                        <a:latin typeface="Arial" pitchFamily="34" charset="0"/>
                        <a:ea typeface="ＭＳ Ｐゴシック" charset="0"/>
                        <a:cs typeface="Arial" pitchFamily="34" charset="0"/>
                      </a:endParaRPr>
                    </a:p>
                  </a:txBody>
                  <a:tcPr/>
                </a:tc>
                <a:tc>
                  <a:txBody>
                    <a:bodyPr/>
                    <a:lstStyle/>
                    <a:p>
                      <a:pPr algn="l"/>
                      <a:r>
                        <a:rPr lang="en-US" sz="1800" i="0" kern="1200" dirty="0" smtClean="0">
                          <a:solidFill>
                            <a:srgbClr val="6D6E71"/>
                          </a:solidFill>
                          <a:latin typeface="Arial" pitchFamily="34" charset="0"/>
                          <a:ea typeface="ＭＳ Ｐゴシック" charset="0"/>
                          <a:cs typeface="Arial" pitchFamily="34" charset="0"/>
                        </a:rPr>
                        <a:t>technical/</a:t>
                      </a:r>
                      <a:br>
                        <a:rPr lang="en-US" sz="1800" i="0" kern="1200" dirty="0" smtClean="0">
                          <a:solidFill>
                            <a:srgbClr val="6D6E71"/>
                          </a:solidFill>
                          <a:latin typeface="Arial" pitchFamily="34" charset="0"/>
                          <a:ea typeface="ＭＳ Ｐゴシック" charset="0"/>
                          <a:cs typeface="Arial" pitchFamily="34" charset="0"/>
                        </a:rPr>
                      </a:br>
                      <a:r>
                        <a:rPr lang="en-US" sz="1800" i="0" kern="1200" dirty="0" smtClean="0">
                          <a:solidFill>
                            <a:srgbClr val="6D6E71"/>
                          </a:solidFill>
                          <a:latin typeface="Arial" pitchFamily="34" charset="0"/>
                          <a:ea typeface="ＭＳ Ｐゴシック" charset="0"/>
                          <a:cs typeface="Arial" pitchFamily="34" charset="0"/>
                        </a:rPr>
                        <a:t>scientific</a:t>
                      </a:r>
                      <a:endParaRPr lang="de-CH" sz="1800" i="0" kern="1200" dirty="0">
                        <a:solidFill>
                          <a:srgbClr val="6D6E71"/>
                        </a:solidFill>
                        <a:latin typeface="Arial" pitchFamily="34" charset="0"/>
                        <a:ea typeface="ＭＳ Ｐゴシック" charset="0"/>
                        <a:cs typeface="Arial" pitchFamily="34" charset="0"/>
                      </a:endParaRPr>
                    </a:p>
                  </a:txBody>
                  <a:tcPr/>
                </a:tc>
              </a:tr>
            </a:tbl>
          </a:graphicData>
        </a:graphic>
      </p:graphicFrame>
    </p:spTree>
    <p:extLst>
      <p:ext uri="{BB962C8B-B14F-4D97-AF65-F5344CB8AC3E}">
        <p14:creationId xmlns:p14="http://schemas.microsoft.com/office/powerpoint/2010/main" val="223381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466</Words>
  <Application>Microsoft Office PowerPoint</Application>
  <PresentationFormat>Bildschirmpräsentation (4:3)</PresentationFormat>
  <Paragraphs>93</Paragraphs>
  <Slides>6</Slides>
  <Notes>6</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Office Theme</vt:lpstr>
      <vt:lpstr>   The decisive importance of Governments’ Governance: 5 key aspects   </vt:lpstr>
      <vt:lpstr>Governments’ role in the  “Hyogo Declaration“</vt:lpstr>
      <vt:lpstr>HFA Implementation at the National Level</vt:lpstr>
      <vt:lpstr>The crucial areas for stronger Governments’ governance </vt:lpstr>
      <vt:lpstr>The 5 products </vt:lpstr>
      <vt:lpstr>The 5 products  </vt:lpstr>
    </vt:vector>
  </TitlesOfParts>
  <Company>GRForum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 Stal - GRForum</dc:creator>
  <cp:lastModifiedBy>Andrea</cp:lastModifiedBy>
  <cp:revision>306</cp:revision>
  <dcterms:created xsi:type="dcterms:W3CDTF">2010-04-30T09:03:16Z</dcterms:created>
  <dcterms:modified xsi:type="dcterms:W3CDTF">2013-05-22T07:55:16Z</dcterms:modified>
</cp:coreProperties>
</file>