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04" r:id="rId2"/>
    <p:sldId id="332" r:id="rId3"/>
    <p:sldId id="348" r:id="rId4"/>
    <p:sldId id="349" r:id="rId5"/>
    <p:sldId id="350" r:id="rId6"/>
    <p:sldId id="35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3488"/>
    <a:srgbClr val="EAEAEA"/>
    <a:srgbClr val="C43201"/>
    <a:srgbClr val="FFD300"/>
    <a:srgbClr val="FFCC00"/>
    <a:srgbClr val="FFFFFF"/>
    <a:srgbClr val="0D5F7E"/>
    <a:srgbClr val="C7C7C7"/>
    <a:srgbClr val="26AC00"/>
    <a:srgbClr val="6D6E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44" autoAdjust="0"/>
  </p:normalViewPr>
  <p:slideViewPr>
    <p:cSldViewPr showGuides="1">
      <p:cViewPr>
        <p:scale>
          <a:sx n="70" d="100"/>
          <a:sy n="70" d="100"/>
        </p:scale>
        <p:origin x="-1386" y="-240"/>
      </p:cViewPr>
      <p:guideLst>
        <p:guide orient="horz" pos="2160"/>
        <p:guide pos="2880"/>
      </p:guideLst>
    </p:cSldViewPr>
  </p:slideViewPr>
  <p:notesTextViewPr>
    <p:cViewPr>
      <p:scale>
        <a:sx n="100" d="100"/>
        <a:sy n="100" d="100"/>
      </p:scale>
      <p:origin x="0" y="0"/>
    </p:cViewPr>
  </p:notesTextViewPr>
  <p:notesViewPr>
    <p:cSldViewPr showGuides="1">
      <p:cViewPr varScale="1">
        <p:scale>
          <a:sx n="85" d="100"/>
          <a:sy n="85" d="100"/>
        </p:scale>
        <p:origin x="-315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mn-ea"/>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3ECBDA24-1D0B-4195-915E-E042DDE65EF8}" type="datetimeFigureOut">
              <a:rPr lang="en-GB"/>
              <a:pPr>
                <a:defRPr/>
              </a:pPr>
              <a:t>21/05/2013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mn-ea"/>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011D066-E78B-45BC-A446-AEB6F4DA0C33}" type="slidenum">
              <a:rPr lang="en-GB"/>
              <a:pPr>
                <a:defRPr/>
              </a:pPr>
              <a:t>‹Nr.›</a:t>
            </a:fld>
            <a:endParaRPr lang="en-GB"/>
          </a:p>
        </p:txBody>
      </p:sp>
    </p:spTree>
    <p:extLst>
      <p:ext uri="{BB962C8B-B14F-4D97-AF65-F5344CB8AC3E}">
        <p14:creationId xmlns:p14="http://schemas.microsoft.com/office/powerpoint/2010/main" val="2370148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FB867298-2D26-4298-8DED-3CBAB93A976B}" type="datetimeFigureOut">
              <a:rPr lang="en-US"/>
              <a:pPr>
                <a:defRPr/>
              </a:pPr>
              <a:t>5/21/2013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AB8E46C-1460-4149-A102-C96FD43A54A5}" type="slidenum">
              <a:rPr lang="en-GB"/>
              <a:pPr>
                <a:defRPr/>
              </a:pPr>
              <a:t>‹Nr.›</a:t>
            </a:fld>
            <a:endParaRPr lang="en-GB"/>
          </a:p>
        </p:txBody>
      </p:sp>
    </p:spTree>
    <p:extLst>
      <p:ext uri="{BB962C8B-B14F-4D97-AF65-F5344CB8AC3E}">
        <p14:creationId xmlns:p14="http://schemas.microsoft.com/office/powerpoint/2010/main" val="3740272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pPr>
              <a:defRPr/>
            </a:pPr>
            <a:fld id="{2AB8E46C-1460-4149-A102-C96FD43A54A5}" type="slidenum">
              <a:rPr lang="en-GB" smtClean="0"/>
              <a:pPr>
                <a:defRPr/>
              </a:pPr>
              <a:t>1</a:t>
            </a:fld>
            <a:endParaRPr lang="en-GB"/>
          </a:p>
        </p:txBody>
      </p:sp>
    </p:spTree>
    <p:extLst>
      <p:ext uri="{BB962C8B-B14F-4D97-AF65-F5344CB8AC3E}">
        <p14:creationId xmlns:p14="http://schemas.microsoft.com/office/powerpoint/2010/main" val="267627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AB8E46C-1460-4149-A102-C96FD43A54A5}" type="slidenum">
              <a:rPr lang="en-GB" smtClean="0"/>
              <a:pPr>
                <a:defRPr/>
              </a:pPr>
              <a:t>2</a:t>
            </a:fld>
            <a:endParaRPr lang="en-GB"/>
          </a:p>
        </p:txBody>
      </p:sp>
    </p:spTree>
    <p:extLst>
      <p:ext uri="{BB962C8B-B14F-4D97-AF65-F5344CB8AC3E}">
        <p14:creationId xmlns:p14="http://schemas.microsoft.com/office/powerpoint/2010/main" val="975159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AB8E46C-1460-4149-A102-C96FD43A54A5}" type="slidenum">
              <a:rPr lang="en-GB" smtClean="0"/>
              <a:pPr>
                <a:defRPr/>
              </a:pPr>
              <a:t>3</a:t>
            </a:fld>
            <a:endParaRPr lang="en-GB"/>
          </a:p>
        </p:txBody>
      </p:sp>
    </p:spTree>
    <p:extLst>
      <p:ext uri="{BB962C8B-B14F-4D97-AF65-F5344CB8AC3E}">
        <p14:creationId xmlns:p14="http://schemas.microsoft.com/office/powerpoint/2010/main" val="975159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AB8E46C-1460-4149-A102-C96FD43A54A5}" type="slidenum">
              <a:rPr lang="en-GB" smtClean="0"/>
              <a:pPr>
                <a:defRPr/>
              </a:pPr>
              <a:t>4</a:t>
            </a:fld>
            <a:endParaRPr lang="en-GB"/>
          </a:p>
        </p:txBody>
      </p:sp>
    </p:spTree>
    <p:extLst>
      <p:ext uri="{BB962C8B-B14F-4D97-AF65-F5344CB8AC3E}">
        <p14:creationId xmlns:p14="http://schemas.microsoft.com/office/powerpoint/2010/main" val="975159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AB8E46C-1460-4149-A102-C96FD43A54A5}" type="slidenum">
              <a:rPr lang="en-GB" smtClean="0"/>
              <a:pPr>
                <a:defRPr/>
              </a:pPr>
              <a:t>5</a:t>
            </a:fld>
            <a:endParaRPr lang="en-GB"/>
          </a:p>
        </p:txBody>
      </p:sp>
    </p:spTree>
    <p:extLst>
      <p:ext uri="{BB962C8B-B14F-4D97-AF65-F5344CB8AC3E}">
        <p14:creationId xmlns:p14="http://schemas.microsoft.com/office/powerpoint/2010/main" val="975159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AB8E46C-1460-4149-A102-C96FD43A54A5}" type="slidenum">
              <a:rPr lang="en-GB" smtClean="0"/>
              <a:pPr>
                <a:defRPr/>
              </a:pPr>
              <a:t>6</a:t>
            </a:fld>
            <a:endParaRPr lang="en-GB"/>
          </a:p>
        </p:txBody>
      </p:sp>
    </p:spTree>
    <p:extLst>
      <p:ext uri="{BB962C8B-B14F-4D97-AF65-F5344CB8AC3E}">
        <p14:creationId xmlns:p14="http://schemas.microsoft.com/office/powerpoint/2010/main" val="975159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357188" y="6143625"/>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1A93F90D-4B1F-4CBE-8366-5D2E5CCEC512}" type="datetimeFigureOut">
              <a:rPr lang="en-US"/>
              <a:pPr>
                <a:defRPr/>
              </a:pPr>
              <a:t>5/21/2013</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35231E-CDB4-415E-99F9-297951DAFAC9}" type="slidenum">
              <a:rPr lang="en-GB"/>
              <a:pPr>
                <a:defRPr/>
              </a:pPr>
              <a:t>‹Nr.›</a:t>
            </a:fld>
            <a:endParaRPr lang="en-GB"/>
          </a:p>
        </p:txBody>
      </p:sp>
    </p:spTree>
    <p:extLst>
      <p:ext uri="{BB962C8B-B14F-4D97-AF65-F5344CB8AC3E}">
        <p14:creationId xmlns:p14="http://schemas.microsoft.com/office/powerpoint/2010/main" val="74332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00791A80-EA8B-45B0-B59A-A2689297EE60}" type="datetimeFigureOut">
              <a:rPr lang="en-US"/>
              <a:pPr>
                <a:defRPr/>
              </a:pPr>
              <a:t>5/21/2013</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AF0A155F-BF9E-45F6-A1CC-4C7A48209448}" type="slidenum">
              <a:rPr lang="en-GB"/>
              <a:pPr>
                <a:defRPr/>
              </a:pPr>
              <a:t>‹Nr.›</a:t>
            </a:fld>
            <a:endParaRPr lang="en-GB"/>
          </a:p>
        </p:txBody>
      </p:sp>
    </p:spTree>
    <p:extLst>
      <p:ext uri="{BB962C8B-B14F-4D97-AF65-F5344CB8AC3E}">
        <p14:creationId xmlns:p14="http://schemas.microsoft.com/office/powerpoint/2010/main" val="269712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45175C30-21D2-4E00-8877-5EA6A020F48F}" type="datetimeFigureOut">
              <a:rPr lang="en-US"/>
              <a:pPr>
                <a:defRPr/>
              </a:pPr>
              <a:t>5/21/2013</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2A20F6BF-3671-43F6-A570-C08C94D9E6C9}" type="slidenum">
              <a:rPr lang="en-GB"/>
              <a:pPr>
                <a:defRPr/>
              </a:pPr>
              <a:t>‹Nr.›</a:t>
            </a:fld>
            <a:endParaRPr lang="en-GB"/>
          </a:p>
        </p:txBody>
      </p:sp>
    </p:spTree>
    <p:extLst>
      <p:ext uri="{BB962C8B-B14F-4D97-AF65-F5344CB8AC3E}">
        <p14:creationId xmlns:p14="http://schemas.microsoft.com/office/powerpoint/2010/main" val="247056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2600" cap="all" baseline="0"/>
            </a:lvl1pPr>
          </a:lstStyle>
          <a:p>
            <a:r>
              <a:rPr lang="en-US" dirty="0" smtClean="0"/>
              <a:t>Click to edit Master title style</a:t>
            </a:r>
            <a:endParaRPr lang="en-GB" dirty="0"/>
          </a:p>
        </p:txBody>
      </p:sp>
      <p:sp>
        <p:nvSpPr>
          <p:cNvPr id="3" name="Content Placeholder 2"/>
          <p:cNvSpPr>
            <a:spLocks noGrp="1"/>
          </p:cNvSpPr>
          <p:nvPr>
            <p:ph idx="1"/>
          </p:nvPr>
        </p:nvSpPr>
        <p:spPr>
          <a:solidFill>
            <a:schemeClr val="bg1"/>
          </a:solidFill>
        </p:spPr>
        <p:txBody>
          <a:bodyPr/>
          <a:lstStyle>
            <a:lvl1pPr>
              <a:defRPr>
                <a:solidFill>
                  <a:srgbClr val="6D6E71"/>
                </a:solidFill>
              </a:defRPr>
            </a:lvl1pPr>
            <a:lvl2pPr>
              <a:defRPr>
                <a:solidFill>
                  <a:srgbClr val="6D6E71"/>
                </a:solidFill>
              </a:defRPr>
            </a:lvl2pPr>
            <a:lvl3pPr>
              <a:defRPr>
                <a:solidFill>
                  <a:srgbClr val="6D6E71"/>
                </a:solidFill>
              </a:defRPr>
            </a:lvl3pPr>
            <a:lvl4pPr>
              <a:defRPr>
                <a:solidFill>
                  <a:srgbClr val="6D6E71"/>
                </a:solidFill>
              </a:defRPr>
            </a:lvl4pPr>
            <a:lvl5pPr>
              <a:defRPr>
                <a:solidFill>
                  <a:srgbClr val="6D6E7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4149354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CAF833F9-0509-48F0-BA4A-23F9C5481243}" type="datetimeFigureOut">
              <a:rPr lang="en-US"/>
              <a:pPr>
                <a:defRPr/>
              </a:pPr>
              <a:t>5/21/2013</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02D04C05-5CA3-4ACB-AFA4-BB1B5D86EE11}" type="slidenum">
              <a:rPr lang="en-GB"/>
              <a:pPr>
                <a:defRPr/>
              </a:pPr>
              <a:t>‹Nr.›</a:t>
            </a:fld>
            <a:endParaRPr lang="en-GB"/>
          </a:p>
        </p:txBody>
      </p:sp>
    </p:spTree>
    <p:extLst>
      <p:ext uri="{BB962C8B-B14F-4D97-AF65-F5344CB8AC3E}">
        <p14:creationId xmlns:p14="http://schemas.microsoft.com/office/powerpoint/2010/main" val="195757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C6D73A70-4AD7-4B8F-BCEA-0C650EF83A38}" type="datetimeFigureOut">
              <a:rPr lang="en-US"/>
              <a:pPr>
                <a:defRPr/>
              </a:pPr>
              <a:t>5/21/2013</a:t>
            </a:fld>
            <a:endParaRPr lang="en-GB"/>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8480E7F-3EAB-470D-807E-4F1045DD0908}" type="slidenum">
              <a:rPr lang="en-GB"/>
              <a:pPr>
                <a:defRPr/>
              </a:pPr>
              <a:t>‹Nr.›</a:t>
            </a:fld>
            <a:endParaRPr lang="en-GB"/>
          </a:p>
        </p:txBody>
      </p:sp>
    </p:spTree>
    <p:extLst>
      <p:ext uri="{BB962C8B-B14F-4D97-AF65-F5344CB8AC3E}">
        <p14:creationId xmlns:p14="http://schemas.microsoft.com/office/powerpoint/2010/main" val="251536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71871698-A378-4870-B03B-0EE4C5B0AFE4}" type="datetimeFigureOut">
              <a:rPr lang="en-US"/>
              <a:pPr>
                <a:defRPr/>
              </a:pPr>
              <a:t>5/21/2013</a:t>
            </a:fld>
            <a:endParaRPr lang="en-GB"/>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9"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311D5D85-4924-4006-A130-A54344CFB6C4}" type="slidenum">
              <a:rPr lang="en-GB"/>
              <a:pPr>
                <a:defRPr/>
              </a:pPr>
              <a:t>‹Nr.›</a:t>
            </a:fld>
            <a:endParaRPr lang="en-GB"/>
          </a:p>
        </p:txBody>
      </p:sp>
    </p:spTree>
    <p:extLst>
      <p:ext uri="{BB962C8B-B14F-4D97-AF65-F5344CB8AC3E}">
        <p14:creationId xmlns:p14="http://schemas.microsoft.com/office/powerpoint/2010/main" val="487057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2B7A7290-512D-4959-9855-05C213B9B230}" type="datetimeFigureOut">
              <a:rPr lang="en-US"/>
              <a:pPr>
                <a:defRPr/>
              </a:pPr>
              <a:t>5/21/2013</a:t>
            </a:fld>
            <a:endParaRPr lang="en-GB"/>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5"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D607AF6-4E48-49F5-B3C7-70BAF2585724}" type="slidenum">
              <a:rPr lang="en-GB"/>
              <a:pPr>
                <a:defRPr/>
              </a:pPr>
              <a:t>‹Nr.›</a:t>
            </a:fld>
            <a:endParaRPr lang="en-GB"/>
          </a:p>
        </p:txBody>
      </p:sp>
    </p:spTree>
    <p:extLst>
      <p:ext uri="{BB962C8B-B14F-4D97-AF65-F5344CB8AC3E}">
        <p14:creationId xmlns:p14="http://schemas.microsoft.com/office/powerpoint/2010/main" val="353259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D22F51EC-A3C6-4608-8C65-5295927E920C}" type="datetimeFigureOut">
              <a:rPr lang="en-US"/>
              <a:pPr>
                <a:defRPr/>
              </a:pPr>
              <a:t>5/21/2013</a:t>
            </a:fld>
            <a:endParaRPr lang="en-GB"/>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4"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EF7C8E6C-8EC5-44E9-8CC7-1A9C1C5F6D6C}" type="slidenum">
              <a:rPr lang="en-GB"/>
              <a:pPr>
                <a:defRPr/>
              </a:pPr>
              <a:t>‹Nr.›</a:t>
            </a:fld>
            <a:endParaRPr lang="en-GB"/>
          </a:p>
        </p:txBody>
      </p:sp>
    </p:spTree>
    <p:extLst>
      <p:ext uri="{BB962C8B-B14F-4D97-AF65-F5344CB8AC3E}">
        <p14:creationId xmlns:p14="http://schemas.microsoft.com/office/powerpoint/2010/main" val="351882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A4EFED30-BFAC-4FE6-9F22-16B53D5FCE29}" type="datetimeFigureOut">
              <a:rPr lang="en-US"/>
              <a:pPr>
                <a:defRPr/>
              </a:pPr>
              <a:t>5/21/2013</a:t>
            </a:fld>
            <a:endParaRPr lang="en-GB"/>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0958627D-B306-4D3F-B56D-2BBCEE39B860}" type="slidenum">
              <a:rPr lang="en-GB"/>
              <a:pPr>
                <a:defRPr/>
              </a:pPr>
              <a:t>‹Nr.›</a:t>
            </a:fld>
            <a:endParaRPr lang="en-GB"/>
          </a:p>
        </p:txBody>
      </p:sp>
    </p:spTree>
    <p:extLst>
      <p:ext uri="{BB962C8B-B14F-4D97-AF65-F5344CB8AC3E}">
        <p14:creationId xmlns:p14="http://schemas.microsoft.com/office/powerpoint/2010/main" val="393816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337CB711-198E-4EBE-8A6A-020B2BCF46E5}" type="datetimeFigureOut">
              <a:rPr lang="en-US"/>
              <a:pPr>
                <a:defRPr/>
              </a:pPr>
              <a:t>5/21/2013</a:t>
            </a:fld>
            <a:endParaRPr lang="en-GB"/>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GB"/>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E8129034-601B-4A18-97FA-00F0A12A86E9}" type="slidenum">
              <a:rPr lang="en-GB"/>
              <a:pPr>
                <a:defRPr/>
              </a:pPr>
              <a:t>‹Nr.›</a:t>
            </a:fld>
            <a:endParaRPr lang="en-GB"/>
          </a:p>
        </p:txBody>
      </p:sp>
    </p:spTree>
    <p:extLst>
      <p:ext uri="{BB962C8B-B14F-4D97-AF65-F5344CB8AC3E}">
        <p14:creationId xmlns:p14="http://schemas.microsoft.com/office/powerpoint/2010/main" val="4153869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1026" name="Picture 3" descr="C:\Documents and Settings\Chen\Desktop\kreis.wmf"/>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33334" t="32722"/>
          <a:stretch>
            <a:fillRect/>
          </a:stretch>
        </p:blipFill>
        <p:spPr bwMode="auto">
          <a:xfrm>
            <a:off x="0" y="0"/>
            <a:ext cx="2000250" cy="220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28625" y="330200"/>
            <a:ext cx="8229600" cy="439738"/>
          </a:xfrm>
          <a:prstGeom prst="rect">
            <a:avLst/>
          </a:prstGeom>
        </p:spPr>
        <p:txBody>
          <a:bodyPr vert="horz" lIns="91440" tIns="45720" rIns="91440" bIns="45720" rtlCol="0" anchor="ctr">
            <a:noAutofit/>
          </a:bodyPr>
          <a:lstStyle/>
          <a:p>
            <a:r>
              <a:rPr lang="en-US" dirty="0" smtClean="0"/>
              <a:t>Click to edit Master title style</a:t>
            </a:r>
            <a:endParaRPr lang="en-GB" dirty="0"/>
          </a:p>
        </p:txBody>
      </p:sp>
      <p:sp>
        <p:nvSpPr>
          <p:cNvPr id="1028" name="Text Placeholder 2"/>
          <p:cNvSpPr>
            <a:spLocks noGrp="1"/>
          </p:cNvSpPr>
          <p:nvPr>
            <p:ph type="body" idx="1"/>
          </p:nvPr>
        </p:nvSpPr>
        <p:spPr bwMode="auto">
          <a:xfrm>
            <a:off x="642938" y="1143000"/>
            <a:ext cx="6480175"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Tree>
  </p:cSld>
  <p:clrMap bg1="lt1" tx1="dk1" bg2="lt2" tx2="dk2" accent1="accent1" accent2="accent2" accent3="accent3" accent4="accent4" accent5="accent5" accent6="accent6" hlink="hlink" folHlink="folHlink"/>
  <p:sldLayoutIdLst>
    <p:sldLayoutId id="2147483906" r:id="rId1"/>
    <p:sldLayoutId id="2147483905"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iming>
    <p:tnLst>
      <p:par>
        <p:cTn id="1" dur="indefinite" restart="never" nodeType="tmRoot"/>
      </p:par>
    </p:tnLst>
  </p:timing>
  <p:txStyles>
    <p:titleStyle>
      <a:lvl1pPr algn="l" rtl="0" eaLnBrk="0" fontAlgn="base" hangingPunct="0">
        <a:spcBef>
          <a:spcPct val="0"/>
        </a:spcBef>
        <a:spcAft>
          <a:spcPct val="0"/>
        </a:spcAft>
        <a:defRPr sz="2600" b="1" kern="1200" cap="all">
          <a:solidFill>
            <a:srgbClr val="6D6E71"/>
          </a:solidFill>
          <a:latin typeface="Arial" pitchFamily="34" charset="0"/>
          <a:ea typeface="ＭＳ Ｐゴシック" charset="0"/>
          <a:cs typeface="Arial" pitchFamily="34" charset="0"/>
        </a:defRPr>
      </a:lvl1pPr>
      <a:lvl2pPr algn="l" rtl="0" eaLnBrk="0" fontAlgn="base" hangingPunct="0">
        <a:spcBef>
          <a:spcPct val="0"/>
        </a:spcBef>
        <a:spcAft>
          <a:spcPct val="0"/>
        </a:spcAft>
        <a:defRPr sz="2600" b="1">
          <a:solidFill>
            <a:srgbClr val="6D6E71"/>
          </a:solidFill>
          <a:latin typeface="Arial" pitchFamily="34" charset="0"/>
          <a:ea typeface="ＭＳ Ｐゴシック" charset="0"/>
          <a:cs typeface="Arial" pitchFamily="34" charset="0"/>
        </a:defRPr>
      </a:lvl2pPr>
      <a:lvl3pPr algn="l" rtl="0" eaLnBrk="0" fontAlgn="base" hangingPunct="0">
        <a:spcBef>
          <a:spcPct val="0"/>
        </a:spcBef>
        <a:spcAft>
          <a:spcPct val="0"/>
        </a:spcAft>
        <a:defRPr sz="2600" b="1">
          <a:solidFill>
            <a:srgbClr val="6D6E71"/>
          </a:solidFill>
          <a:latin typeface="Arial" pitchFamily="34" charset="0"/>
          <a:ea typeface="ＭＳ Ｐゴシック" charset="0"/>
          <a:cs typeface="Arial" pitchFamily="34" charset="0"/>
        </a:defRPr>
      </a:lvl3pPr>
      <a:lvl4pPr algn="l" rtl="0" eaLnBrk="0" fontAlgn="base" hangingPunct="0">
        <a:spcBef>
          <a:spcPct val="0"/>
        </a:spcBef>
        <a:spcAft>
          <a:spcPct val="0"/>
        </a:spcAft>
        <a:defRPr sz="2600" b="1">
          <a:solidFill>
            <a:srgbClr val="6D6E71"/>
          </a:solidFill>
          <a:latin typeface="Arial" pitchFamily="34" charset="0"/>
          <a:ea typeface="ＭＳ Ｐゴシック" charset="0"/>
          <a:cs typeface="Arial" pitchFamily="34" charset="0"/>
        </a:defRPr>
      </a:lvl4pPr>
      <a:lvl5pPr algn="l" rtl="0" eaLnBrk="0" fontAlgn="base" hangingPunct="0">
        <a:spcBef>
          <a:spcPct val="0"/>
        </a:spcBef>
        <a:spcAft>
          <a:spcPct val="0"/>
        </a:spcAft>
        <a:defRPr sz="2600" b="1">
          <a:solidFill>
            <a:srgbClr val="6D6E71"/>
          </a:solidFill>
          <a:latin typeface="Arial" pitchFamily="34" charset="0"/>
          <a:ea typeface="ＭＳ Ｐゴシック" charset="0"/>
          <a:cs typeface="Arial" pitchFamily="34" charset="0"/>
        </a:defRPr>
      </a:lvl5pPr>
      <a:lvl6pPr marL="457200" algn="l" rtl="0" fontAlgn="base">
        <a:spcBef>
          <a:spcPct val="0"/>
        </a:spcBef>
        <a:spcAft>
          <a:spcPct val="0"/>
        </a:spcAft>
        <a:defRPr sz="2600" b="1">
          <a:solidFill>
            <a:srgbClr val="6D6E71"/>
          </a:solidFill>
          <a:latin typeface="Arial" pitchFamily="34" charset="0"/>
          <a:cs typeface="Arial" pitchFamily="34" charset="0"/>
        </a:defRPr>
      </a:lvl6pPr>
      <a:lvl7pPr marL="914400" algn="l" rtl="0" fontAlgn="base">
        <a:spcBef>
          <a:spcPct val="0"/>
        </a:spcBef>
        <a:spcAft>
          <a:spcPct val="0"/>
        </a:spcAft>
        <a:defRPr sz="2600" b="1">
          <a:solidFill>
            <a:srgbClr val="6D6E71"/>
          </a:solidFill>
          <a:latin typeface="Arial" pitchFamily="34" charset="0"/>
          <a:cs typeface="Arial" pitchFamily="34" charset="0"/>
        </a:defRPr>
      </a:lvl7pPr>
      <a:lvl8pPr marL="1371600" algn="l" rtl="0" fontAlgn="base">
        <a:spcBef>
          <a:spcPct val="0"/>
        </a:spcBef>
        <a:spcAft>
          <a:spcPct val="0"/>
        </a:spcAft>
        <a:defRPr sz="2600" b="1">
          <a:solidFill>
            <a:srgbClr val="6D6E71"/>
          </a:solidFill>
          <a:latin typeface="Arial" pitchFamily="34" charset="0"/>
          <a:cs typeface="Arial" pitchFamily="34" charset="0"/>
        </a:defRPr>
      </a:lvl8pPr>
      <a:lvl9pPr marL="1828800" algn="l" rtl="0" fontAlgn="base">
        <a:spcBef>
          <a:spcPct val="0"/>
        </a:spcBef>
        <a:spcAft>
          <a:spcPct val="0"/>
        </a:spcAft>
        <a:defRPr sz="2600" b="1">
          <a:solidFill>
            <a:srgbClr val="6D6E7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pitchFamily="34" charset="0"/>
        <a:defRPr sz="2800" kern="1200">
          <a:solidFill>
            <a:schemeClr val="tx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buChar char="§"/>
        <a:defRPr sz="2400" kern="1200">
          <a:solidFill>
            <a:schemeClr val="tx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9" descr="C:\Documents and Settings\Chen\Desktop\powerpoint-bkgrd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555874" y="1700808"/>
            <a:ext cx="6178551" cy="4224164"/>
          </a:xfrm>
          <a:prstGeom prst="rect">
            <a:avLst/>
          </a:prstGeom>
          <a:solidFill>
            <a:srgbClr val="0D5F7E">
              <a:alpha val="32941"/>
            </a:srgbClr>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GB">
              <a:solidFill>
                <a:schemeClr val="lt1"/>
              </a:solidFill>
              <a:latin typeface="+mn-lt"/>
              <a:ea typeface="+mn-ea"/>
            </a:endParaRPr>
          </a:p>
        </p:txBody>
      </p:sp>
      <p:sp>
        <p:nvSpPr>
          <p:cNvPr id="12292" name="Title 1"/>
          <p:cNvSpPr>
            <a:spLocks noGrp="1"/>
          </p:cNvSpPr>
          <p:nvPr>
            <p:ph type="ctrTitle"/>
          </p:nvPr>
        </p:nvSpPr>
        <p:spPr bwMode="auto">
          <a:xfrm>
            <a:off x="2555876" y="2132856"/>
            <a:ext cx="6214294" cy="2207368"/>
          </a:xfrm>
        </p:spPr>
        <p:txBody>
          <a:bodyPr wrap="square" numCol="1" anchorCtr="0" compatLnSpc="1">
            <a:prstTxWarp prst="textNoShape">
              <a:avLst/>
            </a:prstTxWarp>
          </a:bodyPr>
          <a:lstStyle/>
          <a:p>
            <a:pPr marL="0" indent="0"/>
            <a:r>
              <a:rPr lang="en-US" sz="2400" cap="none" dirty="0" smtClean="0">
                <a:solidFill>
                  <a:srgbClr val="FED300"/>
                </a:solidFill>
                <a:ea typeface="ＭＳ Ｐゴシック" pitchFamily="34" charset="-128"/>
              </a:rPr>
              <a:t/>
            </a:r>
            <a:br>
              <a:rPr lang="en-US" sz="2400" cap="none" dirty="0" smtClean="0">
                <a:solidFill>
                  <a:srgbClr val="FED300"/>
                </a:solidFill>
                <a:ea typeface="ＭＳ Ｐゴシック" pitchFamily="34" charset="-128"/>
              </a:rPr>
            </a:br>
            <a:r>
              <a:rPr lang="en-US" sz="2400" cap="none" dirty="0">
                <a:solidFill>
                  <a:srgbClr val="FED300"/>
                </a:solidFill>
                <a:ea typeface="ＭＳ Ｐゴシック" pitchFamily="34" charset="-128"/>
              </a:rPr>
              <a:t/>
            </a:r>
            <a:br>
              <a:rPr lang="en-US" sz="2400" cap="none" dirty="0">
                <a:solidFill>
                  <a:srgbClr val="FED300"/>
                </a:solidFill>
                <a:ea typeface="ＭＳ Ｐゴシック" pitchFamily="34" charset="-128"/>
              </a:rPr>
            </a:br>
            <a:r>
              <a:rPr lang="en-GB" sz="2400" cap="none" dirty="0" smtClean="0">
                <a:solidFill>
                  <a:srgbClr val="FED300"/>
                </a:solidFill>
                <a:ea typeface="ＭＳ Ｐゴシック" pitchFamily="34" charset="-128"/>
              </a:rPr>
              <a:t/>
            </a:r>
            <a:br>
              <a:rPr lang="en-GB" sz="2400" cap="none" dirty="0" smtClean="0">
                <a:solidFill>
                  <a:srgbClr val="FED300"/>
                </a:solidFill>
                <a:ea typeface="ＭＳ Ｐゴシック" pitchFamily="34" charset="-128"/>
              </a:rPr>
            </a:br>
            <a:r>
              <a:rPr lang="en-US" sz="3600" dirty="0" smtClean="0">
                <a:solidFill>
                  <a:srgbClr val="FFE800"/>
                </a:solidFill>
              </a:rPr>
              <a:t>The </a:t>
            </a:r>
            <a:r>
              <a:rPr lang="en-US" sz="3600" dirty="0">
                <a:solidFill>
                  <a:srgbClr val="FFE800"/>
                </a:solidFill>
              </a:rPr>
              <a:t>decisive importance of Governments’ Governance: 5 key aspects</a:t>
            </a:r>
            <a:r>
              <a:rPr lang="de-CH" sz="4400" dirty="0" smtClean="0">
                <a:solidFill>
                  <a:srgbClr val="FFE800"/>
                </a:solidFill>
              </a:rPr>
              <a:t/>
            </a:r>
            <a:br>
              <a:rPr lang="de-CH" sz="4400" dirty="0" smtClean="0">
                <a:solidFill>
                  <a:srgbClr val="FFE800"/>
                </a:solidFill>
              </a:rPr>
            </a:br>
            <a:r>
              <a:rPr lang="en-US" sz="2800" dirty="0" smtClean="0">
                <a:solidFill>
                  <a:srgbClr val="FFE800"/>
                </a:solidFill>
              </a:rPr>
              <a:t/>
            </a:r>
            <a:br>
              <a:rPr lang="en-US" sz="2800" dirty="0" smtClean="0">
                <a:solidFill>
                  <a:srgbClr val="FFE800"/>
                </a:solidFill>
              </a:rPr>
            </a:br>
            <a:r>
              <a:rPr lang="en-GB" sz="2800" cap="none" dirty="0" smtClean="0">
                <a:solidFill>
                  <a:srgbClr val="FED300"/>
                </a:solidFill>
                <a:ea typeface="ＭＳ Ｐゴシック" pitchFamily="34" charset="-128"/>
              </a:rPr>
              <a:t/>
            </a:r>
            <a:br>
              <a:rPr lang="en-GB" sz="2800" cap="none" dirty="0" smtClean="0">
                <a:solidFill>
                  <a:srgbClr val="FED300"/>
                </a:solidFill>
                <a:ea typeface="ＭＳ Ｐゴシック" pitchFamily="34" charset="-128"/>
              </a:rPr>
            </a:br>
            <a:endParaRPr lang="en-GB" sz="2800" cap="none" dirty="0" smtClean="0">
              <a:solidFill>
                <a:srgbClr val="FED300"/>
              </a:solidFill>
              <a:ea typeface="ＭＳ Ｐゴシック" pitchFamily="34" charset="-128"/>
            </a:endParaRPr>
          </a:p>
        </p:txBody>
      </p:sp>
      <p:sp>
        <p:nvSpPr>
          <p:cNvPr id="12296" name="TextBox 13"/>
          <p:cNvSpPr txBox="1">
            <a:spLocks noChangeArrowheads="1"/>
          </p:cNvSpPr>
          <p:nvPr/>
        </p:nvSpPr>
        <p:spPr bwMode="auto">
          <a:xfrm>
            <a:off x="2555901" y="4078313"/>
            <a:ext cx="6214269"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endParaRPr lang="de-CH" dirty="0">
              <a:solidFill>
                <a:srgbClr val="FFD300"/>
              </a:solidFill>
              <a:latin typeface="Calibri" pitchFamily="34" charset="0"/>
            </a:endParaRPr>
          </a:p>
          <a:p>
            <a:pPr eaLnBrk="1" hangingPunct="1"/>
            <a:endParaRPr lang="de-CH" dirty="0">
              <a:solidFill>
                <a:srgbClr val="FFD300"/>
              </a:solidFill>
              <a:latin typeface="Calibri" pitchFamily="34" charset="0"/>
            </a:endParaRPr>
          </a:p>
          <a:p>
            <a:pPr eaLnBrk="1" hangingPunct="1"/>
            <a:endParaRPr lang="de-CH" dirty="0">
              <a:solidFill>
                <a:srgbClr val="FFD300"/>
              </a:solidFill>
              <a:latin typeface="Calibri" pitchFamily="34" charset="0"/>
            </a:endParaRPr>
          </a:p>
          <a:p>
            <a:pPr eaLnBrk="1" hangingPunct="1"/>
            <a:r>
              <a:rPr lang="en-US" sz="2000" b="1" dirty="0">
                <a:solidFill>
                  <a:srgbClr val="FFD300"/>
                </a:solidFill>
                <a:latin typeface="Calibri" pitchFamily="34" charset="0"/>
              </a:rPr>
              <a:t>Presentation by Dr. Marco Ferrari, Member of the ISDR Advisory Group and </a:t>
            </a:r>
            <a:r>
              <a:rPr lang="en-US" sz="2000" b="1" dirty="0" smtClean="0">
                <a:solidFill>
                  <a:srgbClr val="FFD300"/>
                </a:solidFill>
                <a:latin typeface="Calibri" pitchFamily="34" charset="0"/>
              </a:rPr>
              <a:t/>
            </a:r>
            <a:br>
              <a:rPr lang="en-US" sz="2000" b="1" dirty="0" smtClean="0">
                <a:solidFill>
                  <a:srgbClr val="FFD300"/>
                </a:solidFill>
                <a:latin typeface="Calibri" pitchFamily="34" charset="0"/>
              </a:rPr>
            </a:br>
            <a:r>
              <a:rPr lang="en-US" sz="2000" b="1" dirty="0" smtClean="0">
                <a:solidFill>
                  <a:srgbClr val="FFD300"/>
                </a:solidFill>
                <a:latin typeface="Calibri" pitchFamily="34" charset="0"/>
              </a:rPr>
              <a:t>Board </a:t>
            </a:r>
            <a:r>
              <a:rPr lang="en-US" sz="2000" b="1" dirty="0">
                <a:solidFill>
                  <a:srgbClr val="FFD300"/>
                </a:solidFill>
                <a:latin typeface="Calibri" pitchFamily="34" charset="0"/>
              </a:rPr>
              <a:t>Member Global Risk Forum GRF Davos</a:t>
            </a:r>
            <a:endParaRPr lang="en-GB" sz="2000" b="1" dirty="0">
              <a:solidFill>
                <a:srgbClr val="FFD300"/>
              </a:solidFill>
              <a:latin typeface="Calibri" pitchFamily="34" charset="0"/>
            </a:endParaRPr>
          </a:p>
        </p:txBody>
      </p:sp>
      <p:sp>
        <p:nvSpPr>
          <p:cNvPr id="2" name="Rechteck 1"/>
          <p:cNvSpPr/>
          <p:nvPr/>
        </p:nvSpPr>
        <p:spPr>
          <a:xfrm>
            <a:off x="251519" y="116632"/>
            <a:ext cx="5976665" cy="1200329"/>
          </a:xfrm>
          <a:prstGeom prst="rect">
            <a:avLst/>
          </a:prstGeom>
        </p:spPr>
        <p:txBody>
          <a:bodyPr wrap="square">
            <a:spAutoFit/>
          </a:bodyPr>
          <a:lstStyle/>
          <a:p>
            <a:r>
              <a:rPr lang="en-US" b="1" dirty="0">
                <a:solidFill>
                  <a:schemeClr val="bg1"/>
                </a:solidFill>
                <a:latin typeface="Calibri" pitchFamily="34" charset="0"/>
              </a:rPr>
              <a:t>Global Platform for Disaster Risk Reduction</a:t>
            </a:r>
            <a:endParaRPr lang="de-CH" b="1" dirty="0">
              <a:solidFill>
                <a:schemeClr val="bg1"/>
              </a:solidFill>
              <a:latin typeface="Calibri" pitchFamily="34" charset="0"/>
            </a:endParaRPr>
          </a:p>
          <a:p>
            <a:r>
              <a:rPr lang="en-US" b="1" dirty="0">
                <a:solidFill>
                  <a:schemeClr val="bg1"/>
                </a:solidFill>
                <a:latin typeface="Calibri" pitchFamily="34" charset="0"/>
              </a:rPr>
              <a:t>4th Session,  Geneva</a:t>
            </a:r>
            <a:r>
              <a:rPr lang="en-US" dirty="0">
                <a:solidFill>
                  <a:schemeClr val="bg1"/>
                </a:solidFill>
              </a:rPr>
              <a:t>, </a:t>
            </a:r>
            <a:r>
              <a:rPr lang="en-US" b="1" dirty="0" smtClean="0">
                <a:solidFill>
                  <a:schemeClr val="bg1"/>
                </a:solidFill>
                <a:latin typeface="Calibri" pitchFamily="34" charset="0"/>
              </a:rPr>
              <a:t>May 2013</a:t>
            </a:r>
            <a:endParaRPr lang="en-US" b="1" dirty="0">
              <a:solidFill>
                <a:schemeClr val="bg1"/>
              </a:solidFill>
              <a:latin typeface="Calibri" pitchFamily="34" charset="0"/>
            </a:endParaRPr>
          </a:p>
          <a:p>
            <a:endParaRPr lang="en-US" b="1" dirty="0" smtClean="0">
              <a:solidFill>
                <a:schemeClr val="bg1"/>
              </a:solidFill>
            </a:endParaRPr>
          </a:p>
          <a:p>
            <a:endParaRPr lang="de-CH" dirty="0">
              <a:solidFill>
                <a:schemeClr val="bg1"/>
              </a:solidFill>
            </a:endParaRPr>
          </a:p>
        </p:txBody>
      </p:sp>
      <p:sp>
        <p:nvSpPr>
          <p:cNvPr id="6" name="Rechteck 5"/>
          <p:cNvSpPr/>
          <p:nvPr/>
        </p:nvSpPr>
        <p:spPr>
          <a:xfrm>
            <a:off x="269901" y="836712"/>
            <a:ext cx="4572000" cy="646331"/>
          </a:xfrm>
          <a:prstGeom prst="rect">
            <a:avLst/>
          </a:prstGeom>
        </p:spPr>
        <p:txBody>
          <a:bodyPr>
            <a:spAutoFit/>
          </a:bodyPr>
          <a:lstStyle/>
          <a:p>
            <a:r>
              <a:rPr lang="en-US" b="1" dirty="0">
                <a:solidFill>
                  <a:schemeClr val="bg1"/>
                </a:solidFill>
              </a:rPr>
              <a:t>Side-Event, Wed 22 May, 13:00-13:55 „DRR: Government to Governance“</a:t>
            </a:r>
            <a:endParaRPr lang="de-CH" b="1" dirty="0"/>
          </a:p>
        </p:txBody>
      </p:sp>
    </p:spTree>
  </p:cSld>
  <p:clrMapOvr>
    <a:masterClrMapping/>
  </p:clrMapOvr>
  <p:transition spd="slow" advTm="72000">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p:cNvSpPr>
          <p:nvPr>
            <p:ph idx="1"/>
          </p:nvPr>
        </p:nvSpPr>
        <p:spPr>
          <a:xfrm>
            <a:off x="611560" y="1252772"/>
            <a:ext cx="7956884" cy="4972707"/>
          </a:xfrm>
        </p:spPr>
        <p:txBody>
          <a:bodyPr/>
          <a:lstStyle/>
          <a:p>
            <a:pPr marL="0" indent="0"/>
            <a:r>
              <a:rPr lang="en-US" sz="2400" i="1" dirty="0"/>
              <a:t>„7. We now call for action from all stakeholders, seeking the contributions of those with relevant specific competences and experiences, aware that the realization of the outcomes of the World Conference depends on our unceasing and tireless collective efforts, and a strong political will, as well as a shared responsibility and investment, to make the world safer from the risk of disasters within the next decade fort he benefit of the present and future generations.“</a:t>
            </a:r>
            <a:endParaRPr lang="de-CH" sz="2400" i="1" dirty="0"/>
          </a:p>
          <a:p>
            <a:pPr marL="0" indent="0"/>
            <a:endParaRPr lang="en-US" sz="2400" dirty="0" smtClean="0"/>
          </a:p>
          <a:p>
            <a:r>
              <a:rPr lang="en-US" sz="2400" dirty="0"/>
              <a:t>		</a:t>
            </a:r>
            <a:r>
              <a:rPr lang="en-US" sz="2400" dirty="0" smtClean="0"/>
              <a:t>	</a:t>
            </a:r>
            <a:r>
              <a:rPr lang="en-US" sz="2400" dirty="0"/>
              <a:t>	</a:t>
            </a:r>
            <a:r>
              <a:rPr lang="en-US" sz="1800" dirty="0" smtClean="0"/>
              <a:t>„Hyogo Declaration“</a:t>
            </a:r>
            <a:endParaRPr lang="de-CH" sz="1800" dirty="0" smtClean="0"/>
          </a:p>
          <a:p>
            <a:r>
              <a:rPr lang="en-US" sz="1800" dirty="0" smtClean="0"/>
              <a:t>				as adopted by the WCDRR 2005 in Kobe, Japan</a:t>
            </a:r>
            <a:br>
              <a:rPr lang="en-US" sz="1800" dirty="0" smtClean="0"/>
            </a:br>
            <a:r>
              <a:rPr lang="en-US" sz="1800" dirty="0" smtClean="0"/>
              <a:t>			and endorsed by the UNGA</a:t>
            </a:r>
            <a:endParaRPr lang="de-CH" sz="1800" dirty="0" smtClean="0"/>
          </a:p>
          <a:p>
            <a:r>
              <a:rPr lang="en-US" sz="2400" dirty="0"/>
              <a:t> </a:t>
            </a:r>
            <a:endParaRPr lang="de-CH" sz="2400" dirty="0"/>
          </a:p>
          <a:p>
            <a:pPr marL="0" indent="0"/>
            <a:endParaRPr lang="en-US" sz="2400" dirty="0" smtClean="0"/>
          </a:p>
        </p:txBody>
      </p:sp>
      <p:sp>
        <p:nvSpPr>
          <p:cNvPr id="9" name="Title 1"/>
          <p:cNvSpPr>
            <a:spLocks noGrp="1"/>
          </p:cNvSpPr>
          <p:nvPr>
            <p:ph type="title"/>
          </p:nvPr>
        </p:nvSpPr>
        <p:spPr>
          <a:xfrm>
            <a:off x="457200" y="404664"/>
            <a:ext cx="8229600" cy="439738"/>
          </a:xfrm>
        </p:spPr>
        <p:txBody>
          <a:bodyPr/>
          <a:lstStyle/>
          <a:p>
            <a:r>
              <a:rPr lang="en-US" sz="2800" dirty="0"/>
              <a:t>Governments</a:t>
            </a:r>
            <a:r>
              <a:rPr lang="en-US" sz="2800" dirty="0" smtClean="0"/>
              <a:t>’ role in the  </a:t>
            </a:r>
            <a:r>
              <a:rPr lang="en-US" sz="2800" dirty="0"/>
              <a:t>“</a:t>
            </a:r>
            <a:r>
              <a:rPr lang="en-US" sz="2800" dirty="0" smtClean="0"/>
              <a:t>Hyogo </a:t>
            </a:r>
            <a:r>
              <a:rPr lang="en-US" sz="2800" dirty="0"/>
              <a:t>Declaration</a:t>
            </a:r>
            <a:r>
              <a:rPr lang="en-US" sz="2800" dirty="0" smtClean="0"/>
              <a:t>“</a:t>
            </a:r>
            <a:endParaRPr lang="de-CH" dirty="0"/>
          </a:p>
        </p:txBody>
      </p:sp>
    </p:spTree>
    <p:extLst>
      <p:ext uri="{BB962C8B-B14F-4D97-AF65-F5344CB8AC3E}">
        <p14:creationId xmlns:p14="http://schemas.microsoft.com/office/powerpoint/2010/main" val="3180923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467544" y="1124744"/>
            <a:ext cx="8208912" cy="510073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defRPr sz="2800" kern="1200">
                <a:solidFill>
                  <a:srgbClr val="6D6E7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buChar char="§"/>
              <a:defRPr sz="2400" kern="1200">
                <a:solidFill>
                  <a:srgbClr val="6D6E7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r>
              <a:rPr lang="en-US" sz="2400" dirty="0" smtClean="0"/>
              <a:t> </a:t>
            </a:r>
            <a:endParaRPr lang="de-CH" sz="2400" dirty="0" smtClean="0"/>
          </a:p>
          <a:p>
            <a:pPr marL="0" indent="0"/>
            <a:endParaRPr lang="en-US" sz="2400" dirty="0" smtClean="0"/>
          </a:p>
        </p:txBody>
      </p:sp>
      <p:sp>
        <p:nvSpPr>
          <p:cNvPr id="2" name="Title 1"/>
          <p:cNvSpPr>
            <a:spLocks noGrp="1"/>
          </p:cNvSpPr>
          <p:nvPr>
            <p:ph type="title"/>
          </p:nvPr>
        </p:nvSpPr>
        <p:spPr>
          <a:xfrm>
            <a:off x="457200" y="404664"/>
            <a:ext cx="8229600" cy="439738"/>
          </a:xfrm>
        </p:spPr>
        <p:txBody>
          <a:bodyPr/>
          <a:lstStyle/>
          <a:p>
            <a:r>
              <a:rPr lang="en-US" dirty="0"/>
              <a:t>HFA Implementation at the National </a:t>
            </a:r>
            <a:r>
              <a:rPr lang="en-US" dirty="0" smtClean="0"/>
              <a:t>Level</a:t>
            </a:r>
            <a:endParaRPr lang="de-CH" dirty="0"/>
          </a:p>
        </p:txBody>
      </p:sp>
      <p:graphicFrame>
        <p:nvGraphicFramePr>
          <p:cNvPr id="3" name="Inhaltsplatzhalter 2"/>
          <p:cNvGraphicFramePr>
            <a:graphicFrameLocks noGrp="1"/>
          </p:cNvGraphicFramePr>
          <p:nvPr>
            <p:ph idx="1"/>
            <p:extLst>
              <p:ext uri="{D42A27DB-BD31-4B8C-83A1-F6EECF244321}">
                <p14:modId xmlns:p14="http://schemas.microsoft.com/office/powerpoint/2010/main" val="2605535402"/>
              </p:ext>
            </p:extLst>
          </p:nvPr>
        </p:nvGraphicFramePr>
        <p:xfrm>
          <a:off x="692633" y="1556792"/>
          <a:ext cx="7758733" cy="1920240"/>
        </p:xfrm>
        <a:graphic>
          <a:graphicData uri="http://schemas.openxmlformats.org/drawingml/2006/table">
            <a:tbl>
              <a:tblPr firstRow="1" bandRow="1">
                <a:tableStyleId>{5C22544A-7EE6-4342-B048-85BDC9FD1C3A}</a:tableStyleId>
              </a:tblPr>
              <a:tblGrid>
                <a:gridCol w="4149898"/>
                <a:gridCol w="721767"/>
                <a:gridCol w="721767"/>
                <a:gridCol w="721767"/>
                <a:gridCol w="721767"/>
                <a:gridCol w="721767"/>
              </a:tblGrid>
              <a:tr h="365760">
                <a:tc>
                  <a:txBody>
                    <a:bodyPr/>
                    <a:lstStyle/>
                    <a:p>
                      <a:r>
                        <a:rPr lang="en-US" sz="1800" b="1" kern="1200" dirty="0" smtClean="0">
                          <a:solidFill>
                            <a:schemeClr val="lt1"/>
                          </a:solidFill>
                          <a:effectLst/>
                          <a:latin typeface="+mn-lt"/>
                          <a:ea typeface="+mn-ea"/>
                          <a:cs typeface="+mn-cs"/>
                        </a:rPr>
                        <a:t>Priority for Action</a:t>
                      </a:r>
                      <a:endParaRPr lang="de-CH" dirty="0"/>
                    </a:p>
                  </a:txBody>
                  <a:tcPr/>
                </a:tc>
                <a:tc>
                  <a:txBody>
                    <a:bodyPr/>
                    <a:lstStyle/>
                    <a:p>
                      <a:pPr algn="ctr"/>
                      <a:r>
                        <a:rPr lang="de-CH" dirty="0" smtClean="0"/>
                        <a:t>1</a:t>
                      </a:r>
                      <a:endParaRPr lang="de-CH" dirty="0"/>
                    </a:p>
                  </a:txBody>
                  <a:tcPr/>
                </a:tc>
                <a:tc>
                  <a:txBody>
                    <a:bodyPr/>
                    <a:lstStyle/>
                    <a:p>
                      <a:pPr algn="ctr"/>
                      <a:r>
                        <a:rPr lang="de-CH" dirty="0" smtClean="0"/>
                        <a:t>2</a:t>
                      </a:r>
                      <a:endParaRPr lang="de-CH" dirty="0"/>
                    </a:p>
                  </a:txBody>
                  <a:tcPr/>
                </a:tc>
                <a:tc>
                  <a:txBody>
                    <a:bodyPr/>
                    <a:lstStyle/>
                    <a:p>
                      <a:pPr algn="ctr"/>
                      <a:r>
                        <a:rPr lang="de-CH" dirty="0" smtClean="0"/>
                        <a:t>3</a:t>
                      </a:r>
                      <a:endParaRPr lang="de-CH" dirty="0"/>
                    </a:p>
                  </a:txBody>
                  <a:tcPr/>
                </a:tc>
                <a:tc>
                  <a:txBody>
                    <a:bodyPr/>
                    <a:lstStyle/>
                    <a:p>
                      <a:pPr algn="ctr"/>
                      <a:r>
                        <a:rPr lang="de-CH" dirty="0" smtClean="0"/>
                        <a:t>4</a:t>
                      </a:r>
                      <a:endParaRPr lang="de-CH" dirty="0"/>
                    </a:p>
                  </a:txBody>
                  <a:tcPr/>
                </a:tc>
                <a:tc>
                  <a:txBody>
                    <a:bodyPr/>
                    <a:lstStyle/>
                    <a:p>
                      <a:pPr algn="ctr"/>
                      <a:r>
                        <a:rPr lang="de-CH" dirty="0" smtClean="0"/>
                        <a:t>5</a:t>
                      </a:r>
                      <a:endParaRPr lang="de-CH" dirty="0"/>
                    </a:p>
                  </a:txBody>
                  <a:tcPr/>
                </a:tc>
              </a:tr>
              <a:tr h="483512">
                <a:tc>
                  <a:txBody>
                    <a:bodyPr/>
                    <a:lstStyle/>
                    <a:p>
                      <a:r>
                        <a:rPr lang="en-US" kern="1200" dirty="0" smtClean="0">
                          <a:solidFill>
                            <a:srgbClr val="6D6E71"/>
                          </a:solidFill>
                          <a:latin typeface="Arial" pitchFamily="34" charset="0"/>
                          <a:ea typeface="ＭＳ Ｐゴシック" charset="0"/>
                          <a:cs typeface="Arial" pitchFamily="34" charset="0"/>
                        </a:rPr>
                        <a:t>Minor progress  with few signs of forward action in plans or policy</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2%</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2%</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4%</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8%</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3%</a:t>
                      </a:r>
                      <a:endParaRPr lang="de-CH" kern="1200" dirty="0">
                        <a:solidFill>
                          <a:srgbClr val="6D6E71"/>
                        </a:solidFill>
                        <a:latin typeface="Arial" pitchFamily="34" charset="0"/>
                        <a:ea typeface="ＭＳ Ｐゴシック" charset="0"/>
                        <a:cs typeface="Arial" pitchFamily="34" charset="0"/>
                      </a:endParaRPr>
                    </a:p>
                  </a:txBody>
                  <a:tcPr/>
                </a:tc>
              </a:tr>
              <a:tr h="690731">
                <a:tc>
                  <a:txBody>
                    <a:bodyPr/>
                    <a:lstStyle/>
                    <a:p>
                      <a:r>
                        <a:rPr lang="en-US" kern="1200" dirty="0" smtClean="0">
                          <a:solidFill>
                            <a:srgbClr val="6D6E71"/>
                          </a:solidFill>
                          <a:latin typeface="Arial" pitchFamily="34" charset="0"/>
                          <a:ea typeface="ＭＳ Ｐゴシック" charset="0"/>
                          <a:cs typeface="Arial" pitchFamily="34" charset="0"/>
                        </a:rPr>
                        <a:t>Comprehensive achievement with sustained commitment and capacities at all levels</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6%</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6%</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5%</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4%</a:t>
                      </a:r>
                      <a:endParaRPr lang="de-CH" kern="1200" dirty="0">
                        <a:solidFill>
                          <a:srgbClr val="6D6E71"/>
                        </a:solidFill>
                        <a:latin typeface="Arial" pitchFamily="34" charset="0"/>
                        <a:ea typeface="ＭＳ Ｐゴシック" charset="0"/>
                        <a:cs typeface="Arial" pitchFamily="34" charset="0"/>
                      </a:endParaRPr>
                    </a:p>
                  </a:txBody>
                  <a:tcPr/>
                </a:tc>
                <a:tc>
                  <a:txBody>
                    <a:bodyPr/>
                    <a:lstStyle/>
                    <a:p>
                      <a:pPr algn="ctr"/>
                      <a:r>
                        <a:rPr lang="de-CH" kern="1200" dirty="0" smtClean="0">
                          <a:solidFill>
                            <a:srgbClr val="6D6E71"/>
                          </a:solidFill>
                          <a:latin typeface="Arial" pitchFamily="34" charset="0"/>
                          <a:ea typeface="ＭＳ Ｐゴシック" charset="0"/>
                          <a:cs typeface="Arial" pitchFamily="34" charset="0"/>
                        </a:rPr>
                        <a:t>9%</a:t>
                      </a:r>
                      <a:endParaRPr lang="de-CH" kern="1200" dirty="0">
                        <a:solidFill>
                          <a:srgbClr val="6D6E71"/>
                        </a:solidFill>
                        <a:latin typeface="Arial" pitchFamily="34" charset="0"/>
                        <a:ea typeface="ＭＳ Ｐゴシック" charset="0"/>
                        <a:cs typeface="Arial" pitchFamily="34" charset="0"/>
                      </a:endParaRPr>
                    </a:p>
                  </a:txBody>
                  <a:tcPr/>
                </a:tc>
              </a:tr>
            </a:tbl>
          </a:graphicData>
        </a:graphic>
      </p:graphicFrame>
      <p:sp>
        <p:nvSpPr>
          <p:cNvPr id="4" name="Rechteck 3"/>
          <p:cNvSpPr/>
          <p:nvPr/>
        </p:nvSpPr>
        <p:spPr>
          <a:xfrm>
            <a:off x="683567" y="3654640"/>
            <a:ext cx="7704857" cy="646331"/>
          </a:xfrm>
          <a:prstGeom prst="rect">
            <a:avLst/>
          </a:prstGeom>
        </p:spPr>
        <p:txBody>
          <a:bodyPr wrap="square">
            <a:spAutoFit/>
          </a:bodyPr>
          <a:lstStyle/>
          <a:p>
            <a:r>
              <a:rPr lang="en-US" dirty="0" smtClean="0">
                <a:solidFill>
                  <a:srgbClr val="6D6E71"/>
                </a:solidFill>
                <a:ea typeface="ＭＳ Ｐゴシック" charset="0"/>
                <a:cs typeface="Arial" pitchFamily="34" charset="0"/>
              </a:rPr>
              <a:t>(Source</a:t>
            </a:r>
            <a:r>
              <a:rPr lang="en-US" dirty="0">
                <a:solidFill>
                  <a:srgbClr val="6D6E71"/>
                </a:solidFill>
                <a:ea typeface="ＭＳ Ｐゴシック" charset="0"/>
                <a:cs typeface="Arial" pitchFamily="34" charset="0"/>
              </a:rPr>
              <a:t>: ISDR, Implementation of the Hyogo Framework for Action</a:t>
            </a:r>
            <a:br>
              <a:rPr lang="en-US" dirty="0">
                <a:solidFill>
                  <a:srgbClr val="6D6E71"/>
                </a:solidFill>
                <a:ea typeface="ＭＳ Ｐゴシック" charset="0"/>
                <a:cs typeface="Arial" pitchFamily="34" charset="0"/>
              </a:rPr>
            </a:br>
            <a:r>
              <a:rPr lang="en-US" dirty="0">
                <a:solidFill>
                  <a:srgbClr val="6D6E71"/>
                </a:solidFill>
                <a:ea typeface="ＭＳ Ｐゴシック" charset="0"/>
                <a:cs typeface="Arial" pitchFamily="34" charset="0"/>
              </a:rPr>
              <a:t>Summary of Reports 2007-2013)</a:t>
            </a:r>
            <a:endParaRPr lang="de-CH" dirty="0">
              <a:solidFill>
                <a:srgbClr val="6D6E71"/>
              </a:solidFill>
              <a:ea typeface="ＭＳ Ｐゴシック" charset="0"/>
              <a:cs typeface="Arial" pitchFamily="34" charset="0"/>
            </a:endParaRPr>
          </a:p>
        </p:txBody>
      </p:sp>
    </p:spTree>
    <p:extLst>
      <p:ext uri="{BB962C8B-B14F-4D97-AF65-F5344CB8AC3E}">
        <p14:creationId xmlns:p14="http://schemas.microsoft.com/office/powerpoint/2010/main" val="3759040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467544" y="1124744"/>
            <a:ext cx="8208912" cy="510073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defRPr sz="2800" kern="1200">
                <a:solidFill>
                  <a:srgbClr val="6D6E7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buChar char="§"/>
              <a:defRPr sz="2400" kern="1200">
                <a:solidFill>
                  <a:srgbClr val="6D6E7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r>
              <a:rPr lang="en-US" sz="2400" dirty="0" smtClean="0"/>
              <a:t> </a:t>
            </a:r>
            <a:endParaRPr lang="de-CH" sz="2400" dirty="0" smtClean="0"/>
          </a:p>
          <a:p>
            <a:pPr marL="0" indent="0"/>
            <a:endParaRPr lang="en-US" sz="2400" dirty="0" smtClean="0"/>
          </a:p>
        </p:txBody>
      </p:sp>
      <p:sp>
        <p:nvSpPr>
          <p:cNvPr id="2" name="Title 1"/>
          <p:cNvSpPr>
            <a:spLocks noGrp="1"/>
          </p:cNvSpPr>
          <p:nvPr>
            <p:ph type="title"/>
          </p:nvPr>
        </p:nvSpPr>
        <p:spPr>
          <a:xfrm>
            <a:off x="457200" y="404664"/>
            <a:ext cx="8229600" cy="720080"/>
          </a:xfrm>
        </p:spPr>
        <p:txBody>
          <a:bodyPr/>
          <a:lstStyle/>
          <a:p>
            <a:r>
              <a:rPr lang="en-US" dirty="0"/>
              <a:t>The crucial areas for stronger Governments’ governance</a:t>
            </a:r>
            <a:br>
              <a:rPr lang="en-US" dirty="0"/>
            </a:br>
            <a:endParaRPr lang="de-CH" dirty="0"/>
          </a:p>
        </p:txBody>
      </p:sp>
      <p:graphicFrame>
        <p:nvGraphicFramePr>
          <p:cNvPr id="3" name="Inhaltsplatzhalter 2"/>
          <p:cNvGraphicFramePr>
            <a:graphicFrameLocks noGrp="1"/>
          </p:cNvGraphicFramePr>
          <p:nvPr>
            <p:ph idx="1"/>
            <p:extLst>
              <p:ext uri="{D42A27DB-BD31-4B8C-83A1-F6EECF244321}">
                <p14:modId xmlns:p14="http://schemas.microsoft.com/office/powerpoint/2010/main" val="1730422965"/>
              </p:ext>
            </p:extLst>
          </p:nvPr>
        </p:nvGraphicFramePr>
        <p:xfrm>
          <a:off x="467545" y="1480551"/>
          <a:ext cx="8203837" cy="3514369"/>
        </p:xfrm>
        <a:graphic>
          <a:graphicData uri="http://schemas.openxmlformats.org/drawingml/2006/table">
            <a:tbl>
              <a:tblPr firstRow="1" bandRow="1">
                <a:tableStyleId>{5C22544A-7EE6-4342-B048-85BDC9FD1C3A}</a:tableStyleId>
              </a:tblPr>
              <a:tblGrid>
                <a:gridCol w="2952327"/>
                <a:gridCol w="3096344"/>
                <a:gridCol w="2155166"/>
              </a:tblGrid>
              <a:tr h="12283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lt1"/>
                          </a:solidFill>
                          <a:effectLst/>
                          <a:latin typeface="+mn-lt"/>
                          <a:ea typeface="+mn-ea"/>
                          <a:cs typeface="+mn-cs"/>
                        </a:rPr>
                        <a:t>The areas for governance</a:t>
                      </a:r>
                      <a:r>
                        <a:rPr lang="en-US" sz="1800" b="1" kern="1200" dirty="0" smtClean="0">
                          <a:solidFill>
                            <a:schemeClr val="lt1"/>
                          </a:solidFill>
                          <a:effectLst/>
                          <a:latin typeface="+mn-lt"/>
                          <a:ea typeface="+mn-ea"/>
                          <a:cs typeface="+mn-cs"/>
                        </a:rPr>
                        <a:t>:</a:t>
                      </a:r>
                      <a:endParaRPr lang="de-CH" sz="1800" b="1" kern="1200" dirty="0" smtClean="0">
                        <a:solidFill>
                          <a:schemeClr val="lt1"/>
                        </a:solidFill>
                        <a:effectLst/>
                        <a:latin typeface="+mn-lt"/>
                        <a:ea typeface="+mn-ea"/>
                        <a:cs typeface="+mn-cs"/>
                      </a:endParaRPr>
                    </a:p>
                  </a:txBody>
                  <a:tcPr/>
                </a:tc>
                <a:tc>
                  <a:txBody>
                    <a:bodyPr/>
                    <a:lstStyle/>
                    <a:p>
                      <a:pPr algn="ctr"/>
                      <a:r>
                        <a:rPr lang="en-US" sz="1800" b="1" i="1" kern="1200" dirty="0" smtClean="0">
                          <a:solidFill>
                            <a:schemeClr val="lt1"/>
                          </a:solidFill>
                          <a:effectLst/>
                          <a:latin typeface="+mn-lt"/>
                          <a:ea typeface="+mn-ea"/>
                          <a:cs typeface="+mn-cs"/>
                        </a:rPr>
                        <a:t>Correspondence in HFA, Hyogo Declaration:</a:t>
                      </a:r>
                      <a:endParaRPr lang="de-CH" dirty="0"/>
                    </a:p>
                  </a:txBody>
                  <a:tcPr/>
                </a:tc>
                <a:tc>
                  <a:txBody>
                    <a:bodyPr/>
                    <a:lstStyle/>
                    <a:p>
                      <a:pPr algn="ctr"/>
                      <a:r>
                        <a:rPr lang="en-US" sz="1800" b="1" i="1" kern="1200" dirty="0" smtClean="0">
                          <a:solidFill>
                            <a:schemeClr val="lt1"/>
                          </a:solidFill>
                          <a:effectLst/>
                          <a:latin typeface="+mn-lt"/>
                          <a:ea typeface="+mn-ea"/>
                          <a:cs typeface="+mn-cs"/>
                        </a:rPr>
                        <a:t>Dimension:</a:t>
                      </a:r>
                      <a:endParaRPr lang="de-CH" dirty="0"/>
                    </a:p>
                  </a:txBody>
                  <a:tcPr/>
                </a:tc>
              </a:tr>
              <a:tr h="578181">
                <a:tc>
                  <a:txBody>
                    <a:bodyPr/>
                    <a:lstStyle/>
                    <a:p>
                      <a:r>
                        <a:rPr lang="en-US" sz="1800" kern="1200" dirty="0" smtClean="0">
                          <a:solidFill>
                            <a:srgbClr val="6D6E71"/>
                          </a:solidFill>
                          <a:latin typeface="Arial" pitchFamily="34" charset="0"/>
                          <a:ea typeface="ＭＳ Ｐゴシック" charset="0"/>
                          <a:cs typeface="Arial" pitchFamily="34" charset="0"/>
                        </a:rPr>
                        <a:t>The Enabling Environment as „Umbrella“ and precondition for the other 5 key-areas:</a:t>
                      </a:r>
                    </a:p>
                    <a:p>
                      <a:pPr marL="285750" indent="-285750">
                        <a:buFontTx/>
                        <a:buChar char="-"/>
                      </a:pPr>
                      <a:r>
                        <a:rPr lang="en-US" sz="1800" kern="1200" dirty="0" smtClean="0">
                          <a:solidFill>
                            <a:srgbClr val="6D6E71"/>
                          </a:solidFill>
                          <a:latin typeface="Arial" pitchFamily="34" charset="0"/>
                          <a:ea typeface="ＭＳ Ｐゴシック" charset="0"/>
                          <a:cs typeface="Arial" pitchFamily="34" charset="0"/>
                        </a:rPr>
                        <a:t>overall awareness	</a:t>
                      </a:r>
                    </a:p>
                    <a:p>
                      <a:pPr marL="285750" indent="-285750">
                        <a:buFontTx/>
                        <a:buChar char="-"/>
                      </a:pPr>
                      <a:r>
                        <a:rPr lang="en-US" sz="1800" kern="1200" dirty="0" smtClean="0">
                          <a:solidFill>
                            <a:srgbClr val="6D6E71"/>
                          </a:solidFill>
                          <a:latin typeface="Arial" pitchFamily="34" charset="0"/>
                          <a:ea typeface="ＭＳ Ｐゴシック" charset="0"/>
                          <a:cs typeface="Arial" pitchFamily="34" charset="0"/>
                        </a:rPr>
                        <a:t>capacity to manage</a:t>
                      </a:r>
                    </a:p>
                    <a:p>
                      <a:pPr marL="285750" indent="-285750">
                        <a:buFontTx/>
                        <a:buChar char="-"/>
                      </a:pPr>
                      <a:r>
                        <a:rPr lang="en-US" sz="1800" kern="1200" dirty="0" smtClean="0">
                          <a:solidFill>
                            <a:srgbClr val="6D6E71"/>
                          </a:solidFill>
                          <a:latin typeface="Arial" pitchFamily="34" charset="0"/>
                          <a:ea typeface="ＭＳ Ｐゴシック" charset="0"/>
                          <a:cs typeface="Arial" pitchFamily="34" charset="0"/>
                        </a:rPr>
                        <a:t>frameworks (legal, institutional, financial)</a:t>
                      </a:r>
                      <a:endParaRPr lang="de-CH" sz="180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kern="1200" dirty="0" smtClean="0">
                          <a:solidFill>
                            <a:srgbClr val="6D6E71"/>
                          </a:solidFill>
                          <a:latin typeface="Arial" pitchFamily="34" charset="0"/>
                          <a:ea typeface="ＭＳ Ｐゴシック" charset="0"/>
                          <a:cs typeface="Arial" pitchFamily="34" charset="0"/>
                        </a:rPr>
                        <a:t>Manly HFA 1 / Strategic HFA goal 2 / Priorities General consideration A 13 h / Implementation and follow-up </a:t>
                      </a:r>
                      <a:r>
                        <a:rPr lang="en-US" sz="1800" kern="1200" dirty="0" err="1" smtClean="0">
                          <a:solidFill>
                            <a:srgbClr val="6D6E71"/>
                          </a:solidFill>
                          <a:latin typeface="Arial" pitchFamily="34" charset="0"/>
                          <a:ea typeface="ＭＳ Ｐゴシック" charset="0"/>
                          <a:cs typeface="Arial" pitchFamily="34" charset="0"/>
                        </a:rPr>
                        <a:t>B.States</a:t>
                      </a:r>
                      <a:r>
                        <a:rPr lang="en-US" sz="1800" kern="1200" dirty="0" smtClean="0">
                          <a:solidFill>
                            <a:srgbClr val="6D6E71"/>
                          </a:solidFill>
                          <a:latin typeface="Arial" pitchFamily="34" charset="0"/>
                          <a:ea typeface="ＭＳ Ｐゴシック" charset="0"/>
                          <a:cs typeface="Arial" pitchFamily="34" charset="0"/>
                        </a:rPr>
                        <a:t> / WCDRR objectives II </a:t>
                      </a:r>
                      <a:r>
                        <a:rPr lang="en-US" sz="1800" kern="1200" dirty="0" err="1" smtClean="0">
                          <a:solidFill>
                            <a:srgbClr val="6D6E71"/>
                          </a:solidFill>
                          <a:latin typeface="Arial" pitchFamily="34" charset="0"/>
                          <a:ea typeface="ＭＳ Ｐゴシック" charset="0"/>
                          <a:cs typeface="Arial" pitchFamily="34" charset="0"/>
                        </a:rPr>
                        <a:t>A,d</a:t>
                      </a:r>
                      <a:r>
                        <a:rPr lang="en-US" sz="1800" kern="1200" dirty="0" smtClean="0">
                          <a:solidFill>
                            <a:srgbClr val="6D6E71"/>
                          </a:solidFill>
                          <a:latin typeface="Arial" pitchFamily="34" charset="0"/>
                          <a:ea typeface="ＭＳ Ｐゴシック" charset="0"/>
                          <a:cs typeface="Arial" pitchFamily="34" charset="0"/>
                        </a:rPr>
                        <a:t> / Declaration 4 </a:t>
                      </a:r>
                      <a:endParaRPr lang="de-CH" sz="180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kern="1200" dirty="0" smtClean="0">
                          <a:solidFill>
                            <a:srgbClr val="6D6E71"/>
                          </a:solidFill>
                          <a:latin typeface="Arial" pitchFamily="34" charset="0"/>
                          <a:ea typeface="ＭＳ Ｐゴシック" charset="0"/>
                          <a:cs typeface="Arial" pitchFamily="34" charset="0"/>
                        </a:rPr>
                        <a:t>political will</a:t>
                      </a:r>
                      <a:endParaRPr lang="de-CH" sz="1800" kern="1200" dirty="0">
                        <a:solidFill>
                          <a:srgbClr val="6D6E71"/>
                        </a:solidFill>
                        <a:latin typeface="Arial" pitchFamily="34" charset="0"/>
                        <a:ea typeface="ＭＳ Ｐゴシック" charset="0"/>
                        <a:cs typeface="Arial" pitchFamily="34" charset="0"/>
                      </a:endParaRPr>
                    </a:p>
                  </a:txBody>
                  <a:tcPr/>
                </a:tc>
              </a:tr>
            </a:tbl>
          </a:graphicData>
        </a:graphic>
      </p:graphicFrame>
    </p:spTree>
    <p:extLst>
      <p:ext uri="{BB962C8B-B14F-4D97-AF65-F5344CB8AC3E}">
        <p14:creationId xmlns:p14="http://schemas.microsoft.com/office/powerpoint/2010/main" val="1163414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467544" y="1124744"/>
            <a:ext cx="8208912" cy="510073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defRPr sz="2800" kern="1200">
                <a:solidFill>
                  <a:srgbClr val="6D6E7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buChar char="§"/>
              <a:defRPr sz="2400" kern="1200">
                <a:solidFill>
                  <a:srgbClr val="6D6E7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r>
              <a:rPr lang="en-US" sz="2400" dirty="0" smtClean="0"/>
              <a:t> </a:t>
            </a:r>
            <a:endParaRPr lang="de-CH" sz="2400" dirty="0" smtClean="0"/>
          </a:p>
          <a:p>
            <a:pPr marL="0" indent="0"/>
            <a:endParaRPr lang="en-US" sz="2400" dirty="0" smtClean="0"/>
          </a:p>
        </p:txBody>
      </p:sp>
      <p:sp>
        <p:nvSpPr>
          <p:cNvPr id="2" name="Title 1"/>
          <p:cNvSpPr>
            <a:spLocks noGrp="1"/>
          </p:cNvSpPr>
          <p:nvPr>
            <p:ph type="title"/>
          </p:nvPr>
        </p:nvSpPr>
        <p:spPr>
          <a:xfrm>
            <a:off x="457200" y="486550"/>
            <a:ext cx="8229600" cy="720080"/>
          </a:xfrm>
        </p:spPr>
        <p:txBody>
          <a:bodyPr/>
          <a:lstStyle/>
          <a:p>
            <a:r>
              <a:rPr lang="en-US" dirty="0"/>
              <a:t>The 5 </a:t>
            </a:r>
            <a:r>
              <a:rPr lang="en-US" dirty="0" smtClean="0"/>
              <a:t>products</a:t>
            </a:r>
            <a:r>
              <a:rPr lang="en-US" dirty="0"/>
              <a:t/>
            </a:r>
            <a:br>
              <a:rPr lang="en-US" dirty="0"/>
            </a:br>
            <a:endParaRPr lang="de-CH" dirty="0"/>
          </a:p>
        </p:txBody>
      </p:sp>
      <p:graphicFrame>
        <p:nvGraphicFramePr>
          <p:cNvPr id="3" name="Inhaltsplatzhalter 2"/>
          <p:cNvGraphicFramePr>
            <a:graphicFrameLocks noGrp="1"/>
          </p:cNvGraphicFramePr>
          <p:nvPr>
            <p:ph idx="1"/>
            <p:extLst>
              <p:ext uri="{D42A27DB-BD31-4B8C-83A1-F6EECF244321}">
                <p14:modId xmlns:p14="http://schemas.microsoft.com/office/powerpoint/2010/main" val="636870593"/>
              </p:ext>
            </p:extLst>
          </p:nvPr>
        </p:nvGraphicFramePr>
        <p:xfrm>
          <a:off x="467544" y="980728"/>
          <a:ext cx="8203837" cy="5253216"/>
        </p:xfrm>
        <a:graphic>
          <a:graphicData uri="http://schemas.openxmlformats.org/drawingml/2006/table">
            <a:tbl>
              <a:tblPr firstRow="1" bandRow="1">
                <a:tableStyleId>{5C22544A-7EE6-4342-B048-85BDC9FD1C3A}</a:tableStyleId>
              </a:tblPr>
              <a:tblGrid>
                <a:gridCol w="2952327"/>
                <a:gridCol w="3096345"/>
                <a:gridCol w="2155165"/>
              </a:tblGrid>
              <a:tr h="864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lt1"/>
                          </a:solidFill>
                          <a:effectLst/>
                          <a:latin typeface="+mn-lt"/>
                          <a:ea typeface="+mn-ea"/>
                          <a:cs typeface="+mn-cs"/>
                        </a:rPr>
                        <a:t>The areas for governance</a:t>
                      </a:r>
                      <a:r>
                        <a:rPr lang="en-US" sz="1800" b="1" kern="1200" dirty="0" smtClean="0">
                          <a:solidFill>
                            <a:schemeClr val="lt1"/>
                          </a:solidFill>
                          <a:effectLst/>
                          <a:latin typeface="+mn-lt"/>
                          <a:ea typeface="+mn-ea"/>
                          <a:cs typeface="+mn-cs"/>
                        </a:rPr>
                        <a:t>:</a:t>
                      </a:r>
                      <a:endParaRPr lang="de-CH" sz="1800" b="1" kern="1200" dirty="0" smtClean="0">
                        <a:solidFill>
                          <a:schemeClr val="lt1"/>
                        </a:solidFill>
                        <a:effectLst/>
                        <a:latin typeface="+mn-lt"/>
                        <a:ea typeface="+mn-ea"/>
                        <a:cs typeface="+mn-cs"/>
                      </a:endParaRPr>
                    </a:p>
                  </a:txBody>
                  <a:tcPr/>
                </a:tc>
                <a:tc>
                  <a:txBody>
                    <a:bodyPr/>
                    <a:lstStyle/>
                    <a:p>
                      <a:pPr algn="ctr"/>
                      <a:r>
                        <a:rPr lang="en-US" sz="1800" b="1" i="1" kern="1200" dirty="0" smtClean="0">
                          <a:solidFill>
                            <a:schemeClr val="lt1"/>
                          </a:solidFill>
                          <a:effectLst/>
                          <a:latin typeface="+mn-lt"/>
                          <a:ea typeface="+mn-ea"/>
                          <a:cs typeface="+mn-cs"/>
                        </a:rPr>
                        <a:t>Correspondence in HFA Hyogo Declaration:</a:t>
                      </a:r>
                      <a:endParaRPr lang="de-CH" dirty="0"/>
                    </a:p>
                  </a:txBody>
                  <a:tcPr/>
                </a:tc>
                <a:tc>
                  <a:txBody>
                    <a:bodyPr/>
                    <a:lstStyle/>
                    <a:p>
                      <a:pPr algn="l"/>
                      <a:r>
                        <a:rPr lang="en-US" sz="1800" b="1" i="1" kern="1200" dirty="0" smtClean="0">
                          <a:solidFill>
                            <a:schemeClr val="lt1"/>
                          </a:solidFill>
                          <a:effectLst/>
                          <a:latin typeface="+mn-lt"/>
                          <a:ea typeface="+mn-ea"/>
                          <a:cs typeface="+mn-cs"/>
                        </a:rPr>
                        <a:t>Dimension:</a:t>
                      </a:r>
                      <a:endParaRPr lang="de-CH" dirty="0"/>
                    </a:p>
                  </a:txBody>
                  <a:tcPr/>
                </a:tc>
              </a:tr>
              <a:tr h="578181">
                <a:tc>
                  <a:txBody>
                    <a:bodyPr/>
                    <a:lstStyle/>
                    <a:p>
                      <a:pPr marL="342900" indent="-342900" algn="l">
                        <a:buAutoNum type="arabicPeriod"/>
                      </a:pPr>
                      <a:r>
                        <a:rPr lang="en-US" sz="1800" i="0" kern="1200" dirty="0" smtClean="0">
                          <a:solidFill>
                            <a:srgbClr val="6D6E71"/>
                          </a:solidFill>
                          <a:latin typeface="Arial" pitchFamily="34" charset="0"/>
                          <a:ea typeface="ＭＳ Ｐゴシック" charset="0"/>
                          <a:cs typeface="Arial" pitchFamily="34" charset="0"/>
                        </a:rPr>
                        <a:t>Risk Fundamentals</a:t>
                      </a:r>
                    </a:p>
                    <a:p>
                      <a:pPr marL="285750" indent="-285750" algn="l">
                        <a:buFontTx/>
                        <a:buChar char="-"/>
                      </a:pPr>
                      <a:r>
                        <a:rPr lang="en-US" sz="1800" kern="1200" dirty="0" smtClean="0">
                          <a:solidFill>
                            <a:schemeClr val="bg1">
                              <a:lumMod val="50000"/>
                            </a:schemeClr>
                          </a:solidFill>
                          <a:effectLst/>
                          <a:latin typeface="+mn-lt"/>
                          <a:ea typeface="+mn-ea"/>
                          <a:cs typeface="+mn-cs"/>
                        </a:rPr>
                        <a:t>hazard + </a:t>
                      </a:r>
                      <a:r>
                        <a:rPr lang="en-US" sz="1800" kern="1200" dirty="0" err="1" smtClean="0">
                          <a:solidFill>
                            <a:schemeClr val="bg1">
                              <a:lumMod val="50000"/>
                            </a:schemeClr>
                          </a:solidFill>
                          <a:effectLst/>
                          <a:latin typeface="+mn-lt"/>
                          <a:ea typeface="+mn-ea"/>
                          <a:cs typeface="+mn-cs"/>
                        </a:rPr>
                        <a:t>riskmaps</a:t>
                      </a:r>
                      <a:endParaRPr lang="en-US" sz="1800" kern="1200" dirty="0" smtClean="0">
                        <a:solidFill>
                          <a:schemeClr val="bg1">
                            <a:lumMod val="50000"/>
                          </a:schemeClr>
                        </a:solidFill>
                        <a:effectLst/>
                        <a:latin typeface="+mn-lt"/>
                        <a:ea typeface="+mn-ea"/>
                        <a:cs typeface="+mn-cs"/>
                      </a:endParaRPr>
                    </a:p>
                    <a:p>
                      <a:pPr marL="285750" indent="-285750" algn="l">
                        <a:buFontTx/>
                        <a:buChar char="-"/>
                      </a:pPr>
                      <a:r>
                        <a:rPr lang="en-US" sz="1800" kern="1200" dirty="0" smtClean="0">
                          <a:solidFill>
                            <a:schemeClr val="bg1">
                              <a:lumMod val="50000"/>
                            </a:schemeClr>
                          </a:solidFill>
                          <a:effectLst/>
                          <a:latin typeface="+mn-lt"/>
                          <a:ea typeface="+mn-ea"/>
                          <a:cs typeface="+mn-cs"/>
                        </a:rPr>
                        <a:t>quantification of threats</a:t>
                      </a:r>
                    </a:p>
                    <a:p>
                      <a:pPr marL="285750" indent="-285750" algn="l">
                        <a:buFontTx/>
                        <a:buChar char="-"/>
                      </a:pP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Combination of HFA 2 and 3</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scientific/technical</a:t>
                      </a:r>
                      <a:endParaRPr lang="de-CH" sz="1800" i="0" kern="1200" dirty="0" smtClean="0">
                        <a:solidFill>
                          <a:srgbClr val="6D6E71"/>
                        </a:solidFill>
                        <a:latin typeface="Arial" pitchFamily="34" charset="0"/>
                        <a:ea typeface="ＭＳ Ｐゴシック" charset="0"/>
                        <a:cs typeface="Arial" pitchFamily="34" charset="0"/>
                      </a:endParaRPr>
                    </a:p>
                  </a:txBody>
                  <a:tcPr/>
                </a:tc>
              </a:tr>
              <a:tr h="825974">
                <a:tc>
                  <a:txBody>
                    <a:bodyPr/>
                    <a:lstStyle/>
                    <a:p>
                      <a:pPr algn="l"/>
                      <a:r>
                        <a:rPr lang="en-US" sz="1800" i="0" kern="1200" dirty="0" smtClean="0">
                          <a:solidFill>
                            <a:srgbClr val="6D6E71"/>
                          </a:solidFill>
                          <a:latin typeface="Arial" pitchFamily="34" charset="0"/>
                          <a:ea typeface="ＭＳ Ｐゴシック" charset="0"/>
                          <a:cs typeface="Arial" pitchFamily="34" charset="0"/>
                        </a:rPr>
                        <a:t>2. Risk Dialogue</a:t>
                      </a:r>
                    </a:p>
                    <a:p>
                      <a:pPr marL="285750" indent="-285750" algn="l">
                        <a:buFontTx/>
                        <a:buChar char="-"/>
                      </a:pPr>
                      <a:r>
                        <a:rPr lang="en-US" sz="1800" i="0" kern="1200" dirty="0" smtClean="0">
                          <a:solidFill>
                            <a:srgbClr val="6D6E71"/>
                          </a:solidFill>
                          <a:latin typeface="Arial" pitchFamily="34" charset="0"/>
                          <a:ea typeface="ＭＳ Ｐゴシック" charset="0"/>
                          <a:cs typeface="Arial" pitchFamily="34" charset="0"/>
                        </a:rPr>
                        <a:t>perceive and give attention to risks</a:t>
                      </a:r>
                    </a:p>
                    <a:p>
                      <a:pPr marL="285750" indent="-285750" algn="l">
                        <a:buFontTx/>
                        <a:buChar char="-"/>
                      </a:pPr>
                      <a:r>
                        <a:rPr lang="en-US" sz="1800" i="0" kern="1200" dirty="0" smtClean="0">
                          <a:solidFill>
                            <a:srgbClr val="6D6E71"/>
                          </a:solidFill>
                          <a:latin typeface="Arial" pitchFamily="34" charset="0"/>
                          <a:ea typeface="ＭＳ Ｐゴシック" charset="0"/>
                          <a:cs typeface="Arial" pitchFamily="34" charset="0"/>
                        </a:rPr>
                        <a:t>set one risk against the other </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Mainly HFA 3</a:t>
                      </a:r>
                      <a:r>
                        <a:rPr lang="en-US" sz="1800" i="0" kern="1200" baseline="0" dirty="0" smtClean="0">
                          <a:solidFill>
                            <a:srgbClr val="6D6E71"/>
                          </a:solidFill>
                          <a:latin typeface="Arial" pitchFamily="34" charset="0"/>
                          <a:ea typeface="ＭＳ Ｐゴシック" charset="0"/>
                          <a:cs typeface="Arial" pitchFamily="34" charset="0"/>
                        </a:rPr>
                        <a:t> </a:t>
                      </a:r>
                      <a:r>
                        <a:rPr lang="en-US" sz="1800" i="0" kern="1200" dirty="0" smtClean="0">
                          <a:solidFill>
                            <a:srgbClr val="6D6E71"/>
                          </a:solidFill>
                          <a:latin typeface="Arial" pitchFamily="34" charset="0"/>
                          <a:ea typeface="ＭＳ Ｐゴシック" charset="0"/>
                          <a:cs typeface="Arial" pitchFamily="34" charset="0"/>
                        </a:rPr>
                        <a:t>/ Declaration 3	</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err="1" smtClean="0">
                          <a:solidFill>
                            <a:srgbClr val="6D6E71"/>
                          </a:solidFill>
                          <a:latin typeface="Arial" pitchFamily="34" charset="0"/>
                          <a:ea typeface="ＭＳ Ｐゴシック" charset="0"/>
                          <a:cs typeface="Arial" pitchFamily="34" charset="0"/>
                        </a:rPr>
                        <a:t>sociopol</a:t>
                      </a:r>
                      <a:r>
                        <a:rPr lang="en-US" sz="1800" i="0" kern="1200" dirty="0" smtClean="0">
                          <a:solidFill>
                            <a:srgbClr val="6D6E71"/>
                          </a:solidFill>
                          <a:latin typeface="Arial" pitchFamily="34" charset="0"/>
                          <a:ea typeface="ＭＳ Ｐゴシック" charset="0"/>
                          <a:cs typeface="Arial" pitchFamily="34" charset="0"/>
                        </a:rPr>
                        <a:t>/economic</a:t>
                      </a:r>
                      <a:endParaRPr lang="de-CH" sz="1800" i="0" kern="1200" dirty="0">
                        <a:solidFill>
                          <a:srgbClr val="6D6E71"/>
                        </a:solidFill>
                        <a:latin typeface="Arial" pitchFamily="34" charset="0"/>
                        <a:ea typeface="ＭＳ Ｐゴシック" charset="0"/>
                        <a:cs typeface="Arial" pitchFamily="34" charset="0"/>
                      </a:endParaRPr>
                    </a:p>
                  </a:txBody>
                  <a:tcPr/>
                </a:tc>
              </a:tr>
              <a:tr h="825974">
                <a:tc>
                  <a:txBody>
                    <a:bodyPr/>
                    <a:lstStyle/>
                    <a:p>
                      <a:pPr algn="l"/>
                      <a:r>
                        <a:rPr lang="en-US" sz="1800" i="0" kern="1200" dirty="0" smtClean="0">
                          <a:solidFill>
                            <a:srgbClr val="6D6E71"/>
                          </a:solidFill>
                          <a:latin typeface="Arial" pitchFamily="34" charset="0"/>
                          <a:ea typeface="ＭＳ Ｐゴシック" charset="0"/>
                          <a:cs typeface="Arial" pitchFamily="34" charset="0"/>
                        </a:rPr>
                        <a:t>3. The three DRR goals</a:t>
                      </a:r>
                    </a:p>
                    <a:p>
                      <a:pPr marL="285750" indent="-285750" algn="l">
                        <a:buFontTx/>
                        <a:buChar char="-"/>
                      </a:pPr>
                      <a:r>
                        <a:rPr lang="de-CH" sz="1800" i="0" kern="1200" dirty="0" err="1" smtClean="0">
                          <a:solidFill>
                            <a:srgbClr val="6D6E71"/>
                          </a:solidFill>
                          <a:latin typeface="Arial" pitchFamily="34" charset="0"/>
                          <a:ea typeface="ＭＳ Ｐゴシック" charset="0"/>
                          <a:cs typeface="Arial" pitchFamily="34" charset="0"/>
                        </a:rPr>
                        <a:t>reduce</a:t>
                      </a:r>
                      <a:r>
                        <a:rPr lang="de-CH" sz="1800" i="0" kern="1200" dirty="0" smtClean="0">
                          <a:solidFill>
                            <a:srgbClr val="6D6E71"/>
                          </a:solidFill>
                          <a:latin typeface="Arial" pitchFamily="34" charset="0"/>
                          <a:ea typeface="ＭＳ Ｐゴシック" charset="0"/>
                          <a:cs typeface="Arial" pitchFamily="34" charset="0"/>
                        </a:rPr>
                        <a:t> </a:t>
                      </a:r>
                      <a:r>
                        <a:rPr lang="de-CH" sz="1800" i="0" kern="1200" dirty="0" err="1" smtClean="0">
                          <a:solidFill>
                            <a:srgbClr val="6D6E71"/>
                          </a:solidFill>
                          <a:latin typeface="Arial" pitchFamily="34" charset="0"/>
                          <a:ea typeface="ＭＳ Ｐゴシック" charset="0"/>
                          <a:cs typeface="Arial" pitchFamily="34" charset="0"/>
                        </a:rPr>
                        <a:t>existing</a:t>
                      </a:r>
                      <a:r>
                        <a:rPr lang="de-CH" sz="1800" i="0" kern="1200" dirty="0" smtClean="0">
                          <a:solidFill>
                            <a:srgbClr val="6D6E71"/>
                          </a:solidFill>
                          <a:latin typeface="Arial" pitchFamily="34" charset="0"/>
                          <a:ea typeface="ＭＳ Ｐゴシック" charset="0"/>
                          <a:cs typeface="Arial" pitchFamily="34" charset="0"/>
                        </a:rPr>
                        <a:t> </a:t>
                      </a:r>
                      <a:r>
                        <a:rPr lang="de-CH" sz="1800" i="0" kern="1200" dirty="0" err="1" smtClean="0">
                          <a:solidFill>
                            <a:srgbClr val="6D6E71"/>
                          </a:solidFill>
                          <a:latin typeface="Arial" pitchFamily="34" charset="0"/>
                          <a:ea typeface="ＭＳ Ｐゴシック" charset="0"/>
                          <a:cs typeface="Arial" pitchFamily="34" charset="0"/>
                        </a:rPr>
                        <a:t>risks</a:t>
                      </a:r>
                      <a:endParaRPr lang="de-CH" sz="1800" i="0" kern="1200" dirty="0" smtClean="0">
                        <a:solidFill>
                          <a:srgbClr val="6D6E71"/>
                        </a:solidFill>
                        <a:latin typeface="Arial" pitchFamily="34" charset="0"/>
                        <a:ea typeface="ＭＳ Ｐゴシック" charset="0"/>
                        <a:cs typeface="Arial" pitchFamily="34" charset="0"/>
                      </a:endParaRPr>
                    </a:p>
                    <a:p>
                      <a:pPr marL="285750" indent="-285750" algn="l">
                        <a:buFontTx/>
                        <a:buChar char="-"/>
                      </a:pPr>
                      <a:r>
                        <a:rPr lang="de-CH" sz="1800" i="0" kern="1200" dirty="0" err="1" smtClean="0">
                          <a:solidFill>
                            <a:srgbClr val="6D6E71"/>
                          </a:solidFill>
                          <a:latin typeface="Arial" pitchFamily="34" charset="0"/>
                          <a:ea typeface="ＭＳ Ｐゴシック" charset="0"/>
                          <a:cs typeface="Arial" pitchFamily="34" charset="0"/>
                        </a:rPr>
                        <a:t>prevent</a:t>
                      </a:r>
                      <a:r>
                        <a:rPr lang="de-CH" sz="1800" i="0" kern="1200" dirty="0" smtClean="0">
                          <a:solidFill>
                            <a:srgbClr val="6D6E71"/>
                          </a:solidFill>
                          <a:latin typeface="Arial" pitchFamily="34" charset="0"/>
                          <a:ea typeface="ＭＳ Ｐゴシック" charset="0"/>
                          <a:cs typeface="Arial" pitchFamily="34" charset="0"/>
                        </a:rPr>
                        <a:t> </a:t>
                      </a:r>
                      <a:r>
                        <a:rPr lang="de-CH" sz="1800" i="0" kern="1200" dirty="0" err="1" smtClean="0">
                          <a:solidFill>
                            <a:srgbClr val="6D6E71"/>
                          </a:solidFill>
                          <a:latin typeface="Arial" pitchFamily="34" charset="0"/>
                          <a:ea typeface="ＭＳ Ｐゴシック" charset="0"/>
                          <a:cs typeface="Arial" pitchFamily="34" charset="0"/>
                        </a:rPr>
                        <a:t>new</a:t>
                      </a:r>
                      <a:r>
                        <a:rPr lang="de-CH" sz="1800" i="0" kern="1200" dirty="0" smtClean="0">
                          <a:solidFill>
                            <a:srgbClr val="6D6E71"/>
                          </a:solidFill>
                          <a:latin typeface="Arial" pitchFamily="34" charset="0"/>
                          <a:ea typeface="ＭＳ Ｐゴシック" charset="0"/>
                          <a:cs typeface="Arial" pitchFamily="34" charset="0"/>
                        </a:rPr>
                        <a:t> </a:t>
                      </a:r>
                      <a:r>
                        <a:rPr lang="de-CH" sz="1800" i="0" kern="1200" dirty="0" err="1" smtClean="0">
                          <a:solidFill>
                            <a:srgbClr val="6D6E71"/>
                          </a:solidFill>
                          <a:latin typeface="Arial" pitchFamily="34" charset="0"/>
                          <a:ea typeface="ＭＳ Ｐゴシック" charset="0"/>
                          <a:cs typeface="Arial" pitchFamily="34" charset="0"/>
                        </a:rPr>
                        <a:t>ones</a:t>
                      </a:r>
                      <a:endParaRPr lang="de-CH" sz="1800" i="0" kern="1200" dirty="0" smtClean="0">
                        <a:solidFill>
                          <a:srgbClr val="6D6E71"/>
                        </a:solidFill>
                        <a:latin typeface="Arial" pitchFamily="34" charset="0"/>
                        <a:ea typeface="ＭＳ Ｐゴシック" charset="0"/>
                        <a:cs typeface="Arial" pitchFamily="34" charset="0"/>
                      </a:endParaRPr>
                    </a:p>
                    <a:p>
                      <a:pPr marL="285750" indent="-285750" algn="l">
                        <a:buFontTx/>
                        <a:buChar char="-"/>
                      </a:pPr>
                      <a:r>
                        <a:rPr lang="en-US" sz="1800" i="0" kern="1200" dirty="0" smtClean="0">
                          <a:solidFill>
                            <a:srgbClr val="6D6E71"/>
                          </a:solidFill>
                          <a:latin typeface="Arial" pitchFamily="34" charset="0"/>
                          <a:ea typeface="ＭＳ Ｐゴシック" charset="0"/>
                          <a:cs typeface="Arial" pitchFamily="34" charset="0"/>
                        </a:rPr>
                        <a:t>adapt to changing risk factors,  efficiently and effectively</a:t>
                      </a: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Combination of HFA 4 and 5</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de-CH" sz="1800" i="0" kern="1200" dirty="0" err="1" smtClean="0">
                          <a:solidFill>
                            <a:srgbClr val="6D6E71"/>
                          </a:solidFill>
                          <a:latin typeface="Arial" pitchFamily="34" charset="0"/>
                          <a:ea typeface="ＭＳ Ｐゴシック" charset="0"/>
                          <a:cs typeface="Arial" pitchFamily="34" charset="0"/>
                        </a:rPr>
                        <a:t>technical</a:t>
                      </a:r>
                      <a:r>
                        <a:rPr lang="de-CH" sz="1800" i="0" kern="1200" dirty="0" smtClean="0">
                          <a:solidFill>
                            <a:srgbClr val="6D6E71"/>
                          </a:solidFill>
                          <a:latin typeface="Arial" pitchFamily="34" charset="0"/>
                          <a:ea typeface="ＭＳ Ｐゴシック" charset="0"/>
                          <a:cs typeface="Arial" pitchFamily="34" charset="0"/>
                        </a:rPr>
                        <a:t>/</a:t>
                      </a:r>
                      <a:r>
                        <a:rPr lang="de-CH" sz="1800" i="0" kern="1200" dirty="0" err="1" smtClean="0">
                          <a:solidFill>
                            <a:srgbClr val="6D6E71"/>
                          </a:solidFill>
                          <a:latin typeface="Arial" pitchFamily="34" charset="0"/>
                          <a:ea typeface="ＭＳ Ｐゴシック" charset="0"/>
                          <a:cs typeface="Arial" pitchFamily="34" charset="0"/>
                        </a:rPr>
                        <a:t>economic</a:t>
                      </a:r>
                      <a:endParaRPr lang="de-CH" sz="1800" i="0" kern="1200" dirty="0">
                        <a:solidFill>
                          <a:srgbClr val="6D6E71"/>
                        </a:solidFill>
                        <a:latin typeface="Arial" pitchFamily="34" charset="0"/>
                        <a:ea typeface="ＭＳ Ｐゴシック" charset="0"/>
                        <a:cs typeface="Arial" pitchFamily="34" charset="0"/>
                      </a:endParaRPr>
                    </a:p>
                  </a:txBody>
                  <a:tcPr/>
                </a:tc>
              </a:tr>
            </a:tbl>
          </a:graphicData>
        </a:graphic>
      </p:graphicFrame>
    </p:spTree>
    <p:extLst>
      <p:ext uri="{BB962C8B-B14F-4D97-AF65-F5344CB8AC3E}">
        <p14:creationId xmlns:p14="http://schemas.microsoft.com/office/powerpoint/2010/main" val="3884243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467544" y="1124744"/>
            <a:ext cx="8208912" cy="510073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defRPr sz="2800" kern="1200">
                <a:solidFill>
                  <a:srgbClr val="6D6E7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buChar char="§"/>
              <a:defRPr sz="2400" kern="1200">
                <a:solidFill>
                  <a:srgbClr val="6D6E7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rgbClr val="6D6E7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r>
              <a:rPr lang="en-US" sz="2400" dirty="0" smtClean="0"/>
              <a:t> </a:t>
            </a:r>
            <a:endParaRPr lang="de-CH" sz="2400" dirty="0" smtClean="0"/>
          </a:p>
          <a:p>
            <a:pPr marL="0" indent="0"/>
            <a:endParaRPr lang="en-US" sz="2400" dirty="0" smtClean="0"/>
          </a:p>
        </p:txBody>
      </p:sp>
      <p:sp>
        <p:nvSpPr>
          <p:cNvPr id="2" name="Title 1"/>
          <p:cNvSpPr>
            <a:spLocks noGrp="1"/>
          </p:cNvSpPr>
          <p:nvPr>
            <p:ph type="title"/>
          </p:nvPr>
        </p:nvSpPr>
        <p:spPr>
          <a:xfrm>
            <a:off x="457200" y="486550"/>
            <a:ext cx="8229600" cy="720080"/>
          </a:xfrm>
        </p:spPr>
        <p:txBody>
          <a:bodyPr/>
          <a:lstStyle/>
          <a:p>
            <a:r>
              <a:rPr lang="en-US" dirty="0"/>
              <a:t>The 5 </a:t>
            </a:r>
            <a:r>
              <a:rPr lang="en-US" dirty="0" smtClean="0"/>
              <a:t>products </a:t>
            </a:r>
            <a:r>
              <a:rPr lang="en-US" dirty="0"/>
              <a:t/>
            </a:r>
            <a:br>
              <a:rPr lang="en-US" dirty="0"/>
            </a:br>
            <a:endParaRPr lang="de-CH" dirty="0"/>
          </a:p>
        </p:txBody>
      </p:sp>
      <p:graphicFrame>
        <p:nvGraphicFramePr>
          <p:cNvPr id="3" name="Inhaltsplatzhalter 2"/>
          <p:cNvGraphicFramePr>
            <a:graphicFrameLocks noGrp="1"/>
          </p:cNvGraphicFramePr>
          <p:nvPr>
            <p:ph idx="1"/>
            <p:extLst>
              <p:ext uri="{D42A27DB-BD31-4B8C-83A1-F6EECF244321}">
                <p14:modId xmlns:p14="http://schemas.microsoft.com/office/powerpoint/2010/main" val="2769854586"/>
              </p:ext>
            </p:extLst>
          </p:nvPr>
        </p:nvGraphicFramePr>
        <p:xfrm>
          <a:off x="467544" y="836712"/>
          <a:ext cx="8203837" cy="5913120"/>
        </p:xfrm>
        <a:graphic>
          <a:graphicData uri="http://schemas.openxmlformats.org/drawingml/2006/table">
            <a:tbl>
              <a:tblPr firstRow="1" bandRow="1">
                <a:tableStyleId>{5C22544A-7EE6-4342-B048-85BDC9FD1C3A}</a:tableStyleId>
              </a:tblPr>
              <a:tblGrid>
                <a:gridCol w="4176464"/>
                <a:gridCol w="2448272"/>
                <a:gridCol w="1579101"/>
              </a:tblGrid>
              <a:tr h="6157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lt1"/>
                          </a:solidFill>
                          <a:effectLst/>
                          <a:latin typeface="+mn-lt"/>
                          <a:ea typeface="+mn-ea"/>
                          <a:cs typeface="+mn-cs"/>
                        </a:rPr>
                        <a:t>The areas for governance</a:t>
                      </a:r>
                      <a:r>
                        <a:rPr lang="en-US" sz="1800" b="1" kern="1200" dirty="0" smtClean="0">
                          <a:solidFill>
                            <a:schemeClr val="lt1"/>
                          </a:solidFill>
                          <a:effectLst/>
                          <a:latin typeface="+mn-lt"/>
                          <a:ea typeface="+mn-ea"/>
                          <a:cs typeface="+mn-cs"/>
                        </a:rPr>
                        <a:t>:</a:t>
                      </a:r>
                      <a:endParaRPr lang="de-CH" sz="1800" b="1" kern="1200" dirty="0" smtClean="0">
                        <a:solidFill>
                          <a:schemeClr val="lt1"/>
                        </a:solidFill>
                        <a:effectLst/>
                        <a:latin typeface="+mn-lt"/>
                        <a:ea typeface="+mn-ea"/>
                        <a:cs typeface="+mn-cs"/>
                      </a:endParaRPr>
                    </a:p>
                  </a:txBody>
                  <a:tcPr/>
                </a:tc>
                <a:tc>
                  <a:txBody>
                    <a:bodyPr/>
                    <a:lstStyle/>
                    <a:p>
                      <a:pPr algn="ctr"/>
                      <a:r>
                        <a:rPr lang="en-US" sz="1800" b="1" i="1" kern="1200" dirty="0" smtClean="0">
                          <a:solidFill>
                            <a:schemeClr val="lt1"/>
                          </a:solidFill>
                          <a:effectLst/>
                          <a:latin typeface="+mn-lt"/>
                          <a:ea typeface="+mn-ea"/>
                          <a:cs typeface="+mn-cs"/>
                        </a:rPr>
                        <a:t>Correspondence in HFA Hyogo Declaration:</a:t>
                      </a:r>
                      <a:endParaRPr lang="de-CH" dirty="0"/>
                    </a:p>
                  </a:txBody>
                  <a:tcPr/>
                </a:tc>
                <a:tc>
                  <a:txBody>
                    <a:bodyPr/>
                    <a:lstStyle/>
                    <a:p>
                      <a:pPr algn="l"/>
                      <a:r>
                        <a:rPr lang="en-US" sz="1800" b="1" i="1" kern="1200" dirty="0" smtClean="0">
                          <a:solidFill>
                            <a:schemeClr val="lt1"/>
                          </a:solidFill>
                          <a:effectLst/>
                          <a:latin typeface="+mn-lt"/>
                          <a:ea typeface="+mn-ea"/>
                          <a:cs typeface="+mn-cs"/>
                        </a:rPr>
                        <a:t>Dimension:</a:t>
                      </a:r>
                      <a:endParaRPr lang="de-CH" dirty="0"/>
                    </a:p>
                  </a:txBody>
                  <a:tcPr/>
                </a:tc>
              </a:tr>
              <a:tr h="2052599">
                <a:tc>
                  <a:txBody>
                    <a:bodyPr/>
                    <a:lstStyle/>
                    <a:p>
                      <a:pPr algn="l"/>
                      <a:r>
                        <a:rPr lang="en-US" sz="1800" i="0" kern="1200" dirty="0" smtClean="0">
                          <a:solidFill>
                            <a:srgbClr val="6D6E71"/>
                          </a:solidFill>
                          <a:latin typeface="Arial" pitchFamily="34" charset="0"/>
                          <a:ea typeface="ＭＳ Ｐゴシック" charset="0"/>
                          <a:cs typeface="Arial" pitchFamily="34" charset="0"/>
                        </a:rPr>
                        <a:t>4. Review national progress</a:t>
                      </a:r>
                    </a:p>
                    <a:p>
                      <a:pPr algn="l"/>
                      <a:endParaRPr lang="en-US" sz="1800" i="0" kern="1200" dirty="0" smtClean="0">
                        <a:solidFill>
                          <a:srgbClr val="6D6E71"/>
                        </a:solidFill>
                        <a:latin typeface="Arial" pitchFamily="34" charset="0"/>
                        <a:ea typeface="ＭＳ Ｐゴシック" charset="0"/>
                        <a:cs typeface="Arial" pitchFamily="34" charset="0"/>
                      </a:endParaRPr>
                    </a:p>
                    <a:p>
                      <a:pPr algn="l"/>
                      <a:r>
                        <a:rPr lang="en-US" sz="1600" i="0" kern="1200" dirty="0" smtClean="0">
                          <a:solidFill>
                            <a:srgbClr val="6D6E71"/>
                          </a:solidFill>
                          <a:latin typeface="Arial" pitchFamily="34" charset="0"/>
                          <a:ea typeface="ＭＳ Ｐゴシック" charset="0"/>
                          <a:cs typeface="Arial" pitchFamily="34" charset="0"/>
                        </a:rPr>
                        <a:t>monitor and assess vulnerability and risk  including cost benefit and evaluate under new conditions: what has been reached? Is vulnerability reduced or sustainability</a:t>
                      </a:r>
                      <a:r>
                        <a:rPr lang="en-US" sz="1600" i="0" kern="1200" baseline="0" dirty="0" smtClean="0">
                          <a:solidFill>
                            <a:srgbClr val="6D6E71"/>
                          </a:solidFill>
                          <a:latin typeface="Arial" pitchFamily="34" charset="0"/>
                          <a:ea typeface="ＭＳ Ｐゴシック" charset="0"/>
                          <a:cs typeface="Arial" pitchFamily="34" charset="0"/>
                        </a:rPr>
                        <a:t> </a:t>
                      </a:r>
                      <a:r>
                        <a:rPr lang="en-US" sz="1600" i="0" kern="1200" dirty="0" smtClean="0">
                          <a:solidFill>
                            <a:srgbClr val="6D6E71"/>
                          </a:solidFill>
                          <a:latin typeface="Arial" pitchFamily="34" charset="0"/>
                          <a:ea typeface="ＭＳ Ｐゴシック" charset="0"/>
                          <a:cs typeface="Arial" pitchFamily="34" charset="0"/>
                        </a:rPr>
                        <a:t>increased? Adaptation needed?</a:t>
                      </a:r>
                    </a:p>
                    <a:p>
                      <a:pPr algn="l"/>
                      <a:r>
                        <a:rPr lang="en-US" sz="1800" i="0" kern="1200" dirty="0" smtClean="0">
                          <a:solidFill>
                            <a:srgbClr val="6D6E71"/>
                          </a:solidFill>
                          <a:latin typeface="Arial" pitchFamily="34" charset="0"/>
                          <a:ea typeface="ＭＳ Ｐゴシック" charset="0"/>
                          <a:cs typeface="Arial" pitchFamily="34" charset="0"/>
                        </a:rPr>
                        <a:t> </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err="1" smtClean="0">
                          <a:solidFill>
                            <a:srgbClr val="6D6E71"/>
                          </a:solidFill>
                          <a:latin typeface="Arial" pitchFamily="34" charset="0"/>
                          <a:ea typeface="ＭＳ Ｐゴシック" charset="0"/>
                          <a:cs typeface="Arial" pitchFamily="34" charset="0"/>
                        </a:rPr>
                        <a:t>Implementationand</a:t>
                      </a:r>
                      <a:r>
                        <a:rPr lang="en-US" sz="1800" i="0" kern="1200" dirty="0" smtClean="0">
                          <a:solidFill>
                            <a:srgbClr val="6D6E71"/>
                          </a:solidFill>
                          <a:latin typeface="Arial" pitchFamily="34" charset="0"/>
                          <a:ea typeface="ＭＳ Ｐゴシック" charset="0"/>
                          <a:cs typeface="Arial" pitchFamily="34" charset="0"/>
                        </a:rPr>
                        <a:t> follow-up, B. States, (d) </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de-CH" sz="1800" i="0" kern="1200" dirty="0" err="1" smtClean="0">
                          <a:solidFill>
                            <a:srgbClr val="6D6E71"/>
                          </a:solidFill>
                          <a:latin typeface="Arial" pitchFamily="34" charset="0"/>
                          <a:ea typeface="ＭＳ Ｐゴシック" charset="0"/>
                          <a:cs typeface="Arial" pitchFamily="34" charset="0"/>
                        </a:rPr>
                        <a:t>socio-economic</a:t>
                      </a:r>
                      <a:endParaRPr lang="de-CH" sz="1800" i="0" kern="1200" dirty="0">
                        <a:solidFill>
                          <a:srgbClr val="6D6E71"/>
                        </a:solidFill>
                        <a:latin typeface="Arial" pitchFamily="34" charset="0"/>
                        <a:ea typeface="ＭＳ Ｐゴシック" charset="0"/>
                        <a:cs typeface="Arial" pitchFamily="34" charset="0"/>
                      </a:endParaRPr>
                    </a:p>
                  </a:txBody>
                  <a:tcPr/>
                </a:tc>
              </a:tr>
              <a:tr h="3020253">
                <a:tc>
                  <a:txBody>
                    <a:bodyPr/>
                    <a:lstStyle/>
                    <a:p>
                      <a:pPr algn="l"/>
                      <a:r>
                        <a:rPr lang="en-US" sz="1800" i="0" kern="1200" dirty="0" smtClean="0">
                          <a:solidFill>
                            <a:srgbClr val="6D6E71"/>
                          </a:solidFill>
                          <a:latin typeface="Arial" pitchFamily="34" charset="0"/>
                          <a:ea typeface="ＭＳ Ｐゴシック" charset="0"/>
                          <a:cs typeface="Arial" pitchFamily="34" charset="0"/>
                        </a:rPr>
                        <a:t>5. International and regional cooperation and assistance</a:t>
                      </a:r>
                    </a:p>
                    <a:p>
                      <a:pPr algn="l"/>
                      <a:endParaRPr lang="en-US" sz="1800" i="0" kern="1200" dirty="0" smtClean="0">
                        <a:solidFill>
                          <a:srgbClr val="6D6E71"/>
                        </a:solidFill>
                        <a:latin typeface="Arial" pitchFamily="34" charset="0"/>
                        <a:ea typeface="ＭＳ Ｐゴシック" charset="0"/>
                        <a:cs typeface="Arial" pitchFamily="34" charset="0"/>
                      </a:endParaRPr>
                    </a:p>
                    <a:p>
                      <a:pPr marL="285750" indent="-285750">
                        <a:buFontTx/>
                        <a:buChar char="-"/>
                      </a:pPr>
                      <a:r>
                        <a:rPr lang="en-US" sz="1600" i="0" kern="1200" dirty="0" smtClean="0">
                          <a:solidFill>
                            <a:srgbClr val="6D6E71"/>
                          </a:solidFill>
                          <a:latin typeface="Arial" pitchFamily="34" charset="0"/>
                          <a:ea typeface="ＭＳ Ｐゴシック" charset="0"/>
                          <a:cs typeface="Arial" pitchFamily="34" charset="0"/>
                        </a:rPr>
                        <a:t>transfer of knowledge/technology, </a:t>
                      </a:r>
                    </a:p>
                    <a:p>
                      <a:pPr marL="285750" indent="-285750">
                        <a:buFontTx/>
                        <a:buChar char="-"/>
                      </a:pPr>
                      <a:r>
                        <a:rPr lang="en-US" sz="1600" i="0" kern="1200" dirty="0" smtClean="0">
                          <a:solidFill>
                            <a:srgbClr val="6D6E71"/>
                          </a:solidFill>
                          <a:latin typeface="Arial" pitchFamily="34" charset="0"/>
                          <a:ea typeface="ＭＳ Ｐゴシック" charset="0"/>
                          <a:cs typeface="Arial" pitchFamily="34" charset="0"/>
                        </a:rPr>
                        <a:t>enhance capacity building</a:t>
                      </a:r>
                    </a:p>
                    <a:p>
                      <a:pPr marL="285750" indent="-285750">
                        <a:buFontTx/>
                        <a:buChar char="-"/>
                      </a:pPr>
                      <a:r>
                        <a:rPr lang="en-US" sz="1600" i="0" kern="1200" dirty="0" smtClean="0">
                          <a:solidFill>
                            <a:srgbClr val="6D6E71"/>
                          </a:solidFill>
                          <a:latin typeface="Arial" pitchFamily="34" charset="0"/>
                          <a:ea typeface="ＭＳ Ｐゴシック" charset="0"/>
                          <a:cs typeface="Arial" pitchFamily="34" charset="0"/>
                        </a:rPr>
                        <a:t>share research findings</a:t>
                      </a:r>
                    </a:p>
                    <a:p>
                      <a:pPr marL="285750" indent="-285750">
                        <a:buFontTx/>
                        <a:buChar char="-"/>
                      </a:pPr>
                      <a:r>
                        <a:rPr lang="en-US" sz="1600" i="0" kern="1200" dirty="0" smtClean="0">
                          <a:solidFill>
                            <a:srgbClr val="6D6E71"/>
                          </a:solidFill>
                          <a:latin typeface="Arial" pitchFamily="34" charset="0"/>
                          <a:ea typeface="ＭＳ Ｐゴシック" charset="0"/>
                          <a:cs typeface="Arial" pitchFamily="34" charset="0"/>
                        </a:rPr>
                        <a:t>compile information to inform sustainable  development and DRR</a:t>
                      </a:r>
                    </a:p>
                    <a:p>
                      <a:pPr marL="285750" indent="-285750">
                        <a:buFontTx/>
                        <a:buChar char="-"/>
                      </a:pPr>
                      <a:r>
                        <a:rPr lang="en-US" sz="1600" i="0" kern="1200" dirty="0" smtClean="0">
                          <a:solidFill>
                            <a:srgbClr val="6D6E71"/>
                          </a:solidFill>
                          <a:latin typeface="Arial" pitchFamily="34" charset="0"/>
                          <a:ea typeface="ＭＳ Ｐゴシック" charset="0"/>
                          <a:cs typeface="Arial" pitchFamily="34" charset="0"/>
                        </a:rPr>
                        <a:t>enhance governance for DRR for awareness raising and capacity-development measures</a:t>
                      </a:r>
                      <a:endParaRPr lang="de-CH" sz="1600" i="0" kern="1200" dirty="0" smtClean="0">
                        <a:solidFill>
                          <a:srgbClr val="6D6E71"/>
                        </a:solidFill>
                        <a:latin typeface="Arial" pitchFamily="34" charset="0"/>
                        <a:ea typeface="ＭＳ Ｐゴシック" charset="0"/>
                        <a:cs typeface="Arial" pitchFamily="34" charset="0"/>
                      </a:endParaRPr>
                    </a:p>
                    <a:p>
                      <a:pPr algn="l"/>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Preliminaries (13h) to HFA 1-5</a:t>
                      </a:r>
                      <a:endParaRPr lang="de-CH" sz="1800" i="0" kern="1200" dirty="0">
                        <a:solidFill>
                          <a:srgbClr val="6D6E71"/>
                        </a:solidFill>
                        <a:latin typeface="Arial" pitchFamily="34" charset="0"/>
                        <a:ea typeface="ＭＳ Ｐゴシック" charset="0"/>
                        <a:cs typeface="Arial" pitchFamily="34" charset="0"/>
                      </a:endParaRPr>
                    </a:p>
                  </a:txBody>
                  <a:tcPr/>
                </a:tc>
                <a:tc>
                  <a:txBody>
                    <a:bodyPr/>
                    <a:lstStyle/>
                    <a:p>
                      <a:pPr algn="l"/>
                      <a:r>
                        <a:rPr lang="en-US" sz="1800" i="0" kern="1200" dirty="0" smtClean="0">
                          <a:solidFill>
                            <a:srgbClr val="6D6E71"/>
                          </a:solidFill>
                          <a:latin typeface="Arial" pitchFamily="34" charset="0"/>
                          <a:ea typeface="ＭＳ Ｐゴシック" charset="0"/>
                          <a:cs typeface="Arial" pitchFamily="34" charset="0"/>
                        </a:rPr>
                        <a:t>technical/</a:t>
                      </a:r>
                      <a:br>
                        <a:rPr lang="en-US" sz="1800" i="0" kern="1200" dirty="0" smtClean="0">
                          <a:solidFill>
                            <a:srgbClr val="6D6E71"/>
                          </a:solidFill>
                          <a:latin typeface="Arial" pitchFamily="34" charset="0"/>
                          <a:ea typeface="ＭＳ Ｐゴシック" charset="0"/>
                          <a:cs typeface="Arial" pitchFamily="34" charset="0"/>
                        </a:rPr>
                      </a:br>
                      <a:r>
                        <a:rPr lang="en-US" sz="1800" i="0" kern="1200" dirty="0" smtClean="0">
                          <a:solidFill>
                            <a:srgbClr val="6D6E71"/>
                          </a:solidFill>
                          <a:latin typeface="Arial" pitchFamily="34" charset="0"/>
                          <a:ea typeface="ＭＳ Ｐゴシック" charset="0"/>
                          <a:cs typeface="Arial" pitchFamily="34" charset="0"/>
                        </a:rPr>
                        <a:t>scientific</a:t>
                      </a:r>
                      <a:endParaRPr lang="de-CH" sz="1800" i="0" kern="1200" dirty="0">
                        <a:solidFill>
                          <a:srgbClr val="6D6E71"/>
                        </a:solidFill>
                        <a:latin typeface="Arial" pitchFamily="34" charset="0"/>
                        <a:ea typeface="ＭＳ Ｐゴシック" charset="0"/>
                        <a:cs typeface="Arial" pitchFamily="34" charset="0"/>
                      </a:endParaRPr>
                    </a:p>
                  </a:txBody>
                  <a:tcPr/>
                </a:tc>
              </a:tr>
            </a:tbl>
          </a:graphicData>
        </a:graphic>
      </p:graphicFrame>
    </p:spTree>
    <p:extLst>
      <p:ext uri="{BB962C8B-B14F-4D97-AF65-F5344CB8AC3E}">
        <p14:creationId xmlns:p14="http://schemas.microsoft.com/office/powerpoint/2010/main" val="2233811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466</Words>
  <Application>Microsoft Office PowerPoint</Application>
  <PresentationFormat>Bildschirmpräsentation (4:3)</PresentationFormat>
  <Paragraphs>93</Paragraphs>
  <Slides>6</Slides>
  <Notes>6</Notes>
  <HiddenSlides>0</HiddenSlides>
  <MMClips>0</MMClips>
  <ScaleCrop>false</ScaleCrop>
  <HeadingPairs>
    <vt:vector size="4" baseType="variant">
      <vt:variant>
        <vt:lpstr>Design</vt:lpstr>
      </vt:variant>
      <vt:variant>
        <vt:i4>1</vt:i4>
      </vt:variant>
      <vt:variant>
        <vt:lpstr>Folientitel</vt:lpstr>
      </vt:variant>
      <vt:variant>
        <vt:i4>6</vt:i4>
      </vt:variant>
    </vt:vector>
  </HeadingPairs>
  <TitlesOfParts>
    <vt:vector size="7" baseType="lpstr">
      <vt:lpstr>Office Theme</vt:lpstr>
      <vt:lpstr>   The decisive importance of Governments’ Governance: 5 key aspects   </vt:lpstr>
      <vt:lpstr>Governments’ role in the  “Hyogo Declaration“</vt:lpstr>
      <vt:lpstr>HFA Implementation at the National Level</vt:lpstr>
      <vt:lpstr>The crucial areas for stronger Governments’ governance </vt:lpstr>
      <vt:lpstr>The 5 products </vt:lpstr>
      <vt:lpstr>The 5 products  </vt:lpstr>
    </vt:vector>
  </TitlesOfParts>
  <Company>GRForum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 Stal - GRForum</dc:creator>
  <cp:lastModifiedBy>Andrea</cp:lastModifiedBy>
  <cp:revision>306</cp:revision>
  <dcterms:created xsi:type="dcterms:W3CDTF">2010-04-30T09:03:16Z</dcterms:created>
  <dcterms:modified xsi:type="dcterms:W3CDTF">2013-05-22T07:55:16Z</dcterms:modified>
</cp:coreProperties>
</file>