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591D-2F2F-47DE-963D-9D8A60204854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7D681-A9E6-478A-BAF4-E0943530A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44BBE-0F7C-4185-BCC7-E2CC1F0AD155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35633-216F-4A9C-A07E-8A17C60F9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46759-1EA5-489E-A2F0-D1C0AB29DB24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46C46-E42B-4C3B-AFBE-9FDAF0EF6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F3C33-3098-4846-84CC-2B098A2AD9D4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E210C-8352-4986-9A07-19F4A938E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C9D16-AE1A-4056-B543-CFF2490F053D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23527-6B72-42B5-B112-032AA9A12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E0761-59C9-4E4A-B142-DC30B98191EC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383BE-CBC4-488C-9970-3F15C4C92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6A45-598F-401A-8F9A-9D256A8CEA37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F50BD-8181-4F31-B32C-1E9D76034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93A71-7884-4946-90F5-0CD63A01885D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4F14C-48F9-43CD-BD8A-29C14E49EF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928C1-A6C9-4A32-ADC5-56E368DD0795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AC863-7B2B-470C-AD32-F30ED8D4A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766FF-A48C-4982-AC88-BA6ABC95460D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42E63-D4C1-46E0-AD1E-C081AC3AF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2839A-4AAB-4A80-92D1-FFF52A5CE2FD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7F868-F61B-48E3-90BE-53931F34A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B293CA-5EC7-4A07-B92C-541E1C8C9F06}" type="datetimeFigureOut">
              <a:rPr lang="en-US"/>
              <a:pPr>
                <a:defRPr/>
              </a:pPr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DB703D-AF29-494A-9B73-2EDFF2788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ounded Rectangle 2"/>
          <p:cNvSpPr>
            <a:spLocks noChangeArrowheads="1"/>
          </p:cNvSpPr>
          <p:nvPr/>
        </p:nvSpPr>
        <p:spPr bwMode="auto">
          <a:xfrm>
            <a:off x="1828800" y="1066800"/>
            <a:ext cx="5410200" cy="4953000"/>
          </a:xfrm>
          <a:prstGeom prst="roundRect">
            <a:avLst>
              <a:gd name="adj" fmla="val 16667"/>
            </a:avLst>
          </a:prstGeom>
          <a:solidFill>
            <a:srgbClr val="D8D8D8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4" name="Text Box 18"/>
          <p:cNvSpPr txBox="1">
            <a:spLocks noChangeArrowheads="1"/>
          </p:cNvSpPr>
          <p:nvPr/>
        </p:nvSpPr>
        <p:spPr bwMode="auto">
          <a:xfrm>
            <a:off x="2514600" y="1143000"/>
            <a:ext cx="3771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>
                <a:latin typeface="Univers LT Std 65 Bold"/>
              </a:rPr>
              <a:t>Governance for Disaster Risk Reduction</a:t>
            </a:r>
            <a:endParaRPr lang="en-US" b="1"/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3394075" y="1597025"/>
            <a:ext cx="2286000" cy="3467100"/>
          </a:xfrm>
          <a:prstGeom prst="roundRect">
            <a:avLst>
              <a:gd name="adj" fmla="val 16667"/>
            </a:avLst>
          </a:prstGeom>
          <a:solidFill>
            <a:srgbClr val="D8D8D8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Rounded Rectangle 14"/>
          <p:cNvSpPr>
            <a:spLocks noChangeArrowheads="1"/>
          </p:cNvSpPr>
          <p:nvPr/>
        </p:nvSpPr>
        <p:spPr bwMode="auto">
          <a:xfrm>
            <a:off x="1938338" y="2351088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Institutional Framework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17" name="Rounded Rectangle 15"/>
          <p:cNvSpPr>
            <a:spLocks noChangeArrowheads="1"/>
          </p:cNvSpPr>
          <p:nvPr/>
        </p:nvSpPr>
        <p:spPr bwMode="auto">
          <a:xfrm>
            <a:off x="1938338" y="3608388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Regulatory Framework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18" name="Right Arrow 20"/>
          <p:cNvSpPr>
            <a:spLocks noChangeArrowheads="1"/>
          </p:cNvSpPr>
          <p:nvPr/>
        </p:nvSpPr>
        <p:spPr bwMode="auto">
          <a:xfrm>
            <a:off x="3009900" y="2589213"/>
            <a:ext cx="342900" cy="228600"/>
          </a:xfrm>
          <a:prstGeom prst="rightArrow">
            <a:avLst>
              <a:gd name="adj1" fmla="val 50000"/>
              <a:gd name="adj2" fmla="val 50014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9" name="Right Arrow 21"/>
          <p:cNvSpPr>
            <a:spLocks noChangeArrowheads="1"/>
          </p:cNvSpPr>
          <p:nvPr/>
        </p:nvSpPr>
        <p:spPr bwMode="auto">
          <a:xfrm>
            <a:off x="3009900" y="3843338"/>
            <a:ext cx="342900" cy="228600"/>
          </a:xfrm>
          <a:prstGeom prst="rightArrow">
            <a:avLst>
              <a:gd name="adj1" fmla="val 50000"/>
              <a:gd name="adj2" fmla="val 50014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20" name="Right Arrow 22"/>
          <p:cNvSpPr>
            <a:spLocks noChangeArrowheads="1"/>
          </p:cNvSpPr>
          <p:nvPr/>
        </p:nvSpPr>
        <p:spPr bwMode="auto">
          <a:xfrm rot="10800000">
            <a:off x="5715000" y="26098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21" name="Rounded Rectangle 12"/>
          <p:cNvSpPr>
            <a:spLocks noChangeArrowheads="1"/>
          </p:cNvSpPr>
          <p:nvPr/>
        </p:nvSpPr>
        <p:spPr bwMode="auto">
          <a:xfrm>
            <a:off x="5873750" y="2362200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Legislation and Parliamentarians Oversight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22" name="Right Arrow 23"/>
          <p:cNvSpPr>
            <a:spLocks noChangeArrowheads="1"/>
          </p:cNvSpPr>
          <p:nvPr/>
        </p:nvSpPr>
        <p:spPr bwMode="auto">
          <a:xfrm rot="10800000">
            <a:off x="5715000" y="384810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23" name="Rounded Rectangle 13"/>
          <p:cNvSpPr>
            <a:spLocks noChangeArrowheads="1"/>
          </p:cNvSpPr>
          <p:nvPr/>
        </p:nvSpPr>
        <p:spPr bwMode="auto">
          <a:xfrm>
            <a:off x="5873750" y="3619500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>
                <a:solidFill>
                  <a:schemeClr val="bg1"/>
                </a:solidFill>
                <a:latin typeface="Univers LT Std 55"/>
              </a:rPr>
              <a:t>Decentralization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324" name="Text Box 33"/>
          <p:cNvSpPr txBox="1">
            <a:spLocks noChangeArrowheads="1"/>
          </p:cNvSpPr>
          <p:nvPr/>
        </p:nvSpPr>
        <p:spPr bwMode="auto">
          <a:xfrm>
            <a:off x="3505200" y="1676400"/>
            <a:ext cx="19431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100" b="1">
                <a:latin typeface="Univers LT Std 55"/>
              </a:rPr>
              <a:t>Sustainable Development</a:t>
            </a:r>
            <a:endParaRPr lang="en-US" b="1"/>
          </a:p>
        </p:txBody>
      </p:sp>
      <p:sp>
        <p:nvSpPr>
          <p:cNvPr id="13325" name="Oval 5"/>
          <p:cNvSpPr>
            <a:spLocks noChangeArrowheads="1"/>
          </p:cNvSpPr>
          <p:nvPr/>
        </p:nvSpPr>
        <p:spPr bwMode="auto">
          <a:xfrm>
            <a:off x="3962400" y="2362200"/>
            <a:ext cx="1219200" cy="1028700"/>
          </a:xfrm>
          <a:prstGeom prst="ellipse">
            <a:avLst/>
          </a:prstGeom>
          <a:solidFill>
            <a:srgbClr val="336600">
              <a:alpha val="65097"/>
            </a:srgbClr>
          </a:solidFill>
          <a:ln w="9525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Aft>
                <a:spcPts val="1000"/>
              </a:spcAft>
            </a:pPr>
            <a:r>
              <a:rPr lang="en-US" sz="900" b="1">
                <a:latin typeface="Univers LT Std 57 Cn"/>
              </a:rPr>
              <a:t>Economic</a:t>
            </a:r>
            <a:endParaRPr lang="en-US"/>
          </a:p>
        </p:txBody>
      </p:sp>
      <p:sp>
        <p:nvSpPr>
          <p:cNvPr id="13326" name="Oval 6"/>
          <p:cNvSpPr>
            <a:spLocks noChangeArrowheads="1"/>
          </p:cNvSpPr>
          <p:nvPr/>
        </p:nvSpPr>
        <p:spPr bwMode="auto">
          <a:xfrm>
            <a:off x="3505200" y="3048000"/>
            <a:ext cx="1181100" cy="1028700"/>
          </a:xfrm>
          <a:prstGeom prst="ellipse">
            <a:avLst/>
          </a:prstGeom>
          <a:solidFill>
            <a:srgbClr val="FFCC00">
              <a:alpha val="70195"/>
            </a:srgbClr>
          </a:solidFill>
          <a:ln w="9525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Aft>
                <a:spcPts val="1000"/>
              </a:spcAft>
            </a:pPr>
            <a:r>
              <a:rPr lang="en-US" sz="900" b="1">
                <a:latin typeface="Univers LT Std 57 Cn"/>
              </a:rPr>
              <a:t>Social</a:t>
            </a:r>
            <a:endParaRPr lang="en-US"/>
          </a:p>
        </p:txBody>
      </p:sp>
      <p:sp>
        <p:nvSpPr>
          <p:cNvPr id="13327" name="Oval 7"/>
          <p:cNvSpPr>
            <a:spLocks noChangeArrowheads="1"/>
          </p:cNvSpPr>
          <p:nvPr/>
        </p:nvSpPr>
        <p:spPr bwMode="auto">
          <a:xfrm>
            <a:off x="4457700" y="3048000"/>
            <a:ext cx="1181100" cy="1028700"/>
          </a:xfrm>
          <a:prstGeom prst="ellipse">
            <a:avLst/>
          </a:prstGeom>
          <a:solidFill>
            <a:srgbClr val="FF3333">
              <a:alpha val="65097"/>
            </a:srgbClr>
          </a:solidFill>
          <a:ln w="9525">
            <a:noFill/>
            <a:round/>
            <a:headEnd/>
            <a:tailEnd/>
          </a:ln>
        </p:spPr>
        <p:txBody>
          <a:bodyPr lIns="2" tIns="0" rIns="0" bIns="0" anchor="ctr"/>
          <a:lstStyle/>
          <a:p>
            <a:pPr algn="ctr">
              <a:spcAft>
                <a:spcPts val="1000"/>
              </a:spcAft>
            </a:pPr>
            <a:r>
              <a:rPr lang="en-US" sz="900" b="1">
                <a:latin typeface="Univers LT Std 57 Cn"/>
              </a:rPr>
              <a:t>Environmental</a:t>
            </a:r>
            <a:endParaRPr lang="en-US"/>
          </a:p>
        </p:txBody>
      </p:sp>
      <p:sp>
        <p:nvSpPr>
          <p:cNvPr id="13328" name="Text Box 9"/>
          <p:cNvSpPr txBox="1">
            <a:spLocks noChangeArrowheads="1"/>
          </p:cNvSpPr>
          <p:nvPr/>
        </p:nvSpPr>
        <p:spPr bwMode="auto">
          <a:xfrm>
            <a:off x="3657600" y="3200400"/>
            <a:ext cx="18288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400" b="1">
                <a:solidFill>
                  <a:schemeClr val="bg1"/>
                </a:solidFill>
                <a:latin typeface="Univers LT Std 53 Extended"/>
              </a:rPr>
              <a:t>RESILIENCE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3329" name="Rounded Rectangle 16"/>
          <p:cNvSpPr>
            <a:spLocks noChangeArrowheads="1"/>
          </p:cNvSpPr>
          <p:nvPr/>
        </p:nvSpPr>
        <p:spPr bwMode="auto">
          <a:xfrm>
            <a:off x="3143250" y="5140325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 b="1" i="1">
                <a:solidFill>
                  <a:schemeClr val="bg1"/>
                </a:solidFill>
                <a:latin typeface="Univers LT Std 55"/>
              </a:rPr>
              <a:t>Transparency</a:t>
            </a:r>
          </a:p>
          <a:p>
            <a:pPr algn="ctr">
              <a:spcAft>
                <a:spcPts val="1000"/>
              </a:spcAft>
            </a:pPr>
            <a:r>
              <a:rPr lang="en-US" sz="1000" b="1" i="1">
                <a:solidFill>
                  <a:schemeClr val="bg1"/>
                </a:solidFill>
                <a:latin typeface="Univers LT Std 55"/>
              </a:rPr>
              <a:t>Accountability</a:t>
            </a:r>
            <a:endParaRPr lang="en-US" b="1" i="1">
              <a:solidFill>
                <a:schemeClr val="bg1"/>
              </a:solidFill>
            </a:endParaRPr>
          </a:p>
        </p:txBody>
      </p:sp>
      <p:sp>
        <p:nvSpPr>
          <p:cNvPr id="13330" name="Rounded Rectangle 17"/>
          <p:cNvSpPr>
            <a:spLocks noChangeArrowheads="1"/>
          </p:cNvSpPr>
          <p:nvPr/>
        </p:nvSpPr>
        <p:spPr bwMode="auto">
          <a:xfrm>
            <a:off x="4629150" y="5140325"/>
            <a:ext cx="1257300" cy="685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 b="1" i="1">
                <a:solidFill>
                  <a:schemeClr val="bg1"/>
                </a:solidFill>
                <a:latin typeface="Univers LT Std 55"/>
              </a:rPr>
              <a:t>Empowerment</a:t>
            </a:r>
          </a:p>
          <a:p>
            <a:pPr algn="ctr">
              <a:spcAft>
                <a:spcPts val="1000"/>
              </a:spcAft>
            </a:pPr>
            <a:r>
              <a:rPr lang="en-US" sz="1000" b="1" i="1">
                <a:solidFill>
                  <a:schemeClr val="bg1"/>
                </a:solidFill>
                <a:latin typeface="Univers LT Std 55"/>
              </a:rPr>
              <a:t>Inclusion</a:t>
            </a:r>
            <a:endParaRPr lang="en-US" b="1" i="1">
              <a:solidFill>
                <a:schemeClr val="bg1"/>
              </a:solidFill>
            </a:endParaRPr>
          </a:p>
        </p:txBody>
      </p:sp>
      <p:sp>
        <p:nvSpPr>
          <p:cNvPr id="13331" name="Right Arrow 24"/>
          <p:cNvSpPr>
            <a:spLocks noChangeArrowheads="1"/>
          </p:cNvSpPr>
          <p:nvPr/>
        </p:nvSpPr>
        <p:spPr bwMode="auto">
          <a:xfrm rot="-5400000">
            <a:off x="3601243" y="4952207"/>
            <a:ext cx="341313" cy="228600"/>
          </a:xfrm>
          <a:prstGeom prst="rightArrow">
            <a:avLst>
              <a:gd name="adj1" fmla="val 50000"/>
              <a:gd name="adj2" fmla="val 49803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32" name="Right Arrow 25"/>
          <p:cNvSpPr>
            <a:spLocks noChangeArrowheads="1"/>
          </p:cNvSpPr>
          <p:nvPr/>
        </p:nvSpPr>
        <p:spPr bwMode="auto">
          <a:xfrm rot="-5400000">
            <a:off x="5087143" y="4958557"/>
            <a:ext cx="341313" cy="228600"/>
          </a:xfrm>
          <a:prstGeom prst="rightArrow">
            <a:avLst>
              <a:gd name="adj1" fmla="val 50000"/>
              <a:gd name="adj2" fmla="val 49803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33" name="Text Box 27"/>
          <p:cNvSpPr txBox="1">
            <a:spLocks noChangeArrowheads="1"/>
          </p:cNvSpPr>
          <p:nvPr/>
        </p:nvSpPr>
        <p:spPr bwMode="auto">
          <a:xfrm>
            <a:off x="3581400" y="4648200"/>
            <a:ext cx="19431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US" sz="1100">
                <a:latin typeface="Univers LT Std 55"/>
              </a:rPr>
              <a:t>Disaster Risk Reduction</a:t>
            </a:r>
            <a:endParaRPr lang="en-US"/>
          </a:p>
        </p:txBody>
      </p:sp>
      <p:sp>
        <p:nvSpPr>
          <p:cNvPr id="13334" name="Right Arrow 26"/>
          <p:cNvSpPr>
            <a:spLocks noChangeArrowheads="1"/>
          </p:cNvSpPr>
          <p:nvPr/>
        </p:nvSpPr>
        <p:spPr bwMode="auto">
          <a:xfrm rot="-5400000">
            <a:off x="4362450" y="43243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365D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35" name="Right Arrow 32"/>
          <p:cNvSpPr>
            <a:spLocks noChangeArrowheads="1"/>
          </p:cNvSpPr>
          <p:nvPr/>
        </p:nvSpPr>
        <p:spPr bwMode="auto">
          <a:xfrm rot="-5400000">
            <a:off x="4362450" y="2038350"/>
            <a:ext cx="3429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365D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36" name="Rounded Rectangle 25"/>
          <p:cNvSpPr>
            <a:spLocks noChangeArrowheads="1"/>
          </p:cNvSpPr>
          <p:nvPr/>
        </p:nvSpPr>
        <p:spPr bwMode="auto">
          <a:xfrm>
            <a:off x="7772400" y="5105400"/>
            <a:ext cx="838200" cy="304800"/>
          </a:xfrm>
          <a:prstGeom prst="roundRect">
            <a:avLst>
              <a:gd name="adj" fmla="val 16667"/>
            </a:avLst>
          </a:prstGeom>
          <a:solidFill>
            <a:srgbClr val="003399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 b="1">
                <a:solidFill>
                  <a:schemeClr val="bg1"/>
                </a:solidFill>
                <a:latin typeface="Calibri" pitchFamily="34" charset="0"/>
              </a:rPr>
              <a:t>Drivers</a:t>
            </a:r>
          </a:p>
        </p:txBody>
      </p:sp>
      <p:sp>
        <p:nvSpPr>
          <p:cNvPr id="13337" name="Rounded Rectangle 27"/>
          <p:cNvSpPr>
            <a:spLocks noChangeArrowheads="1"/>
          </p:cNvSpPr>
          <p:nvPr/>
        </p:nvSpPr>
        <p:spPr bwMode="auto">
          <a:xfrm>
            <a:off x="7772400" y="5410200"/>
            <a:ext cx="838200" cy="304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lIns="36000" tIns="46800" rIns="36000" anchor="ctr"/>
          <a:lstStyle/>
          <a:p>
            <a:pPr algn="ctr">
              <a:spcAft>
                <a:spcPts val="1000"/>
              </a:spcAft>
            </a:pPr>
            <a:r>
              <a:rPr lang="en-US" sz="1000" b="1">
                <a:solidFill>
                  <a:schemeClr val="bg1"/>
                </a:solidFill>
                <a:latin typeface="Calibri" pitchFamily="34" charset="0"/>
              </a:rPr>
              <a:t>Principles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696200" y="5029200"/>
            <a:ext cx="990600" cy="7620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Univers LT Std 65 Bold</vt:lpstr>
      <vt:lpstr>Univers LT Std 55</vt:lpstr>
      <vt:lpstr>Univers LT Std 57 Cn</vt:lpstr>
      <vt:lpstr>Univers LT Std 53 Extended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.</cp:lastModifiedBy>
  <cp:revision>9</cp:revision>
  <dcterms:created xsi:type="dcterms:W3CDTF">2013-05-21T11:01:58Z</dcterms:created>
  <dcterms:modified xsi:type="dcterms:W3CDTF">2013-05-22T06:44:37Z</dcterms:modified>
</cp:coreProperties>
</file>