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9"/>
  </p:notesMasterIdLst>
  <p:handoutMasterIdLst>
    <p:handoutMasterId r:id="rId30"/>
  </p:handoutMasterIdLst>
  <p:sldIdLst>
    <p:sldId id="309" r:id="rId2"/>
    <p:sldId id="355" r:id="rId3"/>
    <p:sldId id="357" r:id="rId4"/>
    <p:sldId id="401" r:id="rId5"/>
    <p:sldId id="407" r:id="rId6"/>
    <p:sldId id="345" r:id="rId7"/>
    <p:sldId id="356" r:id="rId8"/>
    <p:sldId id="413" r:id="rId9"/>
    <p:sldId id="366" r:id="rId10"/>
    <p:sldId id="408" r:id="rId11"/>
    <p:sldId id="377" r:id="rId12"/>
    <p:sldId id="387" r:id="rId13"/>
    <p:sldId id="414" r:id="rId14"/>
    <p:sldId id="378" r:id="rId15"/>
    <p:sldId id="402" r:id="rId16"/>
    <p:sldId id="415" r:id="rId17"/>
    <p:sldId id="390" r:id="rId18"/>
    <p:sldId id="391" r:id="rId19"/>
    <p:sldId id="409" r:id="rId20"/>
    <p:sldId id="392" r:id="rId21"/>
    <p:sldId id="410" r:id="rId22"/>
    <p:sldId id="411" r:id="rId23"/>
    <p:sldId id="412" r:id="rId24"/>
    <p:sldId id="419" r:id="rId25"/>
    <p:sldId id="417" r:id="rId26"/>
    <p:sldId id="418" r:id="rId27"/>
    <p:sldId id="311" r:id="rId28"/>
  </p:sldIdLst>
  <p:sldSz cx="12192000" cy="6858000"/>
  <p:notesSz cx="6669088" cy="9926638"/>
  <p:embeddedFontLst>
    <p:embeddedFont>
      <p:font typeface="Calibri" panose="020F0502020204030204" pitchFamily="34" charset="0"/>
      <p:regular r:id="rId31"/>
      <p:bold r:id="rId32"/>
      <p:italic r:id="rId33"/>
      <p:boldItalic r:id="rId34"/>
    </p:embeddedFont>
    <p:embeddedFont>
      <p:font typeface="Roboto" panose="02000000000000000000" pitchFamily="2" charset="0"/>
      <p:regular r:id="rId35"/>
      <p:bold r:id="rId36"/>
      <p:italic r:id="rId37"/>
      <p:boldItalic r:id="rId38"/>
    </p:embeddedFont>
    <p:embeddedFont>
      <p:font typeface="Calibri Light" panose="020F0302020204030204" pitchFamily="34" charset="0"/>
      <p:regular r:id="rId39"/>
      <p:italic r:id="rId40"/>
    </p:embeddedFont>
    <p:embeddedFont>
      <p:font typeface="Source Sans Pro Black" panose="020B0803030403020204" pitchFamily="34" charset="0"/>
      <p:bold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7" orient="horz" pos="4320" userDrawn="1">
          <p15:clr>
            <a:srgbClr val="A4A3A4"/>
          </p15:clr>
        </p15:guide>
        <p15:guide id="8"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FFENSEN Ida Dalgaard" initials="SID" lastIdx="5" clrIdx="0">
    <p:extLst>
      <p:ext uri="{19B8F6BF-5375-455C-9EA6-DF929625EA0E}">
        <p15:presenceInfo xmlns:p15="http://schemas.microsoft.com/office/powerpoint/2012/main" userId="S-1-5-21-4064896599-1321994828-1977553258-93559" providerId="AD"/>
      </p:ext>
    </p:extLst>
  </p:cmAuthor>
  <p:cmAuthor id="2" name="PASHA Tauhid" initials="PT" lastIdx="3" clrIdx="1">
    <p:extLst>
      <p:ext uri="{19B8F6BF-5375-455C-9EA6-DF929625EA0E}">
        <p15:presenceInfo xmlns:p15="http://schemas.microsoft.com/office/powerpoint/2012/main" userId="S-1-5-21-4064896599-1321994828-1977553258-341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2B62"/>
    <a:srgbClr val="3E79D0"/>
    <a:srgbClr val="0E57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9" autoAdjust="0"/>
    <p:restoredTop sz="82399" autoAdjust="0"/>
  </p:normalViewPr>
  <p:slideViewPr>
    <p:cSldViewPr snapToGrid="0">
      <p:cViewPr varScale="1">
        <p:scale>
          <a:sx n="89" d="100"/>
          <a:sy n="89" d="100"/>
        </p:scale>
        <p:origin x="924" y="90"/>
      </p:cViewPr>
      <p:guideLst>
        <p:guide orient="horz" pos="432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6106D478-EA04-431D-9057-23149CA6270F}" type="datetimeFigureOut">
              <a:rPr lang="en-US" smtClean="0"/>
              <a:t>3/19/2018</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F9BBAC62-C4CB-46D3-88C9-5146AC0D2731}" type="slidenum">
              <a:rPr lang="en-US" smtClean="0"/>
              <a:t>‹#›</a:t>
            </a:fld>
            <a:endParaRPr lang="en-US"/>
          </a:p>
        </p:txBody>
      </p:sp>
    </p:spTree>
    <p:extLst>
      <p:ext uri="{BB962C8B-B14F-4D97-AF65-F5344CB8AC3E}">
        <p14:creationId xmlns:p14="http://schemas.microsoft.com/office/powerpoint/2010/main" val="7808860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5267E4B4-A16A-412D-B97D-1F1F3B9846E8}" type="datetimeFigureOut">
              <a:rPr lang="en-US" smtClean="0"/>
              <a:t>3/19/2018</a:t>
            </a:fld>
            <a:endParaRPr lang="en-US"/>
          </a:p>
        </p:txBody>
      </p:sp>
      <p:sp>
        <p:nvSpPr>
          <p:cNvPr id="4" name="Slide Image Placehold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A874E0B3-714A-4A11-832F-7673789844BE}" type="slidenum">
              <a:rPr lang="en-US" smtClean="0"/>
              <a:t>‹#›</a:t>
            </a:fld>
            <a:endParaRPr lang="en-US"/>
          </a:p>
        </p:txBody>
      </p:sp>
    </p:spTree>
    <p:extLst>
      <p:ext uri="{BB962C8B-B14F-4D97-AF65-F5344CB8AC3E}">
        <p14:creationId xmlns:p14="http://schemas.microsoft.com/office/powerpoint/2010/main" val="2382352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www.icc-ccs.org/piracy-reporting-centre/live-piracy-map" TargetMode="External"/><Relationship Id="rId3" Type="http://schemas.openxmlformats.org/officeDocument/2006/relationships/hyperlink" Target="http://emdat.be/" TargetMode="External"/><Relationship Id="rId7" Type="http://schemas.openxmlformats.org/officeDocument/2006/relationships/hyperlink" Target="https://www.cfr.org/global/global-conflict-tracker/p32137#!/"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irinnews.org/maps-and-graphics/2017/04/04/updated-mapped-world-war" TargetMode="External"/><Relationship Id="rId5" Type="http://schemas.openxmlformats.org/officeDocument/2006/relationships/hyperlink" Target="http://www.preventionweb.net/english/maps/index.php?cid=79" TargetMode="External"/><Relationship Id="rId4" Type="http://schemas.openxmlformats.org/officeDocument/2006/relationships/hyperlink" Target="http://www.desinventar.net/index_www.html" TargetMode="External"/><Relationship Id="rId9" Type="http://schemas.openxmlformats.org/officeDocument/2006/relationships/hyperlink" Target="https://www.start.umd.edu/gtd/"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Update the slide with place and date of the training</a:t>
            </a:r>
          </a:p>
        </p:txBody>
      </p:sp>
      <p:sp>
        <p:nvSpPr>
          <p:cNvPr id="4" name="Slide Number Placeholder 3"/>
          <p:cNvSpPr>
            <a:spLocks noGrp="1"/>
          </p:cNvSpPr>
          <p:nvPr>
            <p:ph type="sldNum" sz="quarter" idx="10"/>
          </p:nvPr>
        </p:nvSpPr>
        <p:spPr/>
        <p:txBody>
          <a:bodyPr/>
          <a:lstStyle/>
          <a:p>
            <a:fld id="{A874E0B3-714A-4A11-832F-7673789844BE}" type="slidenum">
              <a:rPr lang="en-US" smtClean="0"/>
              <a:t>1</a:t>
            </a:fld>
            <a:endParaRPr lang="en-US"/>
          </a:p>
        </p:txBody>
      </p:sp>
    </p:spTree>
    <p:extLst>
      <p:ext uri="{BB962C8B-B14F-4D97-AF65-F5344CB8AC3E}">
        <p14:creationId xmlns:p14="http://schemas.microsoft.com/office/powerpoint/2010/main" val="3902193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74E0B3-714A-4A11-832F-7673789844BE}" type="slidenum">
              <a:rPr lang="en-US" smtClean="0"/>
              <a:t>2</a:t>
            </a:fld>
            <a:endParaRPr lang="en-US"/>
          </a:p>
        </p:txBody>
      </p:sp>
    </p:spTree>
    <p:extLst>
      <p:ext uri="{BB962C8B-B14F-4D97-AF65-F5344CB8AC3E}">
        <p14:creationId xmlns:p14="http://schemas.microsoft.com/office/powerpoint/2010/main" val="735830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874E0B3-714A-4A11-832F-7673789844BE}"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130150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874E0B3-714A-4A11-832F-7673789844BE}"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68021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874E0B3-714A-4A11-832F-7673789844BE}"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32993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74E0B3-714A-4A11-832F-7673789844BE}" type="slidenum">
              <a:rPr lang="en-US" smtClean="0"/>
              <a:t>6</a:t>
            </a:fld>
            <a:endParaRPr lang="en-US"/>
          </a:p>
        </p:txBody>
      </p:sp>
    </p:spTree>
    <p:extLst>
      <p:ext uri="{BB962C8B-B14F-4D97-AF65-F5344CB8AC3E}">
        <p14:creationId xmlns:p14="http://schemas.microsoft.com/office/powerpoint/2010/main" val="2463968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874E0B3-714A-4A11-832F-7673789844BE}"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550517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D2A034CC-8D05-43E0-B20E-EB27C87DC6AE}"/>
              </a:ext>
            </a:extLst>
          </p:cNvPr>
          <p:cNvSpPr>
            <a:spLocks noGrp="1"/>
          </p:cNvSpPr>
          <p:nvPr>
            <p:ph type="body" idx="1"/>
          </p:nvPr>
        </p:nvSpPr>
        <p:spPr/>
        <p:txBody>
          <a:bodyPr/>
          <a:lstStyle/>
          <a:p>
            <a:r>
              <a:rPr lang="fr-FR" dirty="0" err="1"/>
              <a:t>Adapt</a:t>
            </a:r>
            <a:r>
              <a:rPr lang="fr-FR" dirty="0"/>
              <a:t> the </a:t>
            </a:r>
            <a:r>
              <a:rPr lang="fr-FR" dirty="0" err="1"/>
              <a:t>list</a:t>
            </a:r>
            <a:r>
              <a:rPr lang="fr-FR" dirty="0"/>
              <a:t> </a:t>
            </a:r>
            <a:r>
              <a:rPr lang="fr-FR" dirty="0" err="1"/>
              <a:t>according</a:t>
            </a:r>
            <a:r>
              <a:rPr lang="fr-FR" dirty="0"/>
              <a:t> to the country of destination and </a:t>
            </a:r>
            <a:r>
              <a:rPr lang="fr-FR" dirty="0" err="1"/>
              <a:t>only</a:t>
            </a:r>
            <a:r>
              <a:rPr lang="fr-FR" dirty="0"/>
              <a:t> </a:t>
            </a:r>
            <a:r>
              <a:rPr lang="fr-FR" dirty="0" err="1"/>
              <a:t>keep</a:t>
            </a:r>
            <a:r>
              <a:rPr lang="fr-FR" dirty="0"/>
              <a:t> the emergencies </a:t>
            </a:r>
            <a:r>
              <a:rPr lang="fr-FR" dirty="0" err="1"/>
              <a:t>that</a:t>
            </a:r>
            <a:r>
              <a:rPr lang="fr-FR" dirty="0"/>
              <a:t> </a:t>
            </a:r>
            <a:r>
              <a:rPr lang="fr-FR" dirty="0" err="1"/>
              <a:t>may</a:t>
            </a:r>
            <a:r>
              <a:rPr lang="fr-FR" dirty="0"/>
              <a:t> affect </a:t>
            </a:r>
            <a:r>
              <a:rPr lang="fr-FR" dirty="0" err="1"/>
              <a:t>that</a:t>
            </a:r>
            <a:r>
              <a:rPr lang="fr-FR" dirty="0"/>
              <a:t> country.</a:t>
            </a:r>
          </a:p>
          <a:p>
            <a:r>
              <a:rPr lang="fr-FR" dirty="0"/>
              <a:t>Information is </a:t>
            </a:r>
            <a:r>
              <a:rPr lang="fr-FR" dirty="0" err="1"/>
              <a:t>available</a:t>
            </a:r>
            <a:r>
              <a:rPr lang="fr-FR" dirty="0"/>
              <a:t> </a:t>
            </a:r>
            <a:r>
              <a:rPr lang="fr-FR" dirty="0" err="1"/>
              <a:t>from</a:t>
            </a:r>
            <a:r>
              <a:rPr lang="fr-FR" dirty="0"/>
              <a:t>:</a:t>
            </a:r>
          </a:p>
          <a:p>
            <a:r>
              <a:rPr lang="fr-FR" dirty="0"/>
              <a:t>http://www.inform-index.org/ (all crises, global</a:t>
            </a:r>
            <a:r>
              <a:rPr lang="fr-FR" baseline="0" dirty="0"/>
              <a:t> </a:t>
            </a:r>
            <a:r>
              <a:rPr lang="fr-FR" baseline="0" dirty="0" err="1"/>
              <a:t>level</a:t>
            </a:r>
            <a:r>
              <a:rPr lang="fr-FR" baseline="0" dirty="0"/>
              <a:t>)</a:t>
            </a:r>
            <a:endParaRPr lang="fr-FR" dirty="0"/>
          </a:p>
          <a:p>
            <a:r>
              <a:rPr lang="en-GB" sz="1200" b="0" i="0" kern="1200" dirty="0">
                <a:solidFill>
                  <a:schemeClr val="tx1"/>
                </a:solidFill>
                <a:effectLst/>
                <a:latin typeface="+mn-lt"/>
                <a:ea typeface="+mn-ea"/>
                <a:cs typeface="+mn-cs"/>
                <a:hlinkClick r:id="rId3"/>
              </a:rPr>
              <a:t>http://emdat.be/</a:t>
            </a:r>
            <a:r>
              <a:rPr lang="en-GB" sz="1200" b="0" i="0" kern="1200" dirty="0">
                <a:solidFill>
                  <a:schemeClr val="tx1"/>
                </a:solidFill>
                <a:effectLst/>
                <a:latin typeface="+mn-lt"/>
                <a:ea typeface="+mn-ea"/>
                <a:cs typeface="+mn-cs"/>
              </a:rPr>
              <a:t> (just for disaster + epidemics, global level)</a:t>
            </a:r>
          </a:p>
          <a:p>
            <a:r>
              <a:rPr lang="en-GB" sz="1200" b="0" i="0" kern="1200" dirty="0">
                <a:solidFill>
                  <a:schemeClr val="tx1"/>
                </a:solidFill>
                <a:effectLst/>
                <a:latin typeface="+mn-lt"/>
                <a:ea typeface="+mn-ea"/>
                <a:cs typeface="+mn-cs"/>
                <a:hlinkClick r:id="rId4"/>
              </a:rPr>
              <a:t>http://www.desinventar.net/index_www.html</a:t>
            </a:r>
            <a:r>
              <a:rPr lang="en-GB" sz="1200" b="0" i="0" kern="1200" dirty="0">
                <a:solidFill>
                  <a:schemeClr val="tx1"/>
                </a:solidFill>
                <a:effectLst/>
                <a:latin typeface="+mn-lt"/>
                <a:ea typeface="+mn-ea"/>
                <a:cs typeface="+mn-cs"/>
              </a:rPr>
              <a:t> (country specific, not everywhere, only disasters)</a:t>
            </a:r>
          </a:p>
          <a:p>
            <a:r>
              <a:rPr lang="en-GB" sz="1200" b="0" i="0" kern="1200" dirty="0">
                <a:solidFill>
                  <a:schemeClr val="tx1"/>
                </a:solidFill>
                <a:effectLst/>
                <a:latin typeface="+mn-lt"/>
                <a:ea typeface="+mn-ea"/>
                <a:cs typeface="+mn-cs"/>
                <a:hlinkClick r:id="rId5"/>
              </a:rPr>
              <a:t>http://www.preventionweb.net/english/maps/index.php?cid=79</a:t>
            </a:r>
            <a:r>
              <a:rPr lang="en-GB" sz="1200" b="0" i="0" kern="1200" dirty="0">
                <a:solidFill>
                  <a:schemeClr val="tx1"/>
                </a:solidFill>
                <a:effectLst/>
                <a:latin typeface="+mn-lt"/>
                <a:ea typeface="+mn-ea"/>
                <a:cs typeface="+mn-cs"/>
              </a:rPr>
              <a:t> (only disasters, very specific, difficult to use)</a:t>
            </a:r>
          </a:p>
          <a:p>
            <a:r>
              <a:rPr lang="en-GB" sz="1200" b="0" i="0" kern="1200" dirty="0">
                <a:solidFill>
                  <a:schemeClr val="tx1"/>
                </a:solidFill>
                <a:effectLst/>
                <a:latin typeface="+mn-lt"/>
                <a:ea typeface="+mn-ea"/>
                <a:cs typeface="+mn-cs"/>
                <a:hlinkClick r:id="rId6"/>
              </a:rPr>
              <a:t>https://www.irinnews.org/maps-and-graphics/2017/04/04/updated-mapped-world-war</a:t>
            </a:r>
            <a:r>
              <a:rPr lang="en-GB" sz="1200" b="0" i="0" kern="1200" dirty="0">
                <a:solidFill>
                  <a:schemeClr val="tx1"/>
                </a:solidFill>
                <a:effectLst/>
                <a:latin typeface="+mn-lt"/>
                <a:ea typeface="+mn-ea"/>
                <a:cs typeface="+mn-cs"/>
              </a:rPr>
              <a:t> IRIN’s conflict map (only active, no potential crises)</a:t>
            </a:r>
          </a:p>
          <a:p>
            <a:r>
              <a:rPr lang="en-GB" sz="1200" b="0" i="0" kern="1200" dirty="0">
                <a:solidFill>
                  <a:schemeClr val="tx1"/>
                </a:solidFill>
                <a:effectLst/>
                <a:latin typeface="+mn-lt"/>
                <a:ea typeface="+mn-ea"/>
                <a:cs typeface="+mn-cs"/>
                <a:hlinkClick r:id="rId7"/>
              </a:rPr>
              <a:t>https://www.cfr.org/global/global-conflict-tracker/p32137#!/</a:t>
            </a:r>
            <a:r>
              <a:rPr lang="en-GB" sz="1200" b="0" i="0" kern="1200" dirty="0">
                <a:solidFill>
                  <a:schemeClr val="tx1"/>
                </a:solidFill>
                <a:effectLst/>
                <a:latin typeface="+mn-lt"/>
                <a:ea typeface="+mn-ea"/>
                <a:cs typeface="+mn-cs"/>
              </a:rPr>
              <a:t> (same as above, but very US centric)$</a:t>
            </a:r>
          </a:p>
          <a:p>
            <a:r>
              <a:rPr lang="en-GB" sz="1200" b="0" i="0" kern="1200" dirty="0">
                <a:solidFill>
                  <a:schemeClr val="tx1"/>
                </a:solidFill>
                <a:effectLst/>
                <a:latin typeface="+mn-lt"/>
                <a:ea typeface="+mn-ea"/>
                <a:cs typeface="+mn-cs"/>
                <a:hlinkClick r:id="rId8"/>
              </a:rPr>
              <a:t>https://www.icc-ccs.org/piracy-reporting-centre/live-piracy-map</a:t>
            </a:r>
            <a:r>
              <a:rPr lang="en-GB" sz="1200" b="0" i="0" kern="1200" dirty="0">
                <a:solidFill>
                  <a:schemeClr val="tx1"/>
                </a:solidFill>
                <a:effectLst/>
                <a:latin typeface="+mn-lt"/>
                <a:ea typeface="+mn-ea"/>
                <a:cs typeface="+mn-cs"/>
              </a:rPr>
              <a:t> piracy and robbery map</a:t>
            </a:r>
          </a:p>
          <a:p>
            <a:r>
              <a:rPr lang="en-GB" sz="1200" b="0" i="0" kern="1200" dirty="0">
                <a:solidFill>
                  <a:schemeClr val="tx1"/>
                </a:solidFill>
                <a:effectLst/>
                <a:latin typeface="+mn-lt"/>
                <a:ea typeface="+mn-ea"/>
                <a:cs typeface="+mn-cs"/>
                <a:hlinkClick r:id="rId9"/>
              </a:rPr>
              <a:t>https://www.start.umd.edu/gtd/</a:t>
            </a:r>
            <a:r>
              <a:rPr lang="en-GB" sz="1200" b="0" i="0" kern="1200" dirty="0">
                <a:solidFill>
                  <a:schemeClr val="tx1"/>
                </a:solidFill>
                <a:effectLst/>
                <a:latin typeface="+mn-lt"/>
                <a:ea typeface="+mn-ea"/>
                <a:cs typeface="+mn-cs"/>
              </a:rPr>
              <a:t> global terrorism database, with a map of last 45 years or recorded entries</a:t>
            </a:r>
          </a:p>
          <a:p>
            <a:endParaRPr lang="fr-FR" dirty="0"/>
          </a:p>
          <a:p>
            <a:r>
              <a:rPr lang="fr-FR" dirty="0" err="1"/>
              <a:t>Insist</a:t>
            </a:r>
            <a:r>
              <a:rPr lang="fr-FR" dirty="0"/>
              <a:t> </a:t>
            </a:r>
            <a:r>
              <a:rPr lang="fr-FR" dirty="0" err="1"/>
              <a:t>that</a:t>
            </a:r>
            <a:r>
              <a:rPr lang="fr-FR" dirty="0"/>
              <a:t> the </a:t>
            </a:r>
            <a:r>
              <a:rPr lang="fr-FR" dirty="0" err="1"/>
              <a:t>likelihood</a:t>
            </a:r>
            <a:r>
              <a:rPr lang="fr-FR" dirty="0"/>
              <a:t> </a:t>
            </a:r>
            <a:r>
              <a:rPr lang="fr-FR" dirty="0" err="1"/>
              <a:t>that</a:t>
            </a:r>
            <a:r>
              <a:rPr lang="fr-FR" dirty="0"/>
              <a:t> </a:t>
            </a:r>
            <a:r>
              <a:rPr lang="fr-FR" dirty="0" err="1"/>
              <a:t>these</a:t>
            </a:r>
            <a:r>
              <a:rPr lang="fr-FR" dirty="0"/>
              <a:t> emergencies </a:t>
            </a:r>
            <a:r>
              <a:rPr lang="fr-FR" dirty="0" err="1"/>
              <a:t>may</a:t>
            </a:r>
            <a:r>
              <a:rPr lang="fr-FR" dirty="0"/>
              <a:t> </a:t>
            </a:r>
            <a:r>
              <a:rPr lang="fr-FR" dirty="0" err="1"/>
              <a:t>occur</a:t>
            </a:r>
            <a:r>
              <a:rPr lang="fr-FR" dirty="0"/>
              <a:t> is </a:t>
            </a:r>
            <a:r>
              <a:rPr lang="fr-FR" dirty="0" err="1"/>
              <a:t>limited</a:t>
            </a:r>
            <a:r>
              <a:rPr lang="fr-FR" dirty="0"/>
              <a:t> but </a:t>
            </a:r>
            <a:r>
              <a:rPr lang="fr-FR" dirty="0" err="1"/>
              <a:t>that</a:t>
            </a:r>
            <a:r>
              <a:rPr lang="fr-FR" dirty="0"/>
              <a:t> </a:t>
            </a:r>
            <a:r>
              <a:rPr lang="fr-FR" dirty="0" err="1"/>
              <a:t>it</a:t>
            </a:r>
            <a:r>
              <a:rPr lang="fr-FR" dirty="0"/>
              <a:t> is important to know about </a:t>
            </a:r>
            <a:r>
              <a:rPr lang="fr-FR" dirty="0" err="1"/>
              <a:t>them</a:t>
            </a:r>
            <a:endParaRPr lang="fr-FR" dirty="0"/>
          </a:p>
          <a:p>
            <a:endParaRPr lang="en-GB" dirty="0"/>
          </a:p>
        </p:txBody>
      </p:sp>
    </p:spTree>
    <p:extLst>
      <p:ext uri="{BB962C8B-B14F-4D97-AF65-F5344CB8AC3E}">
        <p14:creationId xmlns:p14="http://schemas.microsoft.com/office/powerpoint/2010/main" val="2691286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4B76A044-C30F-4632-8101-53A31C1C1860}"/>
              </a:ext>
            </a:extLst>
          </p:cNvPr>
          <p:cNvSpPr>
            <a:spLocks noGrp="1"/>
          </p:cNvSpPr>
          <p:nvPr>
            <p:ph type="body" idx="1"/>
          </p:nvPr>
        </p:nvSpPr>
        <p:spPr/>
        <p:txBody>
          <a:bodyPr/>
          <a:lstStyle/>
          <a:p>
            <a:r>
              <a:rPr lang="fr-FR" dirty="0" err="1"/>
              <a:t>Explain</a:t>
            </a:r>
            <a:r>
              <a:rPr lang="fr-FR" dirty="0"/>
              <a:t> </a:t>
            </a:r>
            <a:r>
              <a:rPr lang="fr-FR" dirty="0" err="1"/>
              <a:t>that</a:t>
            </a:r>
            <a:r>
              <a:rPr lang="fr-FR" dirty="0"/>
              <a:t> </a:t>
            </a:r>
            <a:r>
              <a:rPr lang="fr-FR" dirty="0" err="1"/>
              <a:t>being</a:t>
            </a:r>
            <a:r>
              <a:rPr lang="fr-FR" dirty="0"/>
              <a:t> </a:t>
            </a:r>
            <a:r>
              <a:rPr lang="fr-FR" dirty="0" err="1"/>
              <a:t>prepared</a:t>
            </a:r>
            <a:r>
              <a:rPr lang="fr-FR" dirty="0"/>
              <a:t> for </a:t>
            </a:r>
            <a:r>
              <a:rPr lang="fr-FR" dirty="0" err="1"/>
              <a:t>crisis</a:t>
            </a:r>
            <a:r>
              <a:rPr lang="fr-FR" dirty="0"/>
              <a:t> </a:t>
            </a:r>
            <a:r>
              <a:rPr lang="fr-FR" dirty="0" err="1"/>
              <a:t>will</a:t>
            </a:r>
            <a:r>
              <a:rPr lang="fr-FR" dirty="0"/>
              <a:t> help </a:t>
            </a:r>
            <a:r>
              <a:rPr lang="fr-FR" dirty="0" err="1"/>
              <a:t>them</a:t>
            </a:r>
            <a:r>
              <a:rPr lang="fr-FR" dirty="0"/>
              <a:t> </a:t>
            </a:r>
            <a:r>
              <a:rPr lang="fr-FR" dirty="0" err="1"/>
              <a:t>cope</a:t>
            </a:r>
            <a:r>
              <a:rPr lang="fr-FR" dirty="0"/>
              <a:t> </a:t>
            </a:r>
            <a:r>
              <a:rPr lang="fr-FR" dirty="0" err="1"/>
              <a:t>with</a:t>
            </a:r>
            <a:r>
              <a:rPr lang="fr-FR" dirty="0"/>
              <a:t> the </a:t>
            </a:r>
            <a:r>
              <a:rPr lang="fr-FR" dirty="0" err="1"/>
              <a:t>crisis</a:t>
            </a:r>
            <a:r>
              <a:rPr lang="fr-FR" dirty="0"/>
              <a:t> </a:t>
            </a:r>
            <a:r>
              <a:rPr lang="fr-FR" dirty="0" err="1"/>
              <a:t>should</a:t>
            </a:r>
            <a:r>
              <a:rPr lang="fr-FR" dirty="0"/>
              <a:t> </a:t>
            </a:r>
            <a:r>
              <a:rPr lang="fr-FR" dirty="0" err="1"/>
              <a:t>they</a:t>
            </a:r>
            <a:r>
              <a:rPr lang="fr-FR" dirty="0"/>
              <a:t> </a:t>
            </a:r>
            <a:r>
              <a:rPr lang="fr-FR" dirty="0" err="1"/>
              <a:t>happen</a:t>
            </a:r>
            <a:r>
              <a:rPr lang="fr-FR" dirty="0"/>
              <a:t> and </a:t>
            </a:r>
            <a:r>
              <a:rPr lang="fr-FR" dirty="0" err="1"/>
              <a:t>that</a:t>
            </a:r>
            <a:r>
              <a:rPr lang="fr-FR" dirty="0"/>
              <a:t> </a:t>
            </a:r>
            <a:r>
              <a:rPr lang="fr-FR" dirty="0" err="1"/>
              <a:t>this</a:t>
            </a:r>
            <a:r>
              <a:rPr lang="fr-FR" dirty="0"/>
              <a:t> is </a:t>
            </a:r>
            <a:r>
              <a:rPr lang="fr-FR" dirty="0" err="1"/>
              <a:t>what</a:t>
            </a:r>
            <a:r>
              <a:rPr lang="fr-FR" dirty="0"/>
              <a:t> </a:t>
            </a:r>
            <a:r>
              <a:rPr lang="fr-FR" dirty="0" err="1"/>
              <a:t>you</a:t>
            </a:r>
            <a:r>
              <a:rPr lang="fr-FR" dirty="0"/>
              <a:t> </a:t>
            </a:r>
            <a:r>
              <a:rPr lang="fr-FR" dirty="0" err="1"/>
              <a:t>will</a:t>
            </a:r>
            <a:r>
              <a:rPr lang="fr-FR" dirty="0"/>
              <a:t> </a:t>
            </a:r>
            <a:r>
              <a:rPr lang="fr-FR" dirty="0" err="1"/>
              <a:t>discuss</a:t>
            </a:r>
            <a:r>
              <a:rPr lang="fr-FR" dirty="0"/>
              <a:t> </a:t>
            </a:r>
            <a:r>
              <a:rPr lang="fr-FR" dirty="0" err="1"/>
              <a:t>during</a:t>
            </a:r>
            <a:r>
              <a:rPr lang="fr-FR" dirty="0"/>
              <a:t> the </a:t>
            </a:r>
            <a:r>
              <a:rPr lang="fr-FR" dirty="0" err="1"/>
              <a:t>following</a:t>
            </a:r>
            <a:r>
              <a:rPr lang="fr-FR" dirty="0"/>
              <a:t> session.</a:t>
            </a:r>
            <a:endParaRPr lang="en-GB" dirty="0"/>
          </a:p>
        </p:txBody>
      </p:sp>
    </p:spTree>
    <p:extLst>
      <p:ext uri="{BB962C8B-B14F-4D97-AF65-F5344CB8AC3E}">
        <p14:creationId xmlns:p14="http://schemas.microsoft.com/office/powerpoint/2010/main" val="2458464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874E0B3-714A-4A11-832F-7673789844BE}"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976452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2862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00438E3D-DA3E-4523-84F8-9161D22B8B07}"/>
              </a:ext>
            </a:extLst>
          </p:cNvPr>
          <p:cNvSpPr>
            <a:spLocks noGrp="1"/>
          </p:cNvSpPr>
          <p:nvPr>
            <p:ph type="body" idx="1"/>
          </p:nvPr>
        </p:nvSpPr>
        <p:spPr/>
        <p:txBody>
          <a:bodyPr/>
          <a:lstStyle/>
          <a:p>
            <a:r>
              <a:rPr lang="fr-FR" dirty="0" err="1"/>
              <a:t>Upate</a:t>
            </a:r>
            <a:r>
              <a:rPr lang="fr-FR" dirty="0"/>
              <a:t> slide in country of destination</a:t>
            </a:r>
            <a:endParaRPr lang="en-GB" dirty="0"/>
          </a:p>
        </p:txBody>
      </p:sp>
    </p:spTree>
    <p:extLst>
      <p:ext uri="{BB962C8B-B14F-4D97-AF65-F5344CB8AC3E}">
        <p14:creationId xmlns:p14="http://schemas.microsoft.com/office/powerpoint/2010/main" val="3517611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FC99C22F-C914-48F4-97D8-C978FD01B1DB}"/>
              </a:ext>
            </a:extLst>
          </p:cNvPr>
          <p:cNvSpPr>
            <a:spLocks noGrp="1"/>
          </p:cNvSpPr>
          <p:nvPr>
            <p:ph type="body" idx="1"/>
          </p:nvPr>
        </p:nvSpPr>
        <p:spPr/>
        <p:txBody>
          <a:bodyPr/>
          <a:lstStyle/>
          <a:p>
            <a:r>
              <a:rPr lang="fr-FR" dirty="0"/>
              <a:t>For </a:t>
            </a:r>
            <a:r>
              <a:rPr lang="fr-FR" dirty="0" err="1"/>
              <a:t>each</a:t>
            </a:r>
            <a:r>
              <a:rPr lang="fr-FR" dirty="0"/>
              <a:t> of </a:t>
            </a:r>
            <a:r>
              <a:rPr lang="fr-FR" dirty="0" err="1"/>
              <a:t>these</a:t>
            </a:r>
            <a:r>
              <a:rPr lang="fr-FR" dirty="0"/>
              <a:t> </a:t>
            </a:r>
            <a:r>
              <a:rPr lang="fr-FR" dirty="0" err="1"/>
              <a:t>most</a:t>
            </a:r>
            <a:r>
              <a:rPr lang="fr-FR" dirty="0"/>
              <a:t> important </a:t>
            </a:r>
            <a:r>
              <a:rPr lang="fr-FR" dirty="0" err="1"/>
              <a:t>measures</a:t>
            </a:r>
            <a:r>
              <a:rPr lang="fr-FR" dirty="0"/>
              <a:t>, </a:t>
            </a:r>
            <a:r>
              <a:rPr lang="fr-FR" dirty="0" err="1"/>
              <a:t>ask</a:t>
            </a:r>
            <a:r>
              <a:rPr lang="fr-FR" dirty="0"/>
              <a:t> participants </a:t>
            </a:r>
            <a:r>
              <a:rPr lang="fr-FR" dirty="0" err="1"/>
              <a:t>what</a:t>
            </a:r>
            <a:r>
              <a:rPr lang="fr-FR" dirty="0"/>
              <a:t> </a:t>
            </a:r>
            <a:r>
              <a:rPr lang="fr-FR" dirty="0" err="1"/>
              <a:t>they</a:t>
            </a:r>
            <a:r>
              <a:rPr lang="fr-FR" dirty="0"/>
              <a:t> </a:t>
            </a:r>
            <a:r>
              <a:rPr lang="fr-FR" dirty="0" err="1"/>
              <a:t>should</a:t>
            </a:r>
            <a:r>
              <a:rPr lang="fr-FR" dirty="0"/>
              <a:t> do to </a:t>
            </a:r>
            <a:r>
              <a:rPr lang="fr-FR" dirty="0" err="1"/>
              <a:t>implement</a:t>
            </a:r>
            <a:r>
              <a:rPr lang="fr-FR" dirty="0"/>
              <a:t> </a:t>
            </a:r>
            <a:r>
              <a:rPr lang="fr-FR" dirty="0" err="1"/>
              <a:t>them</a:t>
            </a:r>
            <a:endParaRPr lang="en-GB" dirty="0"/>
          </a:p>
        </p:txBody>
      </p:sp>
    </p:spTree>
    <p:extLst>
      <p:ext uri="{BB962C8B-B14F-4D97-AF65-F5344CB8AC3E}">
        <p14:creationId xmlns:p14="http://schemas.microsoft.com/office/powerpoint/2010/main" val="1683013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353801B3-24D1-4983-83E6-EEF09C859F86}"/>
              </a:ext>
            </a:extLst>
          </p:cNvPr>
          <p:cNvSpPr>
            <a:spLocks noGrp="1"/>
          </p:cNvSpPr>
          <p:nvPr>
            <p:ph type="body" idx="1"/>
          </p:nvPr>
        </p:nvSpPr>
        <p:spPr/>
        <p:txBody>
          <a:bodyPr/>
          <a:lstStyle/>
          <a:p>
            <a:r>
              <a:rPr lang="fr-FR" dirty="0" err="1"/>
              <a:t>Present</a:t>
            </a:r>
            <a:r>
              <a:rPr lang="fr-FR" dirty="0"/>
              <a:t> and </a:t>
            </a:r>
            <a:r>
              <a:rPr lang="fr-FR" dirty="0" err="1"/>
              <a:t>discuss</a:t>
            </a:r>
            <a:r>
              <a:rPr lang="fr-FR" dirty="0"/>
              <a:t> </a:t>
            </a:r>
            <a:r>
              <a:rPr lang="fr-FR" dirty="0" err="1"/>
              <a:t>each</a:t>
            </a:r>
            <a:r>
              <a:rPr lang="fr-FR" dirty="0"/>
              <a:t> </a:t>
            </a:r>
            <a:r>
              <a:rPr lang="fr-FR" dirty="0" err="1"/>
              <a:t>measure</a:t>
            </a:r>
            <a:r>
              <a:rPr lang="fr-FR" dirty="0"/>
              <a:t> </a:t>
            </a:r>
            <a:r>
              <a:rPr lang="fr-FR" dirty="0" err="1"/>
              <a:t>briefly</a:t>
            </a:r>
            <a:r>
              <a:rPr lang="fr-FR" dirty="0"/>
              <a:t>, </a:t>
            </a:r>
            <a:r>
              <a:rPr lang="fr-FR" dirty="0" err="1"/>
              <a:t>making</a:t>
            </a:r>
            <a:r>
              <a:rPr lang="fr-FR" dirty="0"/>
              <a:t> sure to </a:t>
            </a:r>
            <a:r>
              <a:rPr lang="fr-FR" dirty="0" err="1"/>
              <a:t>involve</a:t>
            </a:r>
            <a:r>
              <a:rPr lang="fr-FR" dirty="0"/>
              <a:t> participants </a:t>
            </a:r>
            <a:r>
              <a:rPr lang="fr-FR" dirty="0" err="1"/>
              <a:t>into</a:t>
            </a:r>
            <a:r>
              <a:rPr lang="fr-FR" dirty="0"/>
              <a:t> the discussion.</a:t>
            </a:r>
          </a:p>
          <a:p>
            <a:r>
              <a:rPr lang="fr-FR" dirty="0" err="1"/>
              <a:t>Explain</a:t>
            </a:r>
            <a:r>
              <a:rPr lang="fr-FR" dirty="0"/>
              <a:t> </a:t>
            </a:r>
            <a:r>
              <a:rPr lang="fr-FR" dirty="0" err="1"/>
              <a:t>you</a:t>
            </a:r>
            <a:r>
              <a:rPr lang="fr-FR" dirty="0"/>
              <a:t> </a:t>
            </a:r>
            <a:r>
              <a:rPr lang="fr-FR" dirty="0" err="1"/>
              <a:t>will</a:t>
            </a:r>
            <a:r>
              <a:rPr lang="fr-FR" dirty="0"/>
              <a:t> </a:t>
            </a:r>
            <a:r>
              <a:rPr lang="fr-FR" dirty="0" err="1"/>
              <a:t>discuss</a:t>
            </a:r>
            <a:r>
              <a:rPr lang="fr-FR" dirty="0"/>
              <a:t> </a:t>
            </a:r>
            <a:r>
              <a:rPr lang="fr-FR" dirty="0" err="1"/>
              <a:t>again</a:t>
            </a:r>
            <a:r>
              <a:rPr lang="fr-FR" dirty="0"/>
              <a:t> </a:t>
            </a:r>
            <a:r>
              <a:rPr lang="fr-FR" dirty="0" err="1"/>
              <a:t>preparation</a:t>
            </a:r>
            <a:r>
              <a:rPr lang="fr-FR" dirty="0"/>
              <a:t> </a:t>
            </a:r>
            <a:r>
              <a:rPr lang="fr-FR" dirty="0" err="1"/>
              <a:t>measures</a:t>
            </a:r>
            <a:r>
              <a:rPr lang="fr-FR" dirty="0"/>
              <a:t> </a:t>
            </a:r>
            <a:r>
              <a:rPr lang="fr-FR" dirty="0" err="1"/>
              <a:t>during</a:t>
            </a:r>
            <a:r>
              <a:rPr lang="fr-FR" dirty="0"/>
              <a:t> the </a:t>
            </a:r>
            <a:r>
              <a:rPr lang="fr-FR" dirty="0" err="1"/>
              <a:t>practical</a:t>
            </a:r>
            <a:r>
              <a:rPr lang="fr-FR" dirty="0"/>
              <a:t> </a:t>
            </a:r>
            <a:r>
              <a:rPr lang="fr-FR" dirty="0" err="1"/>
              <a:t>exercise</a:t>
            </a:r>
            <a:endParaRPr lang="en-GB" dirty="0"/>
          </a:p>
        </p:txBody>
      </p:sp>
    </p:spTree>
    <p:extLst>
      <p:ext uri="{BB962C8B-B14F-4D97-AF65-F5344CB8AC3E}">
        <p14:creationId xmlns:p14="http://schemas.microsoft.com/office/powerpoint/2010/main" val="1757043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353801B3-24D1-4983-83E6-EEF09C859F86}"/>
              </a:ext>
            </a:extLst>
          </p:cNvPr>
          <p:cNvSpPr>
            <a:spLocks noGrp="1"/>
          </p:cNvSpPr>
          <p:nvPr>
            <p:ph type="body" idx="1"/>
          </p:nvPr>
        </p:nvSpPr>
        <p:spPr/>
        <p:txBody>
          <a:bodyPr/>
          <a:lstStyle/>
          <a:p>
            <a:r>
              <a:rPr lang="fr-FR" dirty="0" err="1"/>
              <a:t>Present</a:t>
            </a:r>
            <a:r>
              <a:rPr lang="fr-FR" dirty="0"/>
              <a:t> and </a:t>
            </a:r>
            <a:r>
              <a:rPr lang="fr-FR" dirty="0" err="1"/>
              <a:t>discuss</a:t>
            </a:r>
            <a:r>
              <a:rPr lang="fr-FR" dirty="0"/>
              <a:t> </a:t>
            </a:r>
            <a:r>
              <a:rPr lang="fr-FR" dirty="0" err="1"/>
              <a:t>each</a:t>
            </a:r>
            <a:r>
              <a:rPr lang="fr-FR" dirty="0"/>
              <a:t> </a:t>
            </a:r>
            <a:r>
              <a:rPr lang="fr-FR" dirty="0" err="1"/>
              <a:t>measure</a:t>
            </a:r>
            <a:r>
              <a:rPr lang="fr-FR" dirty="0"/>
              <a:t> </a:t>
            </a:r>
            <a:r>
              <a:rPr lang="fr-FR" dirty="0" err="1"/>
              <a:t>briefly</a:t>
            </a:r>
            <a:r>
              <a:rPr lang="fr-FR" dirty="0"/>
              <a:t>, </a:t>
            </a:r>
            <a:r>
              <a:rPr lang="fr-FR" dirty="0" err="1"/>
              <a:t>making</a:t>
            </a:r>
            <a:r>
              <a:rPr lang="fr-FR" dirty="0"/>
              <a:t> sure to </a:t>
            </a:r>
            <a:r>
              <a:rPr lang="fr-FR" dirty="0" err="1"/>
              <a:t>involve</a:t>
            </a:r>
            <a:r>
              <a:rPr lang="fr-FR" dirty="0"/>
              <a:t> participants </a:t>
            </a:r>
            <a:r>
              <a:rPr lang="fr-FR" dirty="0" err="1"/>
              <a:t>into</a:t>
            </a:r>
            <a:r>
              <a:rPr lang="fr-FR" dirty="0"/>
              <a:t> the discussion.</a:t>
            </a:r>
          </a:p>
          <a:p>
            <a:r>
              <a:rPr lang="fr-FR" dirty="0" err="1"/>
              <a:t>Explain</a:t>
            </a:r>
            <a:r>
              <a:rPr lang="fr-FR" dirty="0"/>
              <a:t> </a:t>
            </a:r>
            <a:r>
              <a:rPr lang="fr-FR" dirty="0" err="1"/>
              <a:t>you</a:t>
            </a:r>
            <a:r>
              <a:rPr lang="fr-FR" dirty="0"/>
              <a:t> </a:t>
            </a:r>
            <a:r>
              <a:rPr lang="fr-FR" dirty="0" err="1"/>
              <a:t>will</a:t>
            </a:r>
            <a:r>
              <a:rPr lang="fr-FR" dirty="0"/>
              <a:t> </a:t>
            </a:r>
            <a:r>
              <a:rPr lang="fr-FR" dirty="0" err="1"/>
              <a:t>discuss</a:t>
            </a:r>
            <a:r>
              <a:rPr lang="fr-FR" dirty="0"/>
              <a:t> </a:t>
            </a:r>
            <a:r>
              <a:rPr lang="fr-FR" dirty="0" err="1"/>
              <a:t>again</a:t>
            </a:r>
            <a:r>
              <a:rPr lang="fr-FR" dirty="0"/>
              <a:t> </a:t>
            </a:r>
            <a:r>
              <a:rPr lang="fr-FR" dirty="0" err="1"/>
              <a:t>preparation</a:t>
            </a:r>
            <a:r>
              <a:rPr lang="fr-FR" dirty="0"/>
              <a:t> </a:t>
            </a:r>
            <a:r>
              <a:rPr lang="fr-FR" dirty="0" err="1"/>
              <a:t>measures</a:t>
            </a:r>
            <a:r>
              <a:rPr lang="fr-FR" dirty="0"/>
              <a:t> </a:t>
            </a:r>
            <a:r>
              <a:rPr lang="fr-FR" dirty="0" err="1"/>
              <a:t>during</a:t>
            </a:r>
            <a:r>
              <a:rPr lang="fr-FR" dirty="0"/>
              <a:t> the </a:t>
            </a:r>
            <a:r>
              <a:rPr lang="fr-FR" dirty="0" err="1"/>
              <a:t>practical</a:t>
            </a:r>
            <a:r>
              <a:rPr lang="fr-FR" dirty="0"/>
              <a:t> </a:t>
            </a:r>
            <a:r>
              <a:rPr lang="fr-FR" dirty="0" err="1"/>
              <a:t>exercise</a:t>
            </a:r>
            <a:endParaRPr lang="en-GB" dirty="0"/>
          </a:p>
        </p:txBody>
      </p:sp>
    </p:spTree>
    <p:extLst>
      <p:ext uri="{BB962C8B-B14F-4D97-AF65-F5344CB8AC3E}">
        <p14:creationId xmlns:p14="http://schemas.microsoft.com/office/powerpoint/2010/main" val="3832957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874E0B3-714A-4A11-832F-7673789844BE}"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77585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746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331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ADF5EF22-D46B-4176-B067-0B3DD3A7014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40165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ADF5EF22-D46B-4176-B067-0B3DD3A7014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58394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ADF5EF22-D46B-4176-B067-0B3DD3A7014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34993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ADF5EF22-D46B-4176-B067-0B3DD3A7014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42742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874E0B3-714A-4A11-832F-7673789844BE}"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145590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23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9673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ADF5EF22-D46B-4176-B067-0B3DD3A70148}"/>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128900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74E0B3-714A-4A11-832F-7673789844BE}" type="slidenum">
              <a:rPr lang="en-US" smtClean="0"/>
              <a:t>27</a:t>
            </a:fld>
            <a:endParaRPr lang="en-US"/>
          </a:p>
        </p:txBody>
      </p:sp>
    </p:spTree>
    <p:extLst>
      <p:ext uri="{BB962C8B-B14F-4D97-AF65-F5344CB8AC3E}">
        <p14:creationId xmlns:p14="http://schemas.microsoft.com/office/powerpoint/2010/main" val="1822286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87BAADA-9E84-4F3D-8DDE-AA0B1669DF34}"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2115200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7BAADA-9E84-4F3D-8DDE-AA0B1669DF34}"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1450584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7BAADA-9E84-4F3D-8DDE-AA0B1669DF34}"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2404417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7BAADA-9E84-4F3D-8DDE-AA0B1669DF34}" type="datetimeFigureOut">
              <a:rPr lang="en-US" smtClean="0"/>
              <a:t>3/19/2018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32288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7BAADA-9E84-4F3D-8DDE-AA0B1669DF34}" type="datetimeFigureOut">
              <a:rPr lang="en-US" smtClean="0"/>
              <a:t>3/19/2018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2943684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7BAADA-9E84-4F3D-8DDE-AA0B1669DF34}" type="datetimeFigureOut">
              <a:rPr lang="en-US" smtClean="0"/>
              <a:t>3/19/2018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1841293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7BAADA-9E84-4F3D-8DDE-AA0B1669DF34}" type="datetimeFigureOut">
              <a:rPr lang="en-US" smtClean="0"/>
              <a:t>3/19/2018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2683205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7BAADA-9E84-4F3D-8DDE-AA0B1669DF34}" type="datetimeFigureOut">
              <a:rPr lang="en-US" smtClean="0"/>
              <a:t>3/19/2018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17029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7BAADA-9E84-4F3D-8DDE-AA0B1669DF34}" type="datetimeFigureOut">
              <a:rPr lang="en-US" smtClean="0"/>
              <a:t>3/19/2018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408128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7BAADA-9E84-4F3D-8DDE-AA0B1669DF34}"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968066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7BAADA-9E84-4F3D-8DDE-AA0B1669DF34}" type="datetimeFigureOut">
              <a:rPr lang="en-US" smtClean="0"/>
              <a:t>3/19/2018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3555D0-E86C-4ECF-812E-034510E1DD4F}" type="slidenum">
              <a:rPr lang="en-US" smtClean="0"/>
              <a:t>‹#›</a:t>
            </a:fld>
            <a:endParaRPr lang="en-US"/>
          </a:p>
        </p:txBody>
      </p:sp>
    </p:spTree>
    <p:extLst>
      <p:ext uri="{BB962C8B-B14F-4D97-AF65-F5344CB8AC3E}">
        <p14:creationId xmlns:p14="http://schemas.microsoft.com/office/powerpoint/2010/main" val="361754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7BAADA-9E84-4F3D-8DDE-AA0B1669DF34}" type="datetimeFigureOut">
              <a:rPr lang="en-US" smtClean="0"/>
              <a:t>3/19/2018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3555D0-E86C-4ECF-812E-034510E1DD4F}" type="slidenum">
              <a:rPr lang="en-US" smtClean="0"/>
              <a:t>‹#›</a:t>
            </a:fld>
            <a:endParaRPr lang="en-US"/>
          </a:p>
        </p:txBody>
      </p:sp>
    </p:spTree>
    <p:extLst>
      <p:ext uri="{BB962C8B-B14F-4D97-AF65-F5344CB8AC3E}">
        <p14:creationId xmlns:p14="http://schemas.microsoft.com/office/powerpoint/2010/main" val="2465726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micicinitiative.iom.int/" TargetMode="External"/><Relationship Id="rId5" Type="http://schemas.openxmlformats.org/officeDocument/2006/relationships/hyperlink" Target="mailto:micicsecretariat@iom.it"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2B62"/>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647700"/>
            <a:ext cx="3164203" cy="821871"/>
          </a:xfrm>
          <a:prstGeom prst="rect">
            <a:avLst/>
          </a:prstGeom>
          <a:solidFill>
            <a:srgbClr val="072B62"/>
          </a:solidFill>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7425" y="474662"/>
            <a:ext cx="985995" cy="1063545"/>
          </a:xfrm>
          <a:prstGeom prst="rect">
            <a:avLst/>
          </a:prstGeom>
        </p:spPr>
      </p:pic>
      <p:cxnSp>
        <p:nvCxnSpPr>
          <p:cNvPr id="11" name="Straight Connector 10"/>
          <p:cNvCxnSpPr/>
          <p:nvPr/>
        </p:nvCxnSpPr>
        <p:spPr>
          <a:xfrm>
            <a:off x="609600" y="2111829"/>
            <a:ext cx="1097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191701" y="4380851"/>
            <a:ext cx="9561099" cy="1200329"/>
          </a:xfrm>
          <a:prstGeom prst="rect">
            <a:avLst/>
          </a:prstGeom>
          <a:noFill/>
        </p:spPr>
        <p:txBody>
          <a:bodyPr wrap="square" rtlCol="0">
            <a:spAutoFit/>
          </a:bodyPr>
          <a:lstStyle/>
          <a:p>
            <a:pPr algn="r"/>
            <a:r>
              <a:rPr lang="en-US" sz="3600" b="1" dirty="0">
                <a:solidFill>
                  <a:schemeClr val="bg1"/>
                </a:solidFill>
                <a:latin typeface="Roboto" panose="02000000000000000000" pitchFamily="2" charset="0"/>
                <a:ea typeface="Roboto" panose="02000000000000000000" pitchFamily="2" charset="0"/>
              </a:rPr>
              <a:t>Orientation module </a:t>
            </a:r>
            <a:br>
              <a:rPr lang="en-US" sz="3600" b="1" dirty="0">
                <a:solidFill>
                  <a:schemeClr val="bg1"/>
                </a:solidFill>
                <a:latin typeface="Roboto" panose="02000000000000000000" pitchFamily="2" charset="0"/>
                <a:ea typeface="Roboto" panose="02000000000000000000" pitchFamily="2" charset="0"/>
              </a:rPr>
            </a:br>
            <a:r>
              <a:rPr lang="en-US" sz="3600" b="1" dirty="0">
                <a:solidFill>
                  <a:schemeClr val="bg1"/>
                </a:solidFill>
                <a:latin typeface="Roboto" panose="02000000000000000000" pitchFamily="2" charset="0"/>
                <a:ea typeface="Roboto" panose="02000000000000000000" pitchFamily="2" charset="0"/>
              </a:rPr>
              <a:t>for migrant workers </a:t>
            </a:r>
          </a:p>
        </p:txBody>
      </p:sp>
      <p:cxnSp>
        <p:nvCxnSpPr>
          <p:cNvPr id="13" name="Straight Connector 12"/>
          <p:cNvCxnSpPr/>
          <p:nvPr/>
        </p:nvCxnSpPr>
        <p:spPr>
          <a:xfrm>
            <a:off x="7092045" y="4289850"/>
            <a:ext cx="45502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41525" y="2416010"/>
            <a:ext cx="10331465" cy="1569660"/>
          </a:xfrm>
          <a:prstGeom prst="rect">
            <a:avLst/>
          </a:prstGeom>
          <a:noFill/>
        </p:spPr>
        <p:txBody>
          <a:bodyPr wrap="square" rtlCol="0">
            <a:spAutoFit/>
          </a:bodyPr>
          <a:lstStyle/>
          <a:p>
            <a:pPr algn="r"/>
            <a:r>
              <a:rPr lang="en-GB" sz="4800" b="1" dirty="0">
                <a:solidFill>
                  <a:schemeClr val="bg1"/>
                </a:solidFill>
                <a:latin typeface="Source Sans Pro Black" panose="020B0803030403020204" pitchFamily="34" charset="0"/>
                <a:ea typeface="Source Sans Pro Black" panose="020B0803030403020204" pitchFamily="34" charset="0"/>
              </a:rPr>
              <a:t>WHAT TO DO </a:t>
            </a:r>
          </a:p>
          <a:p>
            <a:pPr algn="r"/>
            <a:r>
              <a:rPr lang="en-GB" sz="4800" b="1" dirty="0">
                <a:solidFill>
                  <a:schemeClr val="bg1"/>
                </a:solidFill>
                <a:latin typeface="Source Sans Pro Black" panose="020B0803030403020204" pitchFamily="34" charset="0"/>
                <a:ea typeface="Source Sans Pro Black" panose="020B0803030403020204" pitchFamily="34" charset="0"/>
              </a:rPr>
              <a:t>IN THE EVENT OF AN EMERGENCY</a:t>
            </a:r>
          </a:p>
        </p:txBody>
      </p:sp>
      <p:sp>
        <p:nvSpPr>
          <p:cNvPr id="17" name="TextBox 16"/>
          <p:cNvSpPr txBox="1"/>
          <p:nvPr/>
        </p:nvSpPr>
        <p:spPr>
          <a:xfrm>
            <a:off x="6972250" y="5931525"/>
            <a:ext cx="4724400" cy="646331"/>
          </a:xfrm>
          <a:prstGeom prst="rect">
            <a:avLst/>
          </a:prstGeom>
          <a:noFill/>
        </p:spPr>
        <p:txBody>
          <a:bodyPr wrap="square" rtlCol="0">
            <a:spAutoFit/>
          </a:bodyPr>
          <a:lstStyle/>
          <a:p>
            <a:pPr algn="r"/>
            <a:r>
              <a:rPr lang="fr-CH" b="1" dirty="0">
                <a:solidFill>
                  <a:schemeClr val="bg1"/>
                </a:solidFill>
                <a:highlight>
                  <a:srgbClr val="FFFF00"/>
                </a:highlight>
                <a:latin typeface="Roboto" pitchFamily="2" charset="0"/>
                <a:ea typeface="Roboto" pitchFamily="2" charset="0"/>
              </a:rPr>
              <a:t>Place</a:t>
            </a:r>
          </a:p>
          <a:p>
            <a:pPr algn="r"/>
            <a:r>
              <a:rPr lang="fr-CH" b="1" dirty="0">
                <a:solidFill>
                  <a:schemeClr val="bg1"/>
                </a:solidFill>
                <a:highlight>
                  <a:srgbClr val="FFFF00"/>
                </a:highlight>
                <a:latin typeface="Roboto" pitchFamily="2" charset="0"/>
                <a:ea typeface="Roboto" pitchFamily="2" charset="0"/>
              </a:rPr>
              <a:t>Date</a:t>
            </a:r>
            <a:endParaRPr lang="en-US" b="1" dirty="0">
              <a:solidFill>
                <a:schemeClr val="bg1"/>
              </a:solidFill>
              <a:highlight>
                <a:srgbClr val="FFFF00"/>
              </a:highlight>
              <a:latin typeface="Roboto" pitchFamily="2" charset="0"/>
              <a:ea typeface="Roboto" pitchFamily="2" charset="0"/>
            </a:endParaRPr>
          </a:p>
        </p:txBody>
      </p:sp>
    </p:spTree>
    <p:extLst>
      <p:ext uri="{BB962C8B-B14F-4D97-AF65-F5344CB8AC3E}">
        <p14:creationId xmlns:p14="http://schemas.microsoft.com/office/powerpoint/2010/main" val="774400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72B62"/>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78970" y="703342"/>
            <a:ext cx="11103429" cy="1046440"/>
          </a:xfrm>
          <a:prstGeom prst="rect">
            <a:avLst/>
          </a:prstGeom>
          <a:noFill/>
        </p:spPr>
        <p:txBody>
          <a:bodyPr wrap="square" rtlCol="0">
            <a:spAutoFit/>
          </a:bodyPr>
          <a:lstStyle/>
          <a:p>
            <a:r>
              <a:rPr lang="en-US" sz="6200" dirty="0">
                <a:solidFill>
                  <a:schemeClr val="bg1"/>
                </a:solidFill>
                <a:latin typeface="Source Sans Pro Black" panose="020B0803030403020204" pitchFamily="34" charset="0"/>
                <a:ea typeface="Source Sans Pro Black" panose="020B0803030403020204" pitchFamily="34" charset="0"/>
              </a:rPr>
              <a:t>INTRODUCTION</a:t>
            </a:r>
          </a:p>
        </p:txBody>
      </p:sp>
      <p:sp>
        <p:nvSpPr>
          <p:cNvPr id="15" name="TextBox 14"/>
          <p:cNvSpPr txBox="1"/>
          <p:nvPr/>
        </p:nvSpPr>
        <p:spPr>
          <a:xfrm>
            <a:off x="6868890" y="2394539"/>
            <a:ext cx="4223654"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solidFill>
                <a:schemeClr val="bg1"/>
              </a:solidFill>
            </a:endParaRPr>
          </a:p>
        </p:txBody>
      </p:sp>
      <p:sp>
        <p:nvSpPr>
          <p:cNvPr id="9" name="TextBox 8"/>
          <p:cNvSpPr txBox="1"/>
          <p:nvPr/>
        </p:nvSpPr>
        <p:spPr>
          <a:xfrm>
            <a:off x="761439" y="2394539"/>
            <a:ext cx="8570072" cy="3416320"/>
          </a:xfrm>
          <a:prstGeom prst="rect">
            <a:avLst/>
          </a:prstGeom>
          <a:noFill/>
        </p:spPr>
        <p:txBody>
          <a:bodyPr wrap="square" rtlCol="0">
            <a:spAutoFit/>
          </a:bodyPr>
          <a:lstStyle/>
          <a:p>
            <a:pPr>
              <a:spcAft>
                <a:spcPts val="1200"/>
              </a:spcAft>
              <a:buClr>
                <a:schemeClr val="bg1"/>
              </a:buClr>
              <a:buSzPct val="125000"/>
            </a:pPr>
            <a:r>
              <a:rPr lang="en-GB" sz="3600" b="1" dirty="0">
                <a:solidFill>
                  <a:schemeClr val="bg1"/>
                </a:solidFill>
                <a:latin typeface="Roboto" pitchFamily="2" charset="0"/>
                <a:ea typeface="Roboto" pitchFamily="2" charset="0"/>
              </a:rPr>
              <a:t>The goal of this module is to help you be understand the main types of emergencies that may happen </a:t>
            </a:r>
            <a:r>
              <a:rPr lang="en-GB" sz="3600" b="1" dirty="0">
                <a:solidFill>
                  <a:schemeClr val="bg1"/>
                </a:solidFill>
                <a:highlight>
                  <a:srgbClr val="FFFF00"/>
                </a:highlight>
                <a:latin typeface="Roboto" pitchFamily="2" charset="0"/>
                <a:ea typeface="Roboto" pitchFamily="2" charset="0"/>
              </a:rPr>
              <a:t>in </a:t>
            </a:r>
            <a:r>
              <a:rPr lang="en-GB" sz="3600" b="1" dirty="0" err="1">
                <a:solidFill>
                  <a:schemeClr val="bg1"/>
                </a:solidFill>
                <a:highlight>
                  <a:srgbClr val="FFFF00"/>
                </a:highlight>
                <a:latin typeface="Roboto" pitchFamily="2" charset="0"/>
                <a:ea typeface="Roboto" pitchFamily="2" charset="0"/>
              </a:rPr>
              <a:t>xxxx</a:t>
            </a:r>
            <a:r>
              <a:rPr lang="en-GB" sz="3600" b="1" dirty="0">
                <a:solidFill>
                  <a:schemeClr val="bg1"/>
                </a:solidFill>
                <a:latin typeface="Roboto" pitchFamily="2" charset="0"/>
                <a:ea typeface="Roboto" pitchFamily="2" charset="0"/>
              </a:rPr>
              <a:t>, and to know about basic measures you can take in anticipation or in the event of an emergency in order to be prepared</a:t>
            </a:r>
          </a:p>
        </p:txBody>
      </p:sp>
    </p:spTree>
    <p:extLst>
      <p:ext uri="{BB962C8B-B14F-4D97-AF65-F5344CB8AC3E}">
        <p14:creationId xmlns:p14="http://schemas.microsoft.com/office/powerpoint/2010/main" val="2372221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631617"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KEY IDEAS</a:t>
            </a:r>
          </a:p>
        </p:txBody>
      </p:sp>
      <p:sp>
        <p:nvSpPr>
          <p:cNvPr id="7" name="TextBox 6"/>
          <p:cNvSpPr txBox="1"/>
          <p:nvPr/>
        </p:nvSpPr>
        <p:spPr>
          <a:xfrm>
            <a:off x="609600" y="2350217"/>
            <a:ext cx="10972800" cy="3508653"/>
          </a:xfrm>
          <a:prstGeom prst="rect">
            <a:avLst/>
          </a:prstGeom>
          <a:noFill/>
        </p:spPr>
        <p:txBody>
          <a:bodyPr wrap="square" rtlCol="0">
            <a:spAutoFit/>
          </a:bodyPr>
          <a:lstStyle/>
          <a:p>
            <a:pPr marL="457200" indent="-457200">
              <a:spcAft>
                <a:spcPts val="1200"/>
              </a:spcAft>
              <a:buClr>
                <a:srgbClr val="072B62"/>
              </a:buClr>
              <a:buSzPct val="125000"/>
              <a:buFont typeface="Wingdings" panose="05000000000000000000" pitchFamily="2" charset="2"/>
              <a:buChar char="ü"/>
            </a:pPr>
            <a:r>
              <a:rPr lang="en-GB" sz="3200" b="1" dirty="0">
                <a:solidFill>
                  <a:srgbClr val="072B62"/>
                </a:solidFill>
                <a:latin typeface="Roboto" pitchFamily="2" charset="0"/>
                <a:ea typeface="Roboto" pitchFamily="2" charset="0"/>
              </a:rPr>
              <a:t>Emergencies discussed in this training module are possible but it doesn’t mean they are going to happen</a:t>
            </a:r>
          </a:p>
          <a:p>
            <a:pPr marL="457200" indent="-457200">
              <a:spcAft>
                <a:spcPts val="1200"/>
              </a:spcAft>
              <a:buClr>
                <a:srgbClr val="072B62"/>
              </a:buClr>
              <a:buSzPct val="125000"/>
              <a:buFont typeface="Wingdings" panose="05000000000000000000" pitchFamily="2" charset="2"/>
              <a:buChar char="ü"/>
            </a:pPr>
            <a:r>
              <a:rPr lang="en-GB" sz="3200" b="1" dirty="0">
                <a:solidFill>
                  <a:srgbClr val="072B62"/>
                </a:solidFill>
                <a:latin typeface="Roboto" pitchFamily="2" charset="0"/>
                <a:ea typeface="Roboto" pitchFamily="2" charset="0"/>
              </a:rPr>
              <a:t>Being prepared help you cope with emergency if it happens</a:t>
            </a:r>
          </a:p>
          <a:p>
            <a:pPr marL="457200" indent="-457200">
              <a:spcAft>
                <a:spcPts val="1200"/>
              </a:spcAft>
              <a:buClr>
                <a:srgbClr val="072B62"/>
              </a:buClr>
              <a:buSzPct val="125000"/>
              <a:buFont typeface="Wingdings" panose="05000000000000000000" pitchFamily="2" charset="2"/>
              <a:buChar char="ü"/>
            </a:pPr>
            <a:r>
              <a:rPr lang="en-GB" sz="3200" b="1" dirty="0">
                <a:solidFill>
                  <a:srgbClr val="072B62"/>
                </a:solidFill>
                <a:latin typeface="Roboto" pitchFamily="2" charset="0"/>
                <a:ea typeface="Roboto" pitchFamily="2" charset="0"/>
              </a:rPr>
              <a:t>The goal of this module is to help you be prepared</a:t>
            </a:r>
          </a:p>
          <a:p>
            <a:pPr marL="1793875" indent="-1793875">
              <a:spcAft>
                <a:spcPts val="1200"/>
              </a:spcAft>
              <a:buClr>
                <a:srgbClr val="072B62"/>
              </a:buClr>
              <a:buSzPct val="125000"/>
            </a:pPr>
            <a:endParaRPr lang="en-GB" sz="3200" b="1" dirty="0">
              <a:solidFill>
                <a:srgbClr val="072B62"/>
              </a:solidFill>
              <a:latin typeface="Roboto" pitchFamily="2" charset="0"/>
              <a:ea typeface="Roboto" pitchFamily="2" charset="0"/>
            </a:endParaRPr>
          </a:p>
        </p:txBody>
      </p:sp>
    </p:spTree>
    <p:extLst>
      <p:ext uri="{BB962C8B-B14F-4D97-AF65-F5344CB8AC3E}">
        <p14:creationId xmlns:p14="http://schemas.microsoft.com/office/powerpoint/2010/main" val="18222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631617"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ORGANISATION OF THE MODULE</a:t>
            </a:r>
          </a:p>
        </p:txBody>
      </p:sp>
      <p:sp>
        <p:nvSpPr>
          <p:cNvPr id="7" name="TextBox 6"/>
          <p:cNvSpPr txBox="1"/>
          <p:nvPr/>
        </p:nvSpPr>
        <p:spPr>
          <a:xfrm>
            <a:off x="558085" y="2942645"/>
            <a:ext cx="10972800" cy="2523768"/>
          </a:xfrm>
          <a:prstGeom prst="rect">
            <a:avLst/>
          </a:prstGeom>
          <a:noFill/>
        </p:spPr>
        <p:txBody>
          <a:bodyPr wrap="square" rtlCol="0">
            <a:spAutoFit/>
          </a:bodyPr>
          <a:lstStyle/>
          <a:p>
            <a:pPr>
              <a:spcAft>
                <a:spcPts val="1200"/>
              </a:spcAft>
              <a:buClr>
                <a:srgbClr val="072B62"/>
              </a:buClr>
              <a:buSzPct val="125000"/>
            </a:pPr>
            <a:r>
              <a:rPr lang="en-GB" sz="3200" b="1" dirty="0">
                <a:solidFill>
                  <a:srgbClr val="072B62"/>
                </a:solidFill>
                <a:latin typeface="Roboto" pitchFamily="2" charset="0"/>
                <a:ea typeface="Roboto" pitchFamily="2" charset="0"/>
              </a:rPr>
              <a:t>Session 1: Introduction and Why Prepare for Emergency </a:t>
            </a:r>
          </a:p>
          <a:p>
            <a:pPr>
              <a:spcAft>
                <a:spcPts val="1200"/>
              </a:spcAft>
              <a:buClr>
                <a:srgbClr val="072B62"/>
              </a:buClr>
              <a:buSzPct val="125000"/>
            </a:pPr>
            <a:r>
              <a:rPr lang="en-GB" sz="3200" b="1" dirty="0">
                <a:solidFill>
                  <a:srgbClr val="072B62"/>
                </a:solidFill>
                <a:latin typeface="Roboto" pitchFamily="2" charset="0"/>
                <a:ea typeface="Roboto" pitchFamily="2" charset="0"/>
              </a:rPr>
              <a:t>Session 2: Being Prepared for Emergency </a:t>
            </a:r>
          </a:p>
          <a:p>
            <a:pPr marL="1793875" indent="-1793875">
              <a:spcAft>
                <a:spcPts val="1200"/>
              </a:spcAft>
              <a:buClr>
                <a:srgbClr val="072B62"/>
              </a:buClr>
              <a:buSzPct val="125000"/>
            </a:pPr>
            <a:r>
              <a:rPr lang="en-GB" sz="3200" b="1" dirty="0">
                <a:solidFill>
                  <a:srgbClr val="072B62"/>
                </a:solidFill>
                <a:latin typeface="Roboto" pitchFamily="2" charset="0"/>
                <a:ea typeface="Roboto" pitchFamily="2" charset="0"/>
              </a:rPr>
              <a:t>Session 3: Emergency Contacts </a:t>
            </a:r>
          </a:p>
          <a:p>
            <a:pPr marL="1793875" indent="-1793875">
              <a:spcAft>
                <a:spcPts val="1200"/>
              </a:spcAft>
              <a:buClr>
                <a:srgbClr val="072B62"/>
              </a:buClr>
              <a:buSzPct val="125000"/>
            </a:pPr>
            <a:r>
              <a:rPr lang="en-GB" sz="3200" b="1" dirty="0">
                <a:solidFill>
                  <a:srgbClr val="072B62"/>
                </a:solidFill>
                <a:latin typeface="Roboto" pitchFamily="2" charset="0"/>
                <a:ea typeface="Roboto" pitchFamily="2" charset="0"/>
              </a:rPr>
              <a:t>Session 4: Practical Exercise and Conclusions</a:t>
            </a:r>
          </a:p>
        </p:txBody>
      </p:sp>
    </p:spTree>
    <p:extLst>
      <p:ext uri="{BB962C8B-B14F-4D97-AF65-F5344CB8AC3E}">
        <p14:creationId xmlns:p14="http://schemas.microsoft.com/office/powerpoint/2010/main" val="50415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631617"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QUESTIONS AND COMMENTS</a:t>
            </a:r>
          </a:p>
        </p:txBody>
      </p:sp>
      <p:sp>
        <p:nvSpPr>
          <p:cNvPr id="2" name="Rectangle 1"/>
          <p:cNvSpPr/>
          <p:nvPr/>
        </p:nvSpPr>
        <p:spPr>
          <a:xfrm>
            <a:off x="2476259" y="2149019"/>
            <a:ext cx="7239482" cy="4708981"/>
          </a:xfrm>
          <a:prstGeom prst="rect">
            <a:avLst/>
          </a:prstGeom>
        </p:spPr>
        <p:txBody>
          <a:bodyPr wrap="none">
            <a:spAutoFit/>
          </a:bodyPr>
          <a:lstStyle/>
          <a:p>
            <a:r>
              <a:rPr lang="fr-CH" sz="30000" b="1" dirty="0">
                <a:solidFill>
                  <a:srgbClr val="072B62"/>
                </a:solidFill>
                <a:latin typeface="Source Sans Pro Black" panose="020B0803030403020204" pitchFamily="34" charset="0"/>
                <a:ea typeface="Source Sans Pro Black" panose="020B0803030403020204" pitchFamily="34" charset="0"/>
              </a:rPr>
              <a:t>? ? ?</a:t>
            </a:r>
            <a:endParaRPr lang="en-US" sz="30000" b="1" dirty="0">
              <a:solidFill>
                <a:srgbClr val="072B62"/>
              </a:solidFill>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2034597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72B62"/>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78970" y="703342"/>
            <a:ext cx="11103429" cy="1046440"/>
          </a:xfrm>
          <a:prstGeom prst="rect">
            <a:avLst/>
          </a:prstGeom>
          <a:noFill/>
        </p:spPr>
        <p:txBody>
          <a:bodyPr wrap="square" rtlCol="0">
            <a:spAutoFit/>
          </a:bodyPr>
          <a:lstStyle/>
          <a:p>
            <a:r>
              <a:rPr lang="en-US" sz="6200" dirty="0">
                <a:solidFill>
                  <a:schemeClr val="bg1"/>
                </a:solidFill>
                <a:latin typeface="Source Sans Pro Black" panose="020B0803030403020204" pitchFamily="34" charset="0"/>
                <a:ea typeface="Source Sans Pro Black" panose="020B0803030403020204" pitchFamily="34" charset="0"/>
              </a:rPr>
              <a:t>SESSION 1</a:t>
            </a:r>
          </a:p>
        </p:txBody>
      </p:sp>
      <p:sp>
        <p:nvSpPr>
          <p:cNvPr id="15" name="TextBox 14"/>
          <p:cNvSpPr txBox="1"/>
          <p:nvPr/>
        </p:nvSpPr>
        <p:spPr>
          <a:xfrm>
            <a:off x="6868890" y="2394539"/>
            <a:ext cx="4223654"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solidFill>
                <a:schemeClr val="bg1"/>
              </a:solidFill>
            </a:endParaRPr>
          </a:p>
        </p:txBody>
      </p:sp>
      <p:sp>
        <p:nvSpPr>
          <p:cNvPr id="9" name="TextBox 8"/>
          <p:cNvSpPr txBox="1"/>
          <p:nvPr/>
        </p:nvSpPr>
        <p:spPr>
          <a:xfrm>
            <a:off x="478970" y="2568231"/>
            <a:ext cx="11157859" cy="830997"/>
          </a:xfrm>
          <a:prstGeom prst="rect">
            <a:avLst/>
          </a:prstGeom>
          <a:noFill/>
        </p:spPr>
        <p:txBody>
          <a:bodyPr wrap="square" rtlCol="0">
            <a:spAutoFit/>
          </a:bodyPr>
          <a:lstStyle/>
          <a:p>
            <a:pPr>
              <a:spcAft>
                <a:spcPts val="1200"/>
              </a:spcAft>
              <a:buClr>
                <a:schemeClr val="bg1"/>
              </a:buClr>
              <a:buSzPct val="125000"/>
            </a:pPr>
            <a:r>
              <a:rPr lang="en-GB" sz="4800" b="1" dirty="0">
                <a:solidFill>
                  <a:schemeClr val="bg1"/>
                </a:solidFill>
                <a:latin typeface="Source Sans Pro Black" panose="020B0803030403020204" pitchFamily="34" charset="0"/>
                <a:ea typeface="Source Sans Pro Black" panose="020B0803030403020204" pitchFamily="34" charset="0"/>
              </a:rPr>
              <a:t>Preparing for an Emergency: Why?</a:t>
            </a:r>
            <a:endParaRPr lang="en-GB" sz="4800" b="1" dirty="0">
              <a:solidFill>
                <a:schemeClr val="bg1"/>
              </a:solidFill>
              <a:highlight>
                <a:srgbClr val="FFFF00"/>
              </a:highlight>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1390589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LEARNING OBJECTIVE</a:t>
            </a:r>
          </a:p>
        </p:txBody>
      </p:sp>
      <p:sp>
        <p:nvSpPr>
          <p:cNvPr id="7" name="TextBox 6"/>
          <p:cNvSpPr txBox="1"/>
          <p:nvPr/>
        </p:nvSpPr>
        <p:spPr>
          <a:xfrm>
            <a:off x="519448" y="3032796"/>
            <a:ext cx="5449909" cy="3108543"/>
          </a:xfrm>
          <a:prstGeom prst="rect">
            <a:avLst/>
          </a:prstGeom>
          <a:noFill/>
        </p:spPr>
        <p:txBody>
          <a:bodyPr wrap="square" rtlCol="0">
            <a:spAutoFit/>
          </a:bodyPr>
          <a:lstStyle/>
          <a:p>
            <a:pPr>
              <a:spcAft>
                <a:spcPts val="1200"/>
              </a:spcAft>
              <a:buClr>
                <a:srgbClr val="072B62"/>
              </a:buClr>
              <a:buSzPct val="125000"/>
            </a:pPr>
            <a:r>
              <a:rPr lang="en-GB" sz="2800" b="1" dirty="0">
                <a:solidFill>
                  <a:srgbClr val="072B62"/>
                </a:solidFill>
                <a:latin typeface="Roboto" pitchFamily="2" charset="0"/>
                <a:ea typeface="Roboto" pitchFamily="2" charset="0"/>
              </a:rPr>
              <a:t>By the end of the session, you will be able to describe why it is important to be prepared for emergencies such as natural disaster, epidemics, political turmoil or conflicts, and economic crises. </a:t>
            </a:r>
          </a:p>
        </p:txBody>
      </p:sp>
      <p:pic>
        <p:nvPicPr>
          <p:cNvPr id="5" name="Picture 2" descr="Plan, Objective, Strategy, Goal, Process, Succ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3924" y="2473874"/>
            <a:ext cx="5685198" cy="37842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140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649681" y="1193665"/>
            <a:ext cx="3906814" cy="827214"/>
          </a:xfrm>
          <a:prstGeom prst="rect">
            <a:avLst/>
          </a:prstGeom>
          <a:noFill/>
        </p:spPr>
        <p:txBody>
          <a:bodyPr wrap="square" rtlCol="0">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Storms</a:t>
            </a:r>
          </a:p>
        </p:txBody>
      </p:sp>
      <p:sp>
        <p:nvSpPr>
          <p:cNvPr id="2" name="ZoneTexte 1">
            <a:extLst>
              <a:ext uri="{FF2B5EF4-FFF2-40B4-BE49-F238E27FC236}">
                <a16:creationId xmlns:a16="http://schemas.microsoft.com/office/drawing/2014/main" id="{FA2DC34C-1818-497D-B7E0-A7E3584E7612}"/>
              </a:ext>
            </a:extLst>
          </p:cNvPr>
          <p:cNvSpPr txBox="1"/>
          <p:nvPr/>
        </p:nvSpPr>
        <p:spPr>
          <a:xfrm>
            <a:off x="5312729" y="1195868"/>
            <a:ext cx="4984124" cy="954107"/>
          </a:xfrm>
          <a:prstGeom prst="rect">
            <a:avLst/>
          </a:prstGeom>
          <a:noFill/>
        </p:spPr>
        <p:txBody>
          <a:bodyPr wrap="square" rtlCol="0">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Droughts</a:t>
            </a:r>
          </a:p>
        </p:txBody>
      </p:sp>
      <p:pic>
        <p:nvPicPr>
          <p:cNvPr id="9" name="Picture 14">
            <a:extLst>
              <a:ext uri="{FF2B5EF4-FFF2-40B4-BE49-F238E27FC236}">
                <a16:creationId xmlns:a16="http://schemas.microsoft.com/office/drawing/2014/main" id="{8F88E573-BDFC-4D1A-B324-1D8D427570F4}"/>
              </a:ext>
            </a:extLst>
          </p:cNvPr>
          <p:cNvPicPr>
            <a:picLocks noChangeAspect="1"/>
          </p:cNvPicPr>
          <p:nvPr/>
        </p:nvPicPr>
        <p:blipFill rotWithShape="1">
          <a:blip r:embed="rId3"/>
          <a:srcRect l="57240" t="34536" r="33006" b="47978"/>
          <a:stretch/>
        </p:blipFill>
        <p:spPr>
          <a:xfrm>
            <a:off x="637458" y="3462262"/>
            <a:ext cx="989868" cy="998186"/>
          </a:xfrm>
          <a:prstGeom prst="rect">
            <a:avLst/>
          </a:prstGeom>
        </p:spPr>
      </p:pic>
      <p:pic>
        <p:nvPicPr>
          <p:cNvPr id="10" name="Picture 20">
            <a:extLst>
              <a:ext uri="{FF2B5EF4-FFF2-40B4-BE49-F238E27FC236}">
                <a16:creationId xmlns:a16="http://schemas.microsoft.com/office/drawing/2014/main" id="{7FC2DD62-EBA7-4626-A0E0-107973D2CE08}"/>
              </a:ext>
            </a:extLst>
          </p:cNvPr>
          <p:cNvPicPr>
            <a:picLocks noChangeAspect="1"/>
          </p:cNvPicPr>
          <p:nvPr/>
        </p:nvPicPr>
        <p:blipFill rotWithShape="1">
          <a:blip r:embed="rId4"/>
          <a:srcRect l="69728" t="69731" r="19624" b="11495"/>
          <a:stretch/>
        </p:blipFill>
        <p:spPr>
          <a:xfrm>
            <a:off x="576242" y="1143263"/>
            <a:ext cx="1112300" cy="1068681"/>
          </a:xfrm>
          <a:prstGeom prst="rect">
            <a:avLst/>
          </a:prstGeom>
        </p:spPr>
      </p:pic>
      <p:pic>
        <p:nvPicPr>
          <p:cNvPr id="13" name="Picture 28">
            <a:extLst>
              <a:ext uri="{FF2B5EF4-FFF2-40B4-BE49-F238E27FC236}">
                <a16:creationId xmlns:a16="http://schemas.microsoft.com/office/drawing/2014/main" id="{91E60985-BC16-4CB6-97F4-E2486C32468C}"/>
              </a:ext>
            </a:extLst>
          </p:cNvPr>
          <p:cNvPicPr>
            <a:picLocks noChangeAspect="1"/>
          </p:cNvPicPr>
          <p:nvPr/>
        </p:nvPicPr>
        <p:blipFill rotWithShape="1">
          <a:blip r:embed="rId5"/>
          <a:srcRect l="69583" t="32593" r="19792" b="49259"/>
          <a:stretch/>
        </p:blipFill>
        <p:spPr>
          <a:xfrm>
            <a:off x="4267058" y="4541245"/>
            <a:ext cx="1112300" cy="1068681"/>
          </a:xfrm>
          <a:prstGeom prst="rect">
            <a:avLst/>
          </a:prstGeom>
        </p:spPr>
      </p:pic>
      <p:pic>
        <p:nvPicPr>
          <p:cNvPr id="14" name="Picture 23">
            <a:extLst>
              <a:ext uri="{FF2B5EF4-FFF2-40B4-BE49-F238E27FC236}">
                <a16:creationId xmlns:a16="http://schemas.microsoft.com/office/drawing/2014/main" id="{6CF02857-D909-4355-84D6-70BEC1B7E904}"/>
              </a:ext>
            </a:extLst>
          </p:cNvPr>
          <p:cNvPicPr>
            <a:picLocks noChangeAspect="1"/>
          </p:cNvPicPr>
          <p:nvPr/>
        </p:nvPicPr>
        <p:blipFill rotWithShape="1">
          <a:blip r:embed="rId6"/>
          <a:srcRect l="50000" t="47778" r="39792" b="34444"/>
          <a:stretch/>
        </p:blipFill>
        <p:spPr>
          <a:xfrm>
            <a:off x="8213966" y="3428608"/>
            <a:ext cx="1036452" cy="1015300"/>
          </a:xfrm>
          <a:prstGeom prst="rect">
            <a:avLst/>
          </a:prstGeom>
        </p:spPr>
      </p:pic>
      <p:pic>
        <p:nvPicPr>
          <p:cNvPr id="15" name="Picture 12">
            <a:extLst>
              <a:ext uri="{FF2B5EF4-FFF2-40B4-BE49-F238E27FC236}">
                <a16:creationId xmlns:a16="http://schemas.microsoft.com/office/drawing/2014/main" id="{D215B3D7-5887-45A8-8FD0-410C0432C0EF}"/>
              </a:ext>
            </a:extLst>
          </p:cNvPr>
          <p:cNvPicPr>
            <a:picLocks noChangeAspect="1"/>
          </p:cNvPicPr>
          <p:nvPr/>
        </p:nvPicPr>
        <p:blipFill rotWithShape="1">
          <a:blip r:embed="rId7"/>
          <a:srcRect l="57158" t="32696" r="33006" b="49380"/>
          <a:stretch/>
        </p:blipFill>
        <p:spPr>
          <a:xfrm>
            <a:off x="8235279" y="1177328"/>
            <a:ext cx="950795" cy="974565"/>
          </a:xfrm>
          <a:prstGeom prst="rect">
            <a:avLst/>
          </a:prstGeom>
        </p:spPr>
      </p:pic>
      <p:pic>
        <p:nvPicPr>
          <p:cNvPr id="16" name="Picture 24">
            <a:extLst>
              <a:ext uri="{FF2B5EF4-FFF2-40B4-BE49-F238E27FC236}">
                <a16:creationId xmlns:a16="http://schemas.microsoft.com/office/drawing/2014/main" id="{57720D61-9BE2-4CAE-9E2A-CF7BF626C571}"/>
              </a:ext>
            </a:extLst>
          </p:cNvPr>
          <p:cNvPicPr>
            <a:picLocks noChangeAspect="1"/>
          </p:cNvPicPr>
          <p:nvPr/>
        </p:nvPicPr>
        <p:blipFill rotWithShape="1">
          <a:blip r:embed="rId8"/>
          <a:srcRect l="54167" t="39259" r="35208" b="42222"/>
          <a:stretch/>
        </p:blipFill>
        <p:spPr>
          <a:xfrm>
            <a:off x="8202430" y="4550082"/>
            <a:ext cx="1081040" cy="1059844"/>
          </a:xfrm>
          <a:prstGeom prst="rect">
            <a:avLst/>
          </a:prstGeom>
        </p:spPr>
      </p:pic>
      <p:sp>
        <p:nvSpPr>
          <p:cNvPr id="17" name="TextBox 16"/>
          <p:cNvSpPr txBox="1"/>
          <p:nvPr/>
        </p:nvSpPr>
        <p:spPr>
          <a:xfrm>
            <a:off x="455349" y="270743"/>
            <a:ext cx="11103429" cy="769441"/>
          </a:xfrm>
          <a:prstGeom prst="rect">
            <a:avLst/>
          </a:prstGeom>
          <a:noFill/>
        </p:spPr>
        <p:txBody>
          <a:bodyPr wrap="square" rtlCol="0">
            <a:spAutoFit/>
          </a:bodyPr>
          <a:lstStyle/>
          <a:p>
            <a:pPr algn="ctr"/>
            <a:r>
              <a:rPr lang="en-US" sz="4400" b="1" dirty="0">
                <a:solidFill>
                  <a:srgbClr val="072B62"/>
                </a:solidFill>
                <a:latin typeface="Source Sans Pro Black" panose="020B0803030403020204" pitchFamily="34" charset="0"/>
                <a:ea typeface="Source Sans Pro Black" panose="020B0803030403020204" pitchFamily="34" charset="0"/>
              </a:rPr>
              <a:t>POTENTIAL EMERGENCIES</a:t>
            </a:r>
          </a:p>
        </p:txBody>
      </p:sp>
      <p:pic>
        <p:nvPicPr>
          <p:cNvPr id="22" name="Picture 13">
            <a:extLst/>
          </p:cNvPr>
          <p:cNvPicPr>
            <a:picLocks noChangeAspect="1"/>
          </p:cNvPicPr>
          <p:nvPr/>
        </p:nvPicPr>
        <p:blipFill rotWithShape="1">
          <a:blip r:embed="rId7"/>
          <a:srcRect l="57159" t="69102" r="33101" b="13388"/>
          <a:stretch/>
        </p:blipFill>
        <p:spPr>
          <a:xfrm>
            <a:off x="637458" y="4567380"/>
            <a:ext cx="989868" cy="1000974"/>
          </a:xfrm>
          <a:prstGeom prst="rect">
            <a:avLst/>
          </a:prstGeom>
        </p:spPr>
      </p:pic>
      <p:pic>
        <p:nvPicPr>
          <p:cNvPr id="23" name="Picture 10">
            <a:extLst/>
          </p:cNvPr>
          <p:cNvPicPr>
            <a:picLocks noChangeAspect="1"/>
          </p:cNvPicPr>
          <p:nvPr/>
        </p:nvPicPr>
        <p:blipFill rotWithShape="1">
          <a:blip r:embed="rId9"/>
          <a:srcRect l="57158" t="36339" r="32924" b="46321"/>
          <a:stretch/>
        </p:blipFill>
        <p:spPr>
          <a:xfrm>
            <a:off x="4337055" y="1181209"/>
            <a:ext cx="950795" cy="935079"/>
          </a:xfrm>
          <a:prstGeom prst="rect">
            <a:avLst/>
          </a:prstGeom>
        </p:spPr>
      </p:pic>
      <p:pic>
        <p:nvPicPr>
          <p:cNvPr id="24" name="Picture 15">
            <a:extLst/>
          </p:cNvPr>
          <p:cNvPicPr>
            <a:picLocks noChangeAspect="1"/>
          </p:cNvPicPr>
          <p:nvPr/>
        </p:nvPicPr>
        <p:blipFill rotWithShape="1">
          <a:blip r:embed="rId3"/>
          <a:srcRect l="57240" t="70820" r="33006" b="11548"/>
          <a:stretch/>
        </p:blipFill>
        <p:spPr>
          <a:xfrm>
            <a:off x="4317518" y="2234317"/>
            <a:ext cx="989868" cy="1006504"/>
          </a:xfrm>
          <a:prstGeom prst="rect">
            <a:avLst/>
          </a:prstGeom>
        </p:spPr>
      </p:pic>
      <p:pic>
        <p:nvPicPr>
          <p:cNvPr id="25" name="Picture 16">
            <a:extLst/>
          </p:cNvPr>
          <p:cNvPicPr>
            <a:picLocks noChangeAspect="1"/>
          </p:cNvPicPr>
          <p:nvPr/>
        </p:nvPicPr>
        <p:blipFill rotWithShape="1">
          <a:blip r:embed="rId10"/>
          <a:srcRect l="56901" t="35337" r="32890" b="46515"/>
          <a:stretch/>
        </p:blipFill>
        <p:spPr>
          <a:xfrm>
            <a:off x="614166" y="2318877"/>
            <a:ext cx="1036452" cy="1036452"/>
          </a:xfrm>
          <a:prstGeom prst="rect">
            <a:avLst/>
          </a:prstGeom>
        </p:spPr>
      </p:pic>
      <p:sp>
        <p:nvSpPr>
          <p:cNvPr id="26" name="ZoneTexte 1">
            <a:extLst/>
          </p:cNvPr>
          <p:cNvSpPr txBox="1"/>
          <p:nvPr/>
        </p:nvSpPr>
        <p:spPr>
          <a:xfrm>
            <a:off x="9250418" y="1281735"/>
            <a:ext cx="4984124" cy="954107"/>
          </a:xfrm>
          <a:prstGeom prst="rect">
            <a:avLst/>
          </a:prstGeom>
          <a:noFill/>
        </p:spPr>
        <p:txBody>
          <a:bodyPr wrap="square" rtlCol="0">
            <a:spAutoFit/>
          </a:bodyPr>
          <a:lstStyle/>
          <a:p>
            <a:pPr>
              <a:buClr>
                <a:srgbClr val="072B62"/>
              </a:buClr>
              <a:buSzPct val="125000"/>
            </a:pPr>
            <a:r>
              <a:rPr lang="en-GB" sz="2800" b="1" dirty="0">
                <a:solidFill>
                  <a:srgbClr val="072B62"/>
                </a:solidFill>
                <a:latin typeface="Roboto" pitchFamily="2" charset="0"/>
                <a:ea typeface="Roboto" pitchFamily="2" charset="0"/>
              </a:rPr>
              <a:t>Industrial </a:t>
            </a:r>
          </a:p>
          <a:p>
            <a:pPr>
              <a:buClr>
                <a:srgbClr val="072B62"/>
              </a:buClr>
              <a:buSzPct val="125000"/>
            </a:pPr>
            <a:r>
              <a:rPr lang="en-GB" sz="2800" b="1" dirty="0">
                <a:solidFill>
                  <a:srgbClr val="072B62"/>
                </a:solidFill>
                <a:latin typeface="Roboto" pitchFamily="2" charset="0"/>
                <a:ea typeface="Roboto" pitchFamily="2" charset="0"/>
              </a:rPr>
              <a:t>accidents</a:t>
            </a:r>
          </a:p>
        </p:txBody>
      </p:sp>
      <p:pic>
        <p:nvPicPr>
          <p:cNvPr id="4" name="Picture 3"/>
          <p:cNvPicPr>
            <a:picLocks noChangeAspect="1"/>
          </p:cNvPicPr>
          <p:nvPr/>
        </p:nvPicPr>
        <p:blipFill rotWithShape="1">
          <a:blip r:embed="rId11"/>
          <a:srcRect l="51794" t="55686" r="41122" b="31765"/>
          <a:stretch/>
        </p:blipFill>
        <p:spPr>
          <a:xfrm>
            <a:off x="4299865" y="3358850"/>
            <a:ext cx="1068207" cy="1064367"/>
          </a:xfrm>
          <a:prstGeom prst="rect">
            <a:avLst/>
          </a:prstGeom>
        </p:spPr>
      </p:pic>
      <p:sp>
        <p:nvSpPr>
          <p:cNvPr id="27" name="TextBox 26"/>
          <p:cNvSpPr txBox="1"/>
          <p:nvPr/>
        </p:nvSpPr>
        <p:spPr>
          <a:xfrm>
            <a:off x="1649681" y="2234622"/>
            <a:ext cx="3906814" cy="827214"/>
          </a:xfrm>
          <a:prstGeom prst="rect">
            <a:avLst/>
          </a:prstGeom>
          <a:noFill/>
        </p:spPr>
        <p:txBody>
          <a:bodyPr wrap="square" rtlCol="0">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Heavy rains</a:t>
            </a:r>
          </a:p>
        </p:txBody>
      </p:sp>
      <p:sp>
        <p:nvSpPr>
          <p:cNvPr id="28" name="TextBox 27"/>
          <p:cNvSpPr txBox="1"/>
          <p:nvPr/>
        </p:nvSpPr>
        <p:spPr>
          <a:xfrm>
            <a:off x="1649681" y="3355329"/>
            <a:ext cx="3906814" cy="827214"/>
          </a:xfrm>
          <a:prstGeom prst="rect">
            <a:avLst/>
          </a:prstGeom>
          <a:noFill/>
        </p:spPr>
        <p:txBody>
          <a:bodyPr wrap="square" rtlCol="0">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Floods</a:t>
            </a:r>
          </a:p>
        </p:txBody>
      </p:sp>
      <p:sp>
        <p:nvSpPr>
          <p:cNvPr id="29" name="TextBox 28"/>
          <p:cNvSpPr txBox="1"/>
          <p:nvPr/>
        </p:nvSpPr>
        <p:spPr>
          <a:xfrm>
            <a:off x="1649681" y="4511440"/>
            <a:ext cx="3906814" cy="827214"/>
          </a:xfrm>
          <a:prstGeom prst="rect">
            <a:avLst/>
          </a:prstGeom>
          <a:noFill/>
        </p:spPr>
        <p:txBody>
          <a:bodyPr wrap="square" rtlCol="0">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Fires</a:t>
            </a:r>
          </a:p>
        </p:txBody>
      </p:sp>
      <p:sp>
        <p:nvSpPr>
          <p:cNvPr id="6" name="Rectangle 5"/>
          <p:cNvSpPr/>
          <p:nvPr/>
        </p:nvSpPr>
        <p:spPr>
          <a:xfrm>
            <a:off x="5312729" y="2288609"/>
            <a:ext cx="6096000" cy="954107"/>
          </a:xfrm>
          <a:prstGeom prst="rect">
            <a:avLst/>
          </a:prstGeom>
        </p:spPr>
        <p:txBody>
          <a:bodyPr>
            <a:spAutoFit/>
          </a:bodyPr>
          <a:lstStyle/>
          <a:p>
            <a:pPr>
              <a:buClr>
                <a:srgbClr val="072B62"/>
              </a:buClr>
              <a:buSzPct val="125000"/>
            </a:pPr>
            <a:r>
              <a:rPr lang="en-GB" sz="2800" b="1" dirty="0">
                <a:solidFill>
                  <a:srgbClr val="072B62"/>
                </a:solidFill>
                <a:latin typeface="Roboto" pitchFamily="2" charset="0"/>
                <a:ea typeface="Roboto" pitchFamily="2" charset="0"/>
              </a:rPr>
              <a:t>Extreme </a:t>
            </a:r>
          </a:p>
          <a:p>
            <a:pPr>
              <a:buClr>
                <a:srgbClr val="072B62"/>
              </a:buClr>
              <a:buSzPct val="125000"/>
            </a:pPr>
            <a:r>
              <a:rPr lang="en-GB" sz="2800" b="1" dirty="0">
                <a:solidFill>
                  <a:srgbClr val="072B62"/>
                </a:solidFill>
                <a:latin typeface="Roboto" pitchFamily="2" charset="0"/>
                <a:ea typeface="Roboto" pitchFamily="2" charset="0"/>
              </a:rPr>
              <a:t>temperatures</a:t>
            </a:r>
          </a:p>
        </p:txBody>
      </p:sp>
      <p:sp>
        <p:nvSpPr>
          <p:cNvPr id="8" name="Rectangle 7"/>
          <p:cNvSpPr/>
          <p:nvPr/>
        </p:nvSpPr>
        <p:spPr>
          <a:xfrm>
            <a:off x="5312729" y="3342618"/>
            <a:ext cx="6096000" cy="954107"/>
          </a:xfrm>
          <a:prstGeom prst="rect">
            <a:avLst/>
          </a:prstGeom>
        </p:spPr>
        <p:txBody>
          <a:bodyPr>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Earthquakes</a:t>
            </a:r>
          </a:p>
        </p:txBody>
      </p:sp>
      <p:sp>
        <p:nvSpPr>
          <p:cNvPr id="12" name="Rectangle 11"/>
          <p:cNvSpPr/>
          <p:nvPr/>
        </p:nvSpPr>
        <p:spPr>
          <a:xfrm>
            <a:off x="5312729" y="4511440"/>
            <a:ext cx="1765227" cy="954107"/>
          </a:xfrm>
          <a:prstGeom prst="rect">
            <a:avLst/>
          </a:prstGeom>
        </p:spPr>
        <p:txBody>
          <a:bodyPr wrap="none">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Tsunamis</a:t>
            </a:r>
          </a:p>
        </p:txBody>
      </p:sp>
      <p:pic>
        <p:nvPicPr>
          <p:cNvPr id="30" name="Picture 29"/>
          <p:cNvPicPr>
            <a:picLocks noChangeAspect="1"/>
          </p:cNvPicPr>
          <p:nvPr/>
        </p:nvPicPr>
        <p:blipFill rotWithShape="1">
          <a:blip r:embed="rId11"/>
          <a:srcRect l="41554" t="54947" r="51362" b="32504"/>
          <a:stretch/>
        </p:blipFill>
        <p:spPr>
          <a:xfrm>
            <a:off x="8241121" y="2225793"/>
            <a:ext cx="1068207" cy="1064367"/>
          </a:xfrm>
          <a:prstGeom prst="rect">
            <a:avLst/>
          </a:prstGeom>
        </p:spPr>
      </p:pic>
      <p:sp>
        <p:nvSpPr>
          <p:cNvPr id="31" name="Rectangle 30"/>
          <p:cNvSpPr/>
          <p:nvPr/>
        </p:nvSpPr>
        <p:spPr>
          <a:xfrm>
            <a:off x="9250418" y="2374476"/>
            <a:ext cx="6096000" cy="954107"/>
          </a:xfrm>
          <a:prstGeom prst="rect">
            <a:avLst/>
          </a:prstGeom>
        </p:spPr>
        <p:txBody>
          <a:bodyPr>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Epidemics</a:t>
            </a:r>
          </a:p>
        </p:txBody>
      </p:sp>
      <p:sp>
        <p:nvSpPr>
          <p:cNvPr id="32" name="Rectangle 31"/>
          <p:cNvSpPr/>
          <p:nvPr/>
        </p:nvSpPr>
        <p:spPr>
          <a:xfrm>
            <a:off x="9250418" y="3495183"/>
            <a:ext cx="6096000" cy="954107"/>
          </a:xfrm>
          <a:prstGeom prst="rect">
            <a:avLst/>
          </a:prstGeom>
        </p:spPr>
        <p:txBody>
          <a:bodyPr>
            <a:spAutoFit/>
          </a:bodyPr>
          <a:lstStyle/>
          <a:p>
            <a:pPr>
              <a:lnSpc>
                <a:spcPct val="200000"/>
              </a:lnSpc>
              <a:spcAft>
                <a:spcPts val="1200"/>
              </a:spcAft>
              <a:buClr>
                <a:srgbClr val="072B62"/>
              </a:buClr>
              <a:buSzPct val="125000"/>
            </a:pPr>
            <a:r>
              <a:rPr lang="en-GB" sz="2800" b="1" dirty="0">
                <a:solidFill>
                  <a:srgbClr val="072B62"/>
                </a:solidFill>
                <a:latin typeface="Roboto" pitchFamily="2" charset="0"/>
                <a:ea typeface="Roboto" pitchFamily="2" charset="0"/>
              </a:rPr>
              <a:t>Conflict</a:t>
            </a:r>
          </a:p>
        </p:txBody>
      </p:sp>
      <p:sp>
        <p:nvSpPr>
          <p:cNvPr id="33" name="Rectangle 32"/>
          <p:cNvSpPr/>
          <p:nvPr/>
        </p:nvSpPr>
        <p:spPr>
          <a:xfrm>
            <a:off x="9239660" y="4586745"/>
            <a:ext cx="2353529" cy="954107"/>
          </a:xfrm>
          <a:prstGeom prst="rect">
            <a:avLst/>
          </a:prstGeom>
        </p:spPr>
        <p:txBody>
          <a:bodyPr wrap="none">
            <a:spAutoFit/>
          </a:bodyPr>
          <a:lstStyle/>
          <a:p>
            <a:pPr>
              <a:buClr>
                <a:srgbClr val="072B62"/>
              </a:buClr>
              <a:buSzPct val="125000"/>
            </a:pPr>
            <a:r>
              <a:rPr lang="en-GB" sz="2800" b="1" dirty="0">
                <a:solidFill>
                  <a:srgbClr val="072B62"/>
                </a:solidFill>
                <a:latin typeface="Roboto" pitchFamily="2" charset="0"/>
                <a:ea typeface="Roboto" pitchFamily="2" charset="0"/>
              </a:rPr>
              <a:t>Violence and </a:t>
            </a:r>
          </a:p>
          <a:p>
            <a:pPr>
              <a:buClr>
                <a:srgbClr val="072B62"/>
              </a:buClr>
              <a:buSzPct val="125000"/>
            </a:pPr>
            <a:r>
              <a:rPr lang="en-GB" sz="2800" b="1" dirty="0">
                <a:solidFill>
                  <a:srgbClr val="072B62"/>
                </a:solidFill>
                <a:latin typeface="Roboto" pitchFamily="2" charset="0"/>
                <a:ea typeface="Roboto" pitchFamily="2" charset="0"/>
              </a:rPr>
              <a:t>xenophobia</a:t>
            </a:r>
          </a:p>
        </p:txBody>
      </p:sp>
      <p:sp>
        <p:nvSpPr>
          <p:cNvPr id="34" name="TextBox 33"/>
          <p:cNvSpPr txBox="1"/>
          <p:nvPr/>
        </p:nvSpPr>
        <p:spPr>
          <a:xfrm>
            <a:off x="1627326" y="5807071"/>
            <a:ext cx="3906814" cy="954107"/>
          </a:xfrm>
          <a:prstGeom prst="rect">
            <a:avLst/>
          </a:prstGeom>
          <a:noFill/>
        </p:spPr>
        <p:txBody>
          <a:bodyPr wrap="square" rtlCol="0">
            <a:spAutoFit/>
          </a:bodyPr>
          <a:lstStyle/>
          <a:p>
            <a:pPr>
              <a:spcAft>
                <a:spcPts val="1200"/>
              </a:spcAft>
              <a:buClr>
                <a:srgbClr val="072B62"/>
              </a:buClr>
              <a:buSzPct val="125000"/>
            </a:pPr>
            <a:r>
              <a:rPr lang="en-GB" sz="2800" b="1" dirty="0">
                <a:solidFill>
                  <a:srgbClr val="072B62"/>
                </a:solidFill>
                <a:latin typeface="Roboto" pitchFamily="2" charset="0"/>
                <a:ea typeface="Roboto" pitchFamily="2" charset="0"/>
              </a:rPr>
              <a:t>Volcanic</a:t>
            </a:r>
            <a:br>
              <a:rPr lang="en-GB" sz="2800" b="1" dirty="0">
                <a:solidFill>
                  <a:srgbClr val="072B62"/>
                </a:solidFill>
                <a:latin typeface="Roboto" pitchFamily="2" charset="0"/>
                <a:ea typeface="Roboto" pitchFamily="2" charset="0"/>
              </a:rPr>
            </a:br>
            <a:r>
              <a:rPr lang="en-GB" sz="2800" b="1" dirty="0">
                <a:solidFill>
                  <a:srgbClr val="072B62"/>
                </a:solidFill>
                <a:latin typeface="Roboto" pitchFamily="2" charset="0"/>
                <a:ea typeface="Roboto" pitchFamily="2" charset="0"/>
              </a:rPr>
              <a:t>eruptions </a:t>
            </a:r>
          </a:p>
        </p:txBody>
      </p:sp>
      <p:sp>
        <p:nvSpPr>
          <p:cNvPr id="35" name="TextBox 34"/>
          <p:cNvSpPr txBox="1"/>
          <p:nvPr/>
        </p:nvSpPr>
        <p:spPr>
          <a:xfrm>
            <a:off x="5343604" y="5773397"/>
            <a:ext cx="3906814" cy="954107"/>
          </a:xfrm>
          <a:prstGeom prst="rect">
            <a:avLst/>
          </a:prstGeom>
          <a:noFill/>
        </p:spPr>
        <p:txBody>
          <a:bodyPr wrap="square" rtlCol="0">
            <a:spAutoFit/>
          </a:bodyPr>
          <a:lstStyle/>
          <a:p>
            <a:pPr>
              <a:spcAft>
                <a:spcPts val="1200"/>
              </a:spcAft>
              <a:buClr>
                <a:srgbClr val="072B62"/>
              </a:buClr>
              <a:buSzPct val="125000"/>
            </a:pPr>
            <a:r>
              <a:rPr lang="en-GB" sz="2800" b="1" dirty="0">
                <a:solidFill>
                  <a:srgbClr val="072B62"/>
                </a:solidFill>
                <a:latin typeface="Roboto" pitchFamily="2" charset="0"/>
                <a:ea typeface="Roboto" pitchFamily="2" charset="0"/>
              </a:rPr>
              <a:t>Economic</a:t>
            </a:r>
            <a:br>
              <a:rPr lang="en-GB" sz="2800" b="1" dirty="0">
                <a:solidFill>
                  <a:srgbClr val="072B62"/>
                </a:solidFill>
                <a:latin typeface="Roboto" pitchFamily="2" charset="0"/>
                <a:ea typeface="Roboto" pitchFamily="2" charset="0"/>
              </a:rPr>
            </a:br>
            <a:r>
              <a:rPr lang="en-GB" sz="2800" b="1" dirty="0">
                <a:solidFill>
                  <a:srgbClr val="072B62"/>
                </a:solidFill>
                <a:latin typeface="Roboto" pitchFamily="2" charset="0"/>
                <a:ea typeface="Roboto" pitchFamily="2" charset="0"/>
              </a:rPr>
              <a:t>Crises</a:t>
            </a:r>
          </a:p>
        </p:txBody>
      </p:sp>
      <p:sp>
        <p:nvSpPr>
          <p:cNvPr id="36" name="TextBox 35"/>
          <p:cNvSpPr txBox="1"/>
          <p:nvPr/>
        </p:nvSpPr>
        <p:spPr>
          <a:xfrm>
            <a:off x="9254715" y="5782202"/>
            <a:ext cx="3906814" cy="954107"/>
          </a:xfrm>
          <a:prstGeom prst="rect">
            <a:avLst/>
          </a:prstGeom>
          <a:noFill/>
        </p:spPr>
        <p:txBody>
          <a:bodyPr wrap="square" rtlCol="0">
            <a:spAutoFit/>
          </a:bodyPr>
          <a:lstStyle/>
          <a:p>
            <a:pPr>
              <a:spcAft>
                <a:spcPts val="1200"/>
              </a:spcAft>
              <a:buClr>
                <a:srgbClr val="072B62"/>
              </a:buClr>
              <a:buSzPct val="125000"/>
            </a:pPr>
            <a:r>
              <a:rPr lang="en-GB" sz="2800" b="1" dirty="0">
                <a:solidFill>
                  <a:srgbClr val="072B62"/>
                </a:solidFill>
                <a:latin typeface="Roboto" pitchFamily="2" charset="0"/>
                <a:ea typeface="Roboto" pitchFamily="2" charset="0"/>
              </a:rPr>
              <a:t>Crackdown</a:t>
            </a:r>
            <a:br>
              <a:rPr lang="en-GB" sz="2800" b="1" dirty="0">
                <a:solidFill>
                  <a:srgbClr val="072B62"/>
                </a:solidFill>
                <a:latin typeface="Roboto" pitchFamily="2" charset="0"/>
                <a:ea typeface="Roboto" pitchFamily="2" charset="0"/>
              </a:rPr>
            </a:br>
            <a:r>
              <a:rPr lang="en-GB" sz="2800" b="1" dirty="0">
                <a:solidFill>
                  <a:srgbClr val="072B62"/>
                </a:solidFill>
                <a:latin typeface="Roboto" pitchFamily="2" charset="0"/>
                <a:ea typeface="Roboto" pitchFamily="2" charset="0"/>
              </a:rPr>
              <a:t>on migrants</a:t>
            </a:r>
          </a:p>
        </p:txBody>
      </p:sp>
      <p:pic>
        <p:nvPicPr>
          <p:cNvPr id="3" name="Picture 2"/>
          <p:cNvPicPr>
            <a:picLocks noChangeAspect="1"/>
          </p:cNvPicPr>
          <p:nvPr/>
        </p:nvPicPr>
        <p:blipFill rotWithShape="1">
          <a:blip r:embed="rId12"/>
          <a:srcRect l="63000" t="36102" r="31265" b="53725"/>
          <a:stretch/>
        </p:blipFill>
        <p:spPr>
          <a:xfrm>
            <a:off x="656592" y="5719060"/>
            <a:ext cx="993089" cy="990790"/>
          </a:xfrm>
          <a:prstGeom prst="rect">
            <a:avLst/>
          </a:prstGeom>
        </p:spPr>
      </p:pic>
      <p:pic>
        <p:nvPicPr>
          <p:cNvPr id="5" name="Picture 4"/>
          <p:cNvPicPr>
            <a:picLocks noChangeAspect="1"/>
          </p:cNvPicPr>
          <p:nvPr/>
        </p:nvPicPr>
        <p:blipFill rotWithShape="1">
          <a:blip r:embed="rId13"/>
          <a:srcRect l="27878" t="62588" r="64265" b="23451"/>
          <a:stretch/>
        </p:blipFill>
        <p:spPr>
          <a:xfrm>
            <a:off x="8176949" y="5663822"/>
            <a:ext cx="1089565" cy="1089060"/>
          </a:xfrm>
          <a:prstGeom prst="rect">
            <a:avLst/>
          </a:prstGeom>
        </p:spPr>
      </p:pic>
      <p:pic>
        <p:nvPicPr>
          <p:cNvPr id="11" name="Picture 10"/>
          <p:cNvPicPr>
            <a:picLocks noChangeAspect="1"/>
          </p:cNvPicPr>
          <p:nvPr/>
        </p:nvPicPr>
        <p:blipFill rotWithShape="1">
          <a:blip r:embed="rId14"/>
          <a:srcRect l="47117" t="45804" r="45912" b="42117"/>
          <a:stretch/>
        </p:blipFill>
        <p:spPr>
          <a:xfrm>
            <a:off x="4267058" y="5761110"/>
            <a:ext cx="1073196" cy="1046028"/>
          </a:xfrm>
          <a:prstGeom prst="rect">
            <a:avLst/>
          </a:prstGeom>
        </p:spPr>
      </p:pic>
    </p:spTree>
    <p:extLst>
      <p:ext uri="{BB962C8B-B14F-4D97-AF65-F5344CB8AC3E}">
        <p14:creationId xmlns:p14="http://schemas.microsoft.com/office/powerpoint/2010/main" val="189047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3386" y="188190"/>
            <a:ext cx="11103429" cy="1046440"/>
          </a:xfrm>
          <a:prstGeom prst="rect">
            <a:avLst/>
          </a:prstGeom>
          <a:noFill/>
        </p:spPr>
        <p:txBody>
          <a:bodyPr wrap="square" rtlCol="0">
            <a:spAutoFit/>
          </a:bodyPr>
          <a:lstStyle/>
          <a:p>
            <a:r>
              <a:rPr lang="en-GB" sz="6200" b="1" dirty="0">
                <a:solidFill>
                  <a:srgbClr val="072B62"/>
                </a:solidFill>
                <a:latin typeface="Source Sans Pro Black" panose="020B0803030403020204" pitchFamily="34" charset="0"/>
                <a:ea typeface="Source Sans Pro Black" panose="020B0803030403020204" pitchFamily="34" charset="0"/>
              </a:rPr>
              <a:t>BEING PREPARED</a:t>
            </a:r>
            <a:endParaRPr lang="en-US" sz="6200" b="1" dirty="0">
              <a:solidFill>
                <a:srgbClr val="072B62"/>
              </a:solidFill>
              <a:latin typeface="Source Sans Pro Black" panose="020B0803030403020204" pitchFamily="34" charset="0"/>
              <a:ea typeface="Source Sans Pro Black" panose="020B0803030403020204" pitchFamily="34" charset="0"/>
            </a:endParaRPr>
          </a:p>
        </p:txBody>
      </p:sp>
      <p:sp>
        <p:nvSpPr>
          <p:cNvPr id="7" name="TextBox 6"/>
          <p:cNvSpPr txBox="1"/>
          <p:nvPr/>
        </p:nvSpPr>
        <p:spPr>
          <a:xfrm>
            <a:off x="377781" y="2280158"/>
            <a:ext cx="5951266" cy="3293209"/>
          </a:xfrm>
          <a:prstGeom prst="rect">
            <a:avLst/>
          </a:prstGeom>
          <a:noFill/>
        </p:spPr>
        <p:txBody>
          <a:bodyPr wrap="square" rtlCol="0">
            <a:spAutoFit/>
          </a:bodyPr>
          <a:lstStyle/>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Know what to expect</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Know how to react</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Know which information to look for and where find it</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Saves time and reduces stress</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Get better access to assistance</a:t>
            </a:r>
          </a:p>
        </p:txBody>
      </p:sp>
      <p:pic>
        <p:nvPicPr>
          <p:cNvPr id="6" name="Picture 2" descr="Ready, Prepared, Preparation, Readiness, Preparedn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3441" y="2504761"/>
            <a:ext cx="5798559" cy="385966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343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631617"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QUESTIONS AND COMMENTS</a:t>
            </a:r>
          </a:p>
        </p:txBody>
      </p:sp>
      <p:sp>
        <p:nvSpPr>
          <p:cNvPr id="2" name="Rectangle 1"/>
          <p:cNvSpPr/>
          <p:nvPr/>
        </p:nvSpPr>
        <p:spPr>
          <a:xfrm>
            <a:off x="2476259" y="2149019"/>
            <a:ext cx="7239482" cy="4708981"/>
          </a:xfrm>
          <a:prstGeom prst="rect">
            <a:avLst/>
          </a:prstGeom>
        </p:spPr>
        <p:txBody>
          <a:bodyPr wrap="none">
            <a:spAutoFit/>
          </a:bodyPr>
          <a:lstStyle/>
          <a:p>
            <a:r>
              <a:rPr lang="fr-CH" sz="30000" b="1" dirty="0">
                <a:solidFill>
                  <a:srgbClr val="072B62"/>
                </a:solidFill>
                <a:latin typeface="Source Sans Pro Black" panose="020B0803030403020204" pitchFamily="34" charset="0"/>
                <a:ea typeface="Source Sans Pro Black" panose="020B0803030403020204" pitchFamily="34" charset="0"/>
              </a:rPr>
              <a:t>? ? ?</a:t>
            </a:r>
            <a:endParaRPr lang="en-US" sz="30000" b="1" dirty="0">
              <a:solidFill>
                <a:srgbClr val="072B62"/>
              </a:solidFill>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300577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72B62"/>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78970" y="703342"/>
            <a:ext cx="11103429" cy="1046440"/>
          </a:xfrm>
          <a:prstGeom prst="rect">
            <a:avLst/>
          </a:prstGeom>
          <a:noFill/>
        </p:spPr>
        <p:txBody>
          <a:bodyPr wrap="square" rtlCol="0">
            <a:spAutoFit/>
          </a:bodyPr>
          <a:lstStyle/>
          <a:p>
            <a:r>
              <a:rPr lang="en-US" sz="6200" dirty="0">
                <a:solidFill>
                  <a:schemeClr val="bg1"/>
                </a:solidFill>
                <a:latin typeface="Source Sans Pro Black" panose="020B0803030403020204" pitchFamily="34" charset="0"/>
                <a:ea typeface="Source Sans Pro Black" panose="020B0803030403020204" pitchFamily="34" charset="0"/>
              </a:rPr>
              <a:t>SESSION 2</a:t>
            </a:r>
          </a:p>
        </p:txBody>
      </p:sp>
      <p:sp>
        <p:nvSpPr>
          <p:cNvPr id="15" name="TextBox 14"/>
          <p:cNvSpPr txBox="1"/>
          <p:nvPr/>
        </p:nvSpPr>
        <p:spPr>
          <a:xfrm>
            <a:off x="6868890" y="2394539"/>
            <a:ext cx="4223654"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solidFill>
                <a:schemeClr val="bg1"/>
              </a:solidFill>
            </a:endParaRPr>
          </a:p>
        </p:txBody>
      </p:sp>
      <p:sp>
        <p:nvSpPr>
          <p:cNvPr id="9" name="TextBox 8"/>
          <p:cNvSpPr txBox="1"/>
          <p:nvPr/>
        </p:nvSpPr>
        <p:spPr>
          <a:xfrm>
            <a:off x="478970" y="2568231"/>
            <a:ext cx="11157859" cy="830997"/>
          </a:xfrm>
          <a:prstGeom prst="rect">
            <a:avLst/>
          </a:prstGeom>
          <a:noFill/>
        </p:spPr>
        <p:txBody>
          <a:bodyPr wrap="square" rtlCol="0">
            <a:spAutoFit/>
          </a:bodyPr>
          <a:lstStyle/>
          <a:p>
            <a:pPr>
              <a:spcAft>
                <a:spcPts val="1200"/>
              </a:spcAft>
              <a:buClr>
                <a:schemeClr val="bg1"/>
              </a:buClr>
              <a:buSzPct val="125000"/>
            </a:pPr>
            <a:r>
              <a:rPr lang="en-GB" sz="4800" b="1" dirty="0">
                <a:solidFill>
                  <a:schemeClr val="bg1"/>
                </a:solidFill>
                <a:latin typeface="Source Sans Pro Black" panose="020B0803030403020204" pitchFamily="34" charset="0"/>
                <a:ea typeface="Source Sans Pro Black" panose="020B0803030403020204" pitchFamily="34" charset="0"/>
              </a:rPr>
              <a:t>Being Prepared For Emergencies</a:t>
            </a:r>
            <a:endParaRPr lang="en-GB" sz="4800" b="1" dirty="0">
              <a:solidFill>
                <a:schemeClr val="bg1"/>
              </a:solidFill>
              <a:highlight>
                <a:srgbClr val="FFFF00"/>
              </a:highlight>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3145664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LEARNING OBJECTIVE</a:t>
            </a:r>
          </a:p>
        </p:txBody>
      </p:sp>
      <p:sp>
        <p:nvSpPr>
          <p:cNvPr id="7" name="TextBox 6"/>
          <p:cNvSpPr txBox="1"/>
          <p:nvPr/>
        </p:nvSpPr>
        <p:spPr>
          <a:xfrm>
            <a:off x="545206" y="2594915"/>
            <a:ext cx="4419600" cy="1938992"/>
          </a:xfrm>
          <a:prstGeom prst="rect">
            <a:avLst/>
          </a:prstGeom>
          <a:noFill/>
        </p:spPr>
        <p:txBody>
          <a:bodyPr wrap="square" rtlCol="0">
            <a:spAutoFit/>
          </a:bodyPr>
          <a:lstStyle/>
          <a:p>
            <a:pPr>
              <a:spcAft>
                <a:spcPts val="1200"/>
              </a:spcAft>
              <a:buClr>
                <a:srgbClr val="072B62"/>
              </a:buClr>
              <a:buSzPct val="125000"/>
            </a:pPr>
            <a:r>
              <a:rPr lang="en-GB" sz="2400" b="1" dirty="0">
                <a:solidFill>
                  <a:srgbClr val="072B62"/>
                </a:solidFill>
                <a:latin typeface="Roboto" pitchFamily="2" charset="0"/>
                <a:ea typeface="Roboto" pitchFamily="2" charset="0"/>
              </a:rPr>
              <a:t>By the end of the session, you will be able to list the preparedness measures that can help you be organised in the event of an emergency</a:t>
            </a:r>
            <a:endParaRPr lang="en-GB" sz="2400" b="1" dirty="0">
              <a:solidFill>
                <a:srgbClr val="072B62"/>
              </a:solidFill>
              <a:highlight>
                <a:srgbClr val="FFFF00"/>
              </a:highlight>
              <a:latin typeface="Roboto" pitchFamily="2" charset="0"/>
              <a:ea typeface="Roboto" pitchFamily="2" charset="0"/>
            </a:endParaRPr>
          </a:p>
        </p:txBody>
      </p:sp>
      <p:pic>
        <p:nvPicPr>
          <p:cNvPr id="5" name="Picture 2" descr="Plan, Objective, Strategy, Goal, Process, Succ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3924" y="2473874"/>
            <a:ext cx="5685198" cy="37842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588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45206" y="2379062"/>
            <a:ext cx="10292366" cy="4308872"/>
          </a:xfrm>
          <a:prstGeom prst="rect">
            <a:avLst/>
          </a:prstGeom>
          <a:noFill/>
        </p:spPr>
        <p:txBody>
          <a:bodyPr wrap="square" rtlCol="0">
            <a:spAutoFit/>
          </a:bodyPr>
          <a:lstStyle/>
          <a:p>
            <a:pPr marL="514350" indent="-51435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Register with your embassy or consulate</a:t>
            </a:r>
          </a:p>
          <a:p>
            <a:pPr marL="514350" indent="-51435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Make copies of your documents</a:t>
            </a:r>
          </a:p>
          <a:p>
            <a:pPr marL="514350" indent="-51435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Identify useful contacts both at home and at work</a:t>
            </a:r>
          </a:p>
          <a:p>
            <a:pPr marL="514350" indent="-51435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Prepare an emergency bag </a:t>
            </a:r>
          </a:p>
          <a:p>
            <a:pPr marL="514350" indent="-51435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Learn safety and security rules from your place of residence and work</a:t>
            </a:r>
          </a:p>
          <a:p>
            <a:pPr marL="514350" indent="-51435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Prepare a family emergency plan and make sure everybody knows what to do in an emergency</a:t>
            </a:r>
          </a:p>
        </p:txBody>
      </p:sp>
      <p:sp>
        <p:nvSpPr>
          <p:cNvPr id="5" name="TextBox 4"/>
          <p:cNvSpPr txBox="1"/>
          <p:nvPr/>
        </p:nvSpPr>
        <p:spPr>
          <a:xfrm>
            <a:off x="468084" y="703345"/>
            <a:ext cx="11631617" cy="1015663"/>
          </a:xfrm>
          <a:prstGeom prst="rect">
            <a:avLst/>
          </a:prstGeom>
          <a:noFill/>
        </p:spPr>
        <p:txBody>
          <a:bodyPr wrap="square" rtlCol="0">
            <a:spAutoFit/>
          </a:bodyPr>
          <a:lstStyle/>
          <a:p>
            <a:r>
              <a:rPr lang="en-US" sz="6000" b="1" dirty="0">
                <a:solidFill>
                  <a:srgbClr val="072B62"/>
                </a:solidFill>
                <a:latin typeface="Source Sans Pro Black" panose="020B0803030403020204" pitchFamily="34" charset="0"/>
                <a:ea typeface="Source Sans Pro Black" panose="020B0803030403020204" pitchFamily="34" charset="0"/>
              </a:rPr>
              <a:t>PRIORITIES FOR PREPAREDNESS</a:t>
            </a:r>
          </a:p>
        </p:txBody>
      </p:sp>
    </p:spTree>
    <p:extLst>
      <p:ext uri="{BB962C8B-B14F-4D97-AF65-F5344CB8AC3E}">
        <p14:creationId xmlns:p14="http://schemas.microsoft.com/office/powerpoint/2010/main" val="317946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19448" y="2388497"/>
            <a:ext cx="10292366" cy="3447098"/>
          </a:xfrm>
          <a:prstGeom prst="rect">
            <a:avLst/>
          </a:prstGeom>
          <a:noFill/>
        </p:spPr>
        <p:txBody>
          <a:bodyPr wrap="square" rtlCol="0">
            <a:spAutoFit/>
          </a:bodyPr>
          <a:lstStyle/>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Learn about potential local emergencies</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Know your neighbourhood and neighbours</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Participate in local preparedness drills and exercises</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Identify evacuation sites, routes and options</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Know your rights</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Subscribe to an insurance policy</a:t>
            </a:r>
          </a:p>
        </p:txBody>
      </p:sp>
      <p:sp>
        <p:nvSpPr>
          <p:cNvPr id="5" name="TextBox 4"/>
          <p:cNvSpPr txBox="1"/>
          <p:nvPr/>
        </p:nvSpPr>
        <p:spPr>
          <a:xfrm>
            <a:off x="468084" y="703345"/>
            <a:ext cx="11631617" cy="1015663"/>
          </a:xfrm>
          <a:prstGeom prst="rect">
            <a:avLst/>
          </a:prstGeom>
          <a:noFill/>
        </p:spPr>
        <p:txBody>
          <a:bodyPr wrap="square" rtlCol="0">
            <a:spAutoFit/>
          </a:bodyPr>
          <a:lstStyle/>
          <a:p>
            <a:r>
              <a:rPr lang="en-US" sz="6000" b="1" dirty="0">
                <a:solidFill>
                  <a:srgbClr val="072B62"/>
                </a:solidFill>
                <a:latin typeface="Source Sans Pro Black" panose="020B0803030403020204" pitchFamily="34" charset="0"/>
                <a:ea typeface="Source Sans Pro Black" panose="020B0803030403020204" pitchFamily="34" charset="0"/>
              </a:rPr>
              <a:t>OTHER USEFUL ACTIONS</a:t>
            </a:r>
          </a:p>
        </p:txBody>
      </p:sp>
    </p:spTree>
    <p:extLst>
      <p:ext uri="{BB962C8B-B14F-4D97-AF65-F5344CB8AC3E}">
        <p14:creationId xmlns:p14="http://schemas.microsoft.com/office/powerpoint/2010/main" val="140051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19448" y="2388497"/>
            <a:ext cx="10292366" cy="2123658"/>
          </a:xfrm>
          <a:prstGeom prst="rect">
            <a:avLst/>
          </a:prstGeom>
          <a:noFill/>
        </p:spPr>
        <p:txBody>
          <a:bodyPr wrap="square" rtlCol="0">
            <a:spAutoFit/>
          </a:bodyPr>
          <a:lstStyle/>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Stay tuned</a:t>
            </a:r>
          </a:p>
          <a:p>
            <a:pPr marL="457200" indent="-457200">
              <a:spcAft>
                <a:spcPts val="1200"/>
              </a:spcAft>
              <a:buClr>
                <a:srgbClr val="072B62"/>
              </a:buClr>
              <a:buSzPct val="125000"/>
              <a:buFont typeface="Wingdings" panose="05000000000000000000" pitchFamily="2" charset="2"/>
              <a:buChar char="ü"/>
            </a:pPr>
            <a:r>
              <a:rPr lang="en-GB" sz="2800" b="1" dirty="0">
                <a:solidFill>
                  <a:srgbClr val="072B62"/>
                </a:solidFill>
                <a:latin typeface="Roboto" pitchFamily="2" charset="0"/>
                <a:ea typeface="Roboto" pitchFamily="2" charset="0"/>
              </a:rPr>
              <a:t>Provide updates on your situation to your emergency contacts and consulate</a:t>
            </a:r>
          </a:p>
          <a:p>
            <a:pPr>
              <a:spcAft>
                <a:spcPts val="1200"/>
              </a:spcAft>
              <a:buClr>
                <a:srgbClr val="072B62"/>
              </a:buClr>
              <a:buSzPct val="125000"/>
            </a:pPr>
            <a:endParaRPr lang="en-GB" sz="2800" b="1" dirty="0">
              <a:solidFill>
                <a:srgbClr val="072B62"/>
              </a:solidFill>
              <a:latin typeface="Roboto" pitchFamily="2" charset="0"/>
              <a:ea typeface="Roboto" pitchFamily="2" charset="0"/>
            </a:endParaRPr>
          </a:p>
        </p:txBody>
      </p:sp>
      <p:sp>
        <p:nvSpPr>
          <p:cNvPr id="5" name="TextBox 4"/>
          <p:cNvSpPr txBox="1"/>
          <p:nvPr/>
        </p:nvSpPr>
        <p:spPr>
          <a:xfrm>
            <a:off x="468084" y="703345"/>
            <a:ext cx="11631617" cy="1015663"/>
          </a:xfrm>
          <a:prstGeom prst="rect">
            <a:avLst/>
          </a:prstGeom>
          <a:noFill/>
        </p:spPr>
        <p:txBody>
          <a:bodyPr wrap="square" rtlCol="0">
            <a:spAutoFit/>
          </a:bodyPr>
          <a:lstStyle/>
          <a:p>
            <a:r>
              <a:rPr lang="en-US" sz="6000" b="1" dirty="0">
                <a:solidFill>
                  <a:srgbClr val="072B62"/>
                </a:solidFill>
                <a:latin typeface="Source Sans Pro Black" panose="020B0803030403020204" pitchFamily="34" charset="0"/>
                <a:ea typeface="Source Sans Pro Black" panose="020B0803030403020204" pitchFamily="34" charset="0"/>
              </a:rPr>
              <a:t>DURING AN EMERGENCY</a:t>
            </a:r>
          </a:p>
        </p:txBody>
      </p:sp>
    </p:spTree>
    <p:extLst>
      <p:ext uri="{BB962C8B-B14F-4D97-AF65-F5344CB8AC3E}">
        <p14:creationId xmlns:p14="http://schemas.microsoft.com/office/powerpoint/2010/main" val="387910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631617"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QUESTIONS AND COMMENTS</a:t>
            </a:r>
          </a:p>
        </p:txBody>
      </p:sp>
      <p:sp>
        <p:nvSpPr>
          <p:cNvPr id="2" name="Rectangle 1"/>
          <p:cNvSpPr/>
          <p:nvPr/>
        </p:nvSpPr>
        <p:spPr>
          <a:xfrm>
            <a:off x="2476259" y="2149019"/>
            <a:ext cx="7239482" cy="4708981"/>
          </a:xfrm>
          <a:prstGeom prst="rect">
            <a:avLst/>
          </a:prstGeom>
        </p:spPr>
        <p:txBody>
          <a:bodyPr wrap="none">
            <a:spAutoFit/>
          </a:bodyPr>
          <a:lstStyle/>
          <a:p>
            <a:r>
              <a:rPr lang="fr-CH" sz="30000" b="1" dirty="0">
                <a:solidFill>
                  <a:srgbClr val="072B62"/>
                </a:solidFill>
                <a:latin typeface="Source Sans Pro Black" panose="020B0803030403020204" pitchFamily="34" charset="0"/>
                <a:ea typeface="Source Sans Pro Black" panose="020B0803030403020204" pitchFamily="34" charset="0"/>
              </a:rPr>
              <a:t>? ? ?</a:t>
            </a:r>
            <a:endParaRPr lang="en-US" sz="30000" b="1" dirty="0">
              <a:solidFill>
                <a:srgbClr val="072B62"/>
              </a:solidFill>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1517643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72B62"/>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78970" y="703342"/>
            <a:ext cx="11103429" cy="1046440"/>
          </a:xfrm>
          <a:prstGeom prst="rect">
            <a:avLst/>
          </a:prstGeom>
          <a:noFill/>
        </p:spPr>
        <p:txBody>
          <a:bodyPr wrap="square" rtlCol="0">
            <a:spAutoFit/>
          </a:bodyPr>
          <a:lstStyle/>
          <a:p>
            <a:r>
              <a:rPr lang="en-US" sz="6200" dirty="0">
                <a:solidFill>
                  <a:schemeClr val="bg1"/>
                </a:solidFill>
                <a:latin typeface="Source Sans Pro Black" panose="020B0803030403020204" pitchFamily="34" charset="0"/>
                <a:ea typeface="Source Sans Pro Black" panose="020B0803030403020204" pitchFamily="34" charset="0"/>
              </a:rPr>
              <a:t>SESSION 4</a:t>
            </a:r>
          </a:p>
        </p:txBody>
      </p:sp>
      <p:sp>
        <p:nvSpPr>
          <p:cNvPr id="15" name="TextBox 14"/>
          <p:cNvSpPr txBox="1"/>
          <p:nvPr/>
        </p:nvSpPr>
        <p:spPr>
          <a:xfrm>
            <a:off x="6868890" y="2394539"/>
            <a:ext cx="4223654"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solidFill>
                <a:schemeClr val="bg1"/>
              </a:solidFill>
            </a:endParaRPr>
          </a:p>
        </p:txBody>
      </p:sp>
      <p:sp>
        <p:nvSpPr>
          <p:cNvPr id="9" name="TextBox 8"/>
          <p:cNvSpPr txBox="1"/>
          <p:nvPr/>
        </p:nvSpPr>
        <p:spPr>
          <a:xfrm>
            <a:off x="478970" y="2568231"/>
            <a:ext cx="11157859" cy="830997"/>
          </a:xfrm>
          <a:prstGeom prst="rect">
            <a:avLst/>
          </a:prstGeom>
          <a:noFill/>
        </p:spPr>
        <p:txBody>
          <a:bodyPr wrap="square" rtlCol="0">
            <a:spAutoFit/>
          </a:bodyPr>
          <a:lstStyle/>
          <a:p>
            <a:pPr>
              <a:spcAft>
                <a:spcPts val="1200"/>
              </a:spcAft>
              <a:buClr>
                <a:schemeClr val="bg1"/>
              </a:buClr>
              <a:buSzPct val="125000"/>
            </a:pPr>
            <a:r>
              <a:rPr lang="en-GB" sz="4800" b="1" dirty="0">
                <a:solidFill>
                  <a:schemeClr val="bg1"/>
                </a:solidFill>
                <a:latin typeface="Source Sans Pro Black" panose="020B0803030403020204" pitchFamily="34" charset="0"/>
                <a:ea typeface="Source Sans Pro Black" panose="020B0803030403020204" pitchFamily="34" charset="0"/>
              </a:rPr>
              <a:t>Practical Exercise</a:t>
            </a:r>
          </a:p>
        </p:txBody>
      </p:sp>
    </p:spTree>
    <p:extLst>
      <p:ext uri="{BB962C8B-B14F-4D97-AF65-F5344CB8AC3E}">
        <p14:creationId xmlns:p14="http://schemas.microsoft.com/office/powerpoint/2010/main" val="1998955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LEARNING OBJECTIVE</a:t>
            </a:r>
          </a:p>
        </p:txBody>
      </p:sp>
      <p:sp>
        <p:nvSpPr>
          <p:cNvPr id="7" name="TextBox 6"/>
          <p:cNvSpPr txBox="1"/>
          <p:nvPr/>
        </p:nvSpPr>
        <p:spPr>
          <a:xfrm>
            <a:off x="545206" y="2594915"/>
            <a:ext cx="4419600" cy="2308324"/>
          </a:xfrm>
          <a:prstGeom prst="rect">
            <a:avLst/>
          </a:prstGeom>
          <a:noFill/>
        </p:spPr>
        <p:txBody>
          <a:bodyPr wrap="square" rtlCol="0">
            <a:spAutoFit/>
          </a:bodyPr>
          <a:lstStyle/>
          <a:p>
            <a:pPr>
              <a:spcAft>
                <a:spcPts val="1200"/>
              </a:spcAft>
              <a:buClr>
                <a:srgbClr val="072B62"/>
              </a:buClr>
              <a:buSzPct val="125000"/>
            </a:pPr>
            <a:r>
              <a:rPr lang="en-GB" sz="2400" b="1" dirty="0">
                <a:solidFill>
                  <a:srgbClr val="072B62"/>
                </a:solidFill>
                <a:latin typeface="Roboto" pitchFamily="2" charset="0"/>
                <a:ea typeface="Roboto" pitchFamily="2" charset="0"/>
              </a:rPr>
              <a:t>By the end of the session, you will be able to put into practice the most important actions that would help you be prepared in the event of an emergency.</a:t>
            </a:r>
            <a:endParaRPr lang="en-GB" sz="2400" b="1" dirty="0">
              <a:solidFill>
                <a:srgbClr val="072B62"/>
              </a:solidFill>
              <a:highlight>
                <a:srgbClr val="FFFF00"/>
              </a:highlight>
              <a:latin typeface="Roboto" pitchFamily="2" charset="0"/>
              <a:ea typeface="Roboto" pitchFamily="2" charset="0"/>
            </a:endParaRPr>
          </a:p>
        </p:txBody>
      </p:sp>
      <p:pic>
        <p:nvPicPr>
          <p:cNvPr id="5" name="Picture 2" descr="Plan, Objective, Strategy, Goal, Process, Succ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3924" y="2473874"/>
            <a:ext cx="5685198" cy="37842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352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43460" y="2588300"/>
            <a:ext cx="8355779" cy="2554545"/>
          </a:xfrm>
          <a:prstGeom prst="rect">
            <a:avLst/>
          </a:prstGeom>
          <a:noFill/>
        </p:spPr>
        <p:txBody>
          <a:bodyPr wrap="square" rtlCol="0">
            <a:spAutoFit/>
          </a:bodyPr>
          <a:lstStyle/>
          <a:p>
            <a:pPr>
              <a:spcAft>
                <a:spcPts val="1200"/>
              </a:spcAft>
              <a:buClr>
                <a:srgbClr val="072B62"/>
              </a:buClr>
              <a:buSzPct val="125000"/>
            </a:pPr>
            <a:r>
              <a:rPr lang="en-GB" sz="2800" b="1" dirty="0">
                <a:solidFill>
                  <a:srgbClr val="072B62"/>
                </a:solidFill>
                <a:latin typeface="Roboto" pitchFamily="2" charset="0"/>
                <a:ea typeface="Roboto" pitchFamily="2" charset="0"/>
              </a:rPr>
              <a:t>You have just arrived in</a:t>
            </a:r>
            <a:r>
              <a:rPr lang="en-GB" sz="2800" b="1" dirty="0">
                <a:solidFill>
                  <a:srgbClr val="072B62"/>
                </a:solidFill>
                <a:highlight>
                  <a:srgbClr val="FFFF00"/>
                </a:highlight>
                <a:latin typeface="Roboto" pitchFamily="2" charset="0"/>
                <a:ea typeface="Roboto" pitchFamily="2" charset="0"/>
              </a:rPr>
              <a:t> xxx</a:t>
            </a:r>
          </a:p>
          <a:p>
            <a:pPr marL="514350" indent="-514350">
              <a:spcAft>
                <a:spcPts val="1200"/>
              </a:spcAft>
              <a:buClr>
                <a:srgbClr val="072B62"/>
              </a:buClr>
              <a:buSzPct val="125000"/>
              <a:buFont typeface="+mj-lt"/>
              <a:buAutoNum type="arabicPeriod"/>
            </a:pPr>
            <a:r>
              <a:rPr lang="en-GB" sz="2800" b="1" dirty="0">
                <a:solidFill>
                  <a:srgbClr val="072B62"/>
                </a:solidFill>
                <a:latin typeface="Roboto" pitchFamily="2" charset="0"/>
                <a:ea typeface="Roboto" pitchFamily="2" charset="0"/>
              </a:rPr>
              <a:t>Select the </a:t>
            </a:r>
            <a:r>
              <a:rPr lang="en-GB" sz="2800" b="1">
                <a:solidFill>
                  <a:srgbClr val="072B62"/>
                </a:solidFill>
                <a:latin typeface="Roboto" pitchFamily="2" charset="0"/>
                <a:ea typeface="Roboto" pitchFamily="2" charset="0"/>
              </a:rPr>
              <a:t>12 key </a:t>
            </a:r>
            <a:r>
              <a:rPr lang="en-GB" sz="2800" b="1" dirty="0">
                <a:solidFill>
                  <a:srgbClr val="072B62"/>
                </a:solidFill>
                <a:latin typeface="Roboto" pitchFamily="2" charset="0"/>
                <a:ea typeface="Roboto" pitchFamily="2" charset="0"/>
              </a:rPr>
              <a:t>items to include in your emergency bag.</a:t>
            </a:r>
          </a:p>
          <a:p>
            <a:pPr marL="514350" indent="-514350">
              <a:spcAft>
                <a:spcPts val="1200"/>
              </a:spcAft>
              <a:buClr>
                <a:srgbClr val="072B62"/>
              </a:buClr>
              <a:buSzPct val="125000"/>
              <a:buFont typeface="+mj-lt"/>
              <a:buAutoNum type="arabicPeriod"/>
            </a:pPr>
            <a:r>
              <a:rPr lang="en-GB" sz="2800" b="1" dirty="0">
                <a:solidFill>
                  <a:srgbClr val="072B62"/>
                </a:solidFill>
                <a:latin typeface="Roboto" pitchFamily="2" charset="0"/>
                <a:ea typeface="Roboto" pitchFamily="2" charset="0"/>
              </a:rPr>
              <a:t>Decide on the 3 most important actions you should take in the coming weeks.</a:t>
            </a:r>
          </a:p>
        </p:txBody>
      </p:sp>
      <p:sp>
        <p:nvSpPr>
          <p:cNvPr id="2" name="ZoneTexte 1">
            <a:extLst>
              <a:ext uri="{FF2B5EF4-FFF2-40B4-BE49-F238E27FC236}">
                <a16:creationId xmlns:a16="http://schemas.microsoft.com/office/drawing/2014/main" id="{BC6A0425-3C1C-49AE-8BBD-8C23D496B941}"/>
              </a:ext>
            </a:extLst>
          </p:cNvPr>
          <p:cNvSpPr txBox="1"/>
          <p:nvPr/>
        </p:nvSpPr>
        <p:spPr>
          <a:xfrm>
            <a:off x="9130352" y="5461379"/>
            <a:ext cx="2667892" cy="707886"/>
          </a:xfrm>
          <a:prstGeom prst="rect">
            <a:avLst/>
          </a:prstGeom>
          <a:noFill/>
        </p:spPr>
        <p:txBody>
          <a:bodyPr wrap="square" rtlCol="0">
            <a:spAutoFit/>
          </a:bodyPr>
          <a:lstStyle/>
          <a:p>
            <a:pPr algn="ctr"/>
            <a:r>
              <a:rPr lang="fr-FR" sz="4000" dirty="0"/>
              <a:t>15 min</a:t>
            </a:r>
            <a:endParaRPr lang="en-GB" sz="4000" dirty="0"/>
          </a:p>
        </p:txBody>
      </p:sp>
      <p:pic>
        <p:nvPicPr>
          <p:cNvPr id="4" name="Image 3">
            <a:extLst>
              <a:ext uri="{FF2B5EF4-FFF2-40B4-BE49-F238E27FC236}">
                <a16:creationId xmlns:a16="http://schemas.microsoft.com/office/drawing/2014/main" id="{843B787A-4694-4345-A7E4-93C7F3D748B5}"/>
              </a:ext>
            </a:extLst>
          </p:cNvPr>
          <p:cNvPicPr>
            <a:picLocks noChangeAspect="1"/>
          </p:cNvPicPr>
          <p:nvPr/>
        </p:nvPicPr>
        <p:blipFill>
          <a:blip r:embed="rId3"/>
          <a:stretch>
            <a:fillRect/>
          </a:stretch>
        </p:blipFill>
        <p:spPr>
          <a:xfrm>
            <a:off x="8899239" y="2736153"/>
            <a:ext cx="3130117" cy="2725226"/>
          </a:xfrm>
          <a:prstGeom prst="rect">
            <a:avLst/>
          </a:prstGeom>
        </p:spPr>
      </p:pic>
      <p:sp>
        <p:nvSpPr>
          <p:cNvPr id="8" name="TextBox 7"/>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INSTRUCTIONS</a:t>
            </a:r>
          </a:p>
        </p:txBody>
      </p:sp>
    </p:spTree>
    <p:extLst>
      <p:ext uri="{BB962C8B-B14F-4D97-AF65-F5344CB8AC3E}">
        <p14:creationId xmlns:p14="http://schemas.microsoft.com/office/powerpoint/2010/main" val="1017186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09600" y="2473874"/>
            <a:ext cx="10961913" cy="4001095"/>
          </a:xfrm>
          <a:prstGeom prst="rect">
            <a:avLst/>
          </a:prstGeom>
          <a:noFill/>
        </p:spPr>
        <p:txBody>
          <a:bodyPr wrap="square" rtlCol="0">
            <a:spAutoFit/>
          </a:bodyPr>
          <a:lstStyle/>
          <a:p>
            <a:pPr>
              <a:spcAft>
                <a:spcPts val="1200"/>
              </a:spcAft>
              <a:buClr>
                <a:srgbClr val="072B62"/>
              </a:buClr>
              <a:buSzPct val="125000"/>
            </a:pPr>
            <a:r>
              <a:rPr lang="en-US" sz="2800" b="1" dirty="0">
                <a:solidFill>
                  <a:srgbClr val="072B62"/>
                </a:solidFill>
                <a:latin typeface="Roboto" pitchFamily="2" charset="0"/>
                <a:ea typeface="Roboto" pitchFamily="2" charset="0"/>
              </a:rPr>
              <a:t>Items you must take with you:</a:t>
            </a:r>
          </a:p>
          <a:p>
            <a:pPr marL="457200" indent="-457200">
              <a:spcAft>
                <a:spcPts val="12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Water</a:t>
            </a:r>
          </a:p>
          <a:p>
            <a:pPr marL="457200" indent="-457200">
              <a:spcAft>
                <a:spcPts val="12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Cash with some extra coins</a:t>
            </a:r>
          </a:p>
          <a:p>
            <a:pPr marL="457200" indent="-457200">
              <a:spcAft>
                <a:spcPts val="12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Identity papers: passport, residence card, work permit, bank account details, copy of contract, etc. </a:t>
            </a:r>
          </a:p>
          <a:p>
            <a:pPr marL="457200" indent="-457200">
              <a:spcAft>
                <a:spcPts val="12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Emergency contacts</a:t>
            </a:r>
          </a:p>
          <a:p>
            <a:pPr marL="457200" indent="-457200">
              <a:spcAft>
                <a:spcPts val="12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Prescribed medication and glasses</a:t>
            </a:r>
          </a:p>
        </p:txBody>
      </p:sp>
      <p:sp>
        <p:nvSpPr>
          <p:cNvPr id="8" name="TextBox 7"/>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EMERGENCY BAG</a:t>
            </a:r>
          </a:p>
        </p:txBody>
      </p:sp>
    </p:spTree>
    <p:extLst>
      <p:ext uri="{BB962C8B-B14F-4D97-AF65-F5344CB8AC3E}">
        <p14:creationId xmlns:p14="http://schemas.microsoft.com/office/powerpoint/2010/main" val="2932375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09600" y="2473874"/>
            <a:ext cx="10961913" cy="2708434"/>
          </a:xfrm>
          <a:prstGeom prst="rect">
            <a:avLst/>
          </a:prstGeom>
          <a:noFill/>
        </p:spPr>
        <p:txBody>
          <a:bodyPr wrap="square" rtlCol="0">
            <a:spAutoFit/>
          </a:bodyPr>
          <a:lstStyle/>
          <a:p>
            <a:pPr>
              <a:spcAft>
                <a:spcPts val="1200"/>
              </a:spcAft>
              <a:buClr>
                <a:srgbClr val="072B62"/>
              </a:buClr>
              <a:buSzPct val="125000"/>
            </a:pPr>
            <a:r>
              <a:rPr lang="en-US" sz="2800" b="1" dirty="0">
                <a:solidFill>
                  <a:srgbClr val="072B62"/>
                </a:solidFill>
                <a:latin typeface="Roboto" pitchFamily="2" charset="0"/>
                <a:ea typeface="Roboto" pitchFamily="2" charset="0"/>
              </a:rPr>
              <a:t>Items that it is important to take with you:</a:t>
            </a:r>
          </a:p>
          <a:p>
            <a:pPr marL="457200" indent="-457200">
              <a:spcAft>
                <a:spcPts val="12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Mobile phone charger</a:t>
            </a:r>
          </a:p>
          <a:p>
            <a:pPr marL="457200" indent="-457200">
              <a:spcAft>
                <a:spcPts val="12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Blanket</a:t>
            </a:r>
          </a:p>
          <a:p>
            <a:pPr marL="457200" indent="-457200">
              <a:spcAft>
                <a:spcPts val="12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Non-perishable food such as openable canned food, chocolate, biscuits, candies and others</a:t>
            </a:r>
          </a:p>
        </p:txBody>
      </p:sp>
      <p:sp>
        <p:nvSpPr>
          <p:cNvPr id="8" name="TextBox 7"/>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EMERGENCY BAG</a:t>
            </a:r>
          </a:p>
        </p:txBody>
      </p:sp>
    </p:spTree>
    <p:extLst>
      <p:ext uri="{BB962C8B-B14F-4D97-AF65-F5344CB8AC3E}">
        <p14:creationId xmlns:p14="http://schemas.microsoft.com/office/powerpoint/2010/main" val="1288015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09600" y="2473874"/>
            <a:ext cx="10961913" cy="4154984"/>
          </a:xfrm>
          <a:prstGeom prst="rect">
            <a:avLst/>
          </a:prstGeom>
          <a:noFill/>
        </p:spPr>
        <p:txBody>
          <a:bodyPr wrap="square" rtlCol="0">
            <a:spAutoFit/>
          </a:bodyPr>
          <a:lstStyle/>
          <a:p>
            <a:pPr>
              <a:spcAft>
                <a:spcPts val="1200"/>
              </a:spcAft>
              <a:buClr>
                <a:srgbClr val="072B62"/>
              </a:buClr>
              <a:buSzPct val="125000"/>
            </a:pPr>
            <a:r>
              <a:rPr lang="en-US" sz="2800" b="1" dirty="0">
                <a:solidFill>
                  <a:srgbClr val="072B62"/>
                </a:solidFill>
                <a:latin typeface="Roboto" pitchFamily="2" charset="0"/>
                <a:ea typeface="Roboto" pitchFamily="2" charset="0"/>
              </a:rPr>
              <a:t>Items that you should take if you can:</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Knife/can opener</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Portable radio</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Hand sanitizer</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Water purifying tablets</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Mask (gas or dust)</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Whistle</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Towel</a:t>
            </a:r>
          </a:p>
        </p:txBody>
      </p:sp>
      <p:sp>
        <p:nvSpPr>
          <p:cNvPr id="8" name="TextBox 7"/>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EMERGENCY BAG</a:t>
            </a:r>
          </a:p>
        </p:txBody>
      </p:sp>
      <p:sp>
        <p:nvSpPr>
          <p:cNvPr id="5" name="TextBox 4"/>
          <p:cNvSpPr txBox="1"/>
          <p:nvPr/>
        </p:nvSpPr>
        <p:spPr>
          <a:xfrm>
            <a:off x="5527264" y="3037134"/>
            <a:ext cx="10961913" cy="3570208"/>
          </a:xfrm>
          <a:prstGeom prst="rect">
            <a:avLst/>
          </a:prstGeom>
          <a:noFill/>
        </p:spPr>
        <p:txBody>
          <a:bodyPr wrap="square" rtlCol="0">
            <a:spAutoFit/>
          </a:bodyPr>
          <a:lstStyle/>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Lighter or matches</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Plastic bags </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Umbrella &amp; raincoat </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Flashlight </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Emergency medical kit </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Toiletries</a:t>
            </a:r>
          </a:p>
          <a:p>
            <a:pPr marL="457200" indent="-457200">
              <a:spcAft>
                <a:spcPts val="600"/>
              </a:spcAft>
              <a:buClr>
                <a:srgbClr val="072B62"/>
              </a:buClr>
              <a:buSzPct val="125000"/>
              <a:buFont typeface="Wingdings" panose="05000000000000000000" pitchFamily="2" charset="2"/>
              <a:buChar char="ü"/>
            </a:pPr>
            <a:r>
              <a:rPr lang="en-US" sz="2800" b="1" dirty="0">
                <a:solidFill>
                  <a:srgbClr val="072B62"/>
                </a:solidFill>
                <a:latin typeface="Roboto" pitchFamily="2" charset="0"/>
                <a:ea typeface="Roboto" pitchFamily="2" charset="0"/>
              </a:rPr>
              <a:t>Local map</a:t>
            </a:r>
          </a:p>
        </p:txBody>
      </p:sp>
    </p:spTree>
    <p:extLst>
      <p:ext uri="{BB962C8B-B14F-4D97-AF65-F5344CB8AC3E}">
        <p14:creationId xmlns:p14="http://schemas.microsoft.com/office/powerpoint/2010/main" val="1722590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631617"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QUESTIONS AND COMMENTS</a:t>
            </a:r>
          </a:p>
        </p:txBody>
      </p:sp>
      <p:sp>
        <p:nvSpPr>
          <p:cNvPr id="2" name="Rectangle 1"/>
          <p:cNvSpPr/>
          <p:nvPr/>
        </p:nvSpPr>
        <p:spPr>
          <a:xfrm>
            <a:off x="2476259" y="2149019"/>
            <a:ext cx="7239482" cy="4708981"/>
          </a:xfrm>
          <a:prstGeom prst="rect">
            <a:avLst/>
          </a:prstGeom>
        </p:spPr>
        <p:txBody>
          <a:bodyPr wrap="none">
            <a:spAutoFit/>
          </a:bodyPr>
          <a:lstStyle/>
          <a:p>
            <a:r>
              <a:rPr lang="fr-CH" sz="30000" b="1" dirty="0">
                <a:solidFill>
                  <a:srgbClr val="072B62"/>
                </a:solidFill>
                <a:latin typeface="Source Sans Pro Black" panose="020B0803030403020204" pitchFamily="34" charset="0"/>
                <a:ea typeface="Source Sans Pro Black" panose="020B0803030403020204" pitchFamily="34" charset="0"/>
              </a:rPr>
              <a:t>? ? ?</a:t>
            </a:r>
            <a:endParaRPr lang="en-US" sz="30000" b="1" dirty="0">
              <a:solidFill>
                <a:srgbClr val="072B62"/>
              </a:solidFill>
              <a:latin typeface="Source Sans Pro Black" panose="020B0803030403020204" pitchFamily="34" charset="0"/>
              <a:ea typeface="Source Sans Pro Black" panose="020B0803030403020204" pitchFamily="34" charset="0"/>
            </a:endParaRPr>
          </a:p>
        </p:txBody>
      </p:sp>
    </p:spTree>
    <p:extLst>
      <p:ext uri="{BB962C8B-B14F-4D97-AF65-F5344CB8AC3E}">
        <p14:creationId xmlns:p14="http://schemas.microsoft.com/office/powerpoint/2010/main" val="339264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72B62"/>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78970" y="703342"/>
            <a:ext cx="11103429" cy="1046440"/>
          </a:xfrm>
          <a:prstGeom prst="rect">
            <a:avLst/>
          </a:prstGeom>
          <a:noFill/>
        </p:spPr>
        <p:txBody>
          <a:bodyPr wrap="square" rtlCol="0">
            <a:spAutoFit/>
          </a:bodyPr>
          <a:lstStyle/>
          <a:p>
            <a:r>
              <a:rPr lang="en-US" sz="6200" dirty="0">
                <a:solidFill>
                  <a:schemeClr val="bg1"/>
                </a:solidFill>
                <a:latin typeface="Source Sans Pro Black" panose="020B0803030403020204" pitchFamily="34" charset="0"/>
                <a:ea typeface="Source Sans Pro Black" panose="020B0803030403020204" pitchFamily="34" charset="0"/>
              </a:rPr>
              <a:t>SESSION 5</a:t>
            </a:r>
          </a:p>
        </p:txBody>
      </p:sp>
      <p:sp>
        <p:nvSpPr>
          <p:cNvPr id="15" name="TextBox 14"/>
          <p:cNvSpPr txBox="1"/>
          <p:nvPr/>
        </p:nvSpPr>
        <p:spPr>
          <a:xfrm>
            <a:off x="6868890" y="2394539"/>
            <a:ext cx="4223654"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solidFill>
                <a:schemeClr val="bg1"/>
              </a:solidFill>
            </a:endParaRPr>
          </a:p>
        </p:txBody>
      </p:sp>
      <p:sp>
        <p:nvSpPr>
          <p:cNvPr id="9" name="TextBox 8"/>
          <p:cNvSpPr txBox="1"/>
          <p:nvPr/>
        </p:nvSpPr>
        <p:spPr>
          <a:xfrm>
            <a:off x="478970" y="2568231"/>
            <a:ext cx="11157859" cy="830997"/>
          </a:xfrm>
          <a:prstGeom prst="rect">
            <a:avLst/>
          </a:prstGeom>
          <a:noFill/>
        </p:spPr>
        <p:txBody>
          <a:bodyPr wrap="square" rtlCol="0">
            <a:spAutoFit/>
          </a:bodyPr>
          <a:lstStyle/>
          <a:p>
            <a:pPr>
              <a:spcAft>
                <a:spcPts val="1200"/>
              </a:spcAft>
              <a:buClr>
                <a:schemeClr val="bg1"/>
              </a:buClr>
              <a:buSzPct val="125000"/>
            </a:pPr>
            <a:r>
              <a:rPr lang="en-GB" sz="4800" b="1" dirty="0">
                <a:solidFill>
                  <a:schemeClr val="bg1"/>
                </a:solidFill>
                <a:latin typeface="Source Sans Pro Black" panose="020B0803030403020204" pitchFamily="34" charset="0"/>
                <a:ea typeface="Source Sans Pro Black" panose="020B0803030403020204" pitchFamily="34" charset="0"/>
              </a:rPr>
              <a:t>Debriefing and assessment</a:t>
            </a:r>
          </a:p>
        </p:txBody>
      </p:sp>
    </p:spTree>
    <p:extLst>
      <p:ext uri="{BB962C8B-B14F-4D97-AF65-F5344CB8AC3E}">
        <p14:creationId xmlns:p14="http://schemas.microsoft.com/office/powerpoint/2010/main" val="3336117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LEARNING OBJECTIVE</a:t>
            </a:r>
          </a:p>
        </p:txBody>
      </p:sp>
      <p:sp>
        <p:nvSpPr>
          <p:cNvPr id="7" name="TextBox 6"/>
          <p:cNvSpPr txBox="1"/>
          <p:nvPr/>
        </p:nvSpPr>
        <p:spPr>
          <a:xfrm>
            <a:off x="545206" y="2594915"/>
            <a:ext cx="4419600" cy="2677656"/>
          </a:xfrm>
          <a:prstGeom prst="rect">
            <a:avLst/>
          </a:prstGeom>
          <a:noFill/>
        </p:spPr>
        <p:txBody>
          <a:bodyPr wrap="square" rtlCol="0">
            <a:spAutoFit/>
          </a:bodyPr>
          <a:lstStyle/>
          <a:p>
            <a:pPr>
              <a:spcAft>
                <a:spcPts val="1200"/>
              </a:spcAft>
              <a:buClr>
                <a:srgbClr val="072B62"/>
              </a:buClr>
              <a:buSzPct val="125000"/>
            </a:pPr>
            <a:r>
              <a:rPr lang="en-US" sz="2400" b="1" dirty="0">
                <a:solidFill>
                  <a:srgbClr val="072B62"/>
                </a:solidFill>
                <a:latin typeface="Roboto" pitchFamily="2" charset="0"/>
                <a:ea typeface="Roboto" pitchFamily="2" charset="0"/>
              </a:rPr>
              <a:t>By the end of the session, participants have a reinforced understanding of why preparing for emergencies is important, and have an idea of options for and benefits of doing so in their destination.</a:t>
            </a:r>
            <a:endParaRPr lang="en-GB" sz="2400" b="1" dirty="0">
              <a:solidFill>
                <a:srgbClr val="072B62"/>
              </a:solidFill>
              <a:highlight>
                <a:srgbClr val="FFFF00"/>
              </a:highlight>
              <a:latin typeface="Roboto" pitchFamily="2" charset="0"/>
              <a:ea typeface="Roboto" pitchFamily="2" charset="0"/>
            </a:endParaRPr>
          </a:p>
        </p:txBody>
      </p:sp>
      <p:pic>
        <p:nvPicPr>
          <p:cNvPr id="5" name="Picture 2" descr="Plan, Objective, Strategy, Goal, Process, Succ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3924" y="2473874"/>
            <a:ext cx="5685198" cy="37842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883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609600" y="2111829"/>
            <a:ext cx="10972800" cy="0"/>
          </a:xfrm>
          <a:prstGeom prst="line">
            <a:avLst/>
          </a:prstGeom>
          <a:ln w="19050">
            <a:solidFill>
              <a:srgbClr val="072B62"/>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09600" y="2473874"/>
            <a:ext cx="10961913" cy="3877985"/>
          </a:xfrm>
          <a:prstGeom prst="rect">
            <a:avLst/>
          </a:prstGeom>
          <a:noFill/>
        </p:spPr>
        <p:txBody>
          <a:bodyPr wrap="square" rtlCol="0">
            <a:spAutoFit/>
          </a:bodyPr>
          <a:lstStyle/>
          <a:p>
            <a:pPr>
              <a:spcAft>
                <a:spcPts val="1200"/>
              </a:spcAft>
              <a:buClr>
                <a:srgbClr val="072B62"/>
              </a:buClr>
              <a:buSzPct val="125000"/>
            </a:pPr>
            <a:r>
              <a:rPr lang="en-US" sz="2800" b="1" dirty="0">
                <a:solidFill>
                  <a:srgbClr val="072B62"/>
                </a:solidFill>
                <a:latin typeface="Roboto" pitchFamily="2" charset="0"/>
                <a:ea typeface="Roboto" pitchFamily="2" charset="0"/>
              </a:rPr>
              <a:t>Engaging in emergency preparedness activities can be useful for your day-to-day integration and well-being in your destination:</a:t>
            </a:r>
          </a:p>
          <a:p>
            <a:pPr marL="457200" indent="-457200">
              <a:spcAft>
                <a:spcPts val="1200"/>
              </a:spcAft>
              <a:buClr>
                <a:srgbClr val="072B62"/>
              </a:buClr>
              <a:buSzPct val="125000"/>
              <a:buFont typeface="Arial" panose="020B0604020202020204" pitchFamily="34" charset="0"/>
              <a:buChar char="•"/>
            </a:pPr>
            <a:r>
              <a:rPr lang="en-US" sz="2800" b="1" dirty="0">
                <a:solidFill>
                  <a:srgbClr val="072B62"/>
                </a:solidFill>
                <a:latin typeface="Roboto" pitchFamily="2" charset="0"/>
                <a:ea typeface="Roboto" pitchFamily="2" charset="0"/>
              </a:rPr>
              <a:t>Get in touch with migrants and locals;</a:t>
            </a:r>
          </a:p>
          <a:p>
            <a:pPr marL="457200" indent="-457200">
              <a:spcAft>
                <a:spcPts val="1200"/>
              </a:spcAft>
              <a:buClr>
                <a:srgbClr val="072B62"/>
              </a:buClr>
              <a:buSzPct val="125000"/>
              <a:buFont typeface="Arial" panose="020B0604020202020204" pitchFamily="34" charset="0"/>
              <a:buChar char="•"/>
            </a:pPr>
            <a:r>
              <a:rPr lang="en-US" sz="2800" b="1" dirty="0">
                <a:solidFill>
                  <a:srgbClr val="072B62"/>
                </a:solidFill>
                <a:latin typeface="Roboto" pitchFamily="2" charset="0"/>
                <a:ea typeface="Roboto" pitchFamily="2" charset="0"/>
              </a:rPr>
              <a:t>Get to know your area and your institutions; </a:t>
            </a:r>
          </a:p>
          <a:p>
            <a:pPr marL="457200" indent="-457200">
              <a:spcAft>
                <a:spcPts val="1200"/>
              </a:spcAft>
              <a:buClr>
                <a:srgbClr val="072B62"/>
              </a:buClr>
              <a:buSzPct val="125000"/>
              <a:buFont typeface="Arial" panose="020B0604020202020204" pitchFamily="34" charset="0"/>
              <a:buChar char="•"/>
            </a:pPr>
            <a:r>
              <a:rPr lang="en-US" sz="2800" b="1" dirty="0">
                <a:solidFill>
                  <a:srgbClr val="072B62"/>
                </a:solidFill>
                <a:latin typeface="Roboto" pitchFamily="2" charset="0"/>
                <a:ea typeface="Roboto" pitchFamily="2" charset="0"/>
              </a:rPr>
              <a:t>Learn skills that can be useful or can help you get a job; </a:t>
            </a:r>
          </a:p>
          <a:p>
            <a:pPr marL="457200" indent="-457200">
              <a:spcAft>
                <a:spcPts val="1200"/>
              </a:spcAft>
              <a:buClr>
                <a:srgbClr val="072B62"/>
              </a:buClr>
              <a:buSzPct val="125000"/>
              <a:buFont typeface="Arial" panose="020B0604020202020204" pitchFamily="34" charset="0"/>
              <a:buChar char="•"/>
            </a:pPr>
            <a:r>
              <a:rPr lang="en-US" sz="2800" b="1" dirty="0">
                <a:solidFill>
                  <a:srgbClr val="072B62"/>
                </a:solidFill>
                <a:latin typeface="Roboto" pitchFamily="2" charset="0"/>
                <a:ea typeface="Roboto" pitchFamily="2" charset="0"/>
              </a:rPr>
              <a:t>Help protect your community (migrants and host);</a:t>
            </a:r>
          </a:p>
          <a:p>
            <a:pPr marL="457200" indent="-457200">
              <a:spcAft>
                <a:spcPts val="1200"/>
              </a:spcAft>
              <a:buClr>
                <a:srgbClr val="072B62"/>
              </a:buClr>
              <a:buSzPct val="125000"/>
              <a:buFont typeface="Arial" panose="020B0604020202020204" pitchFamily="34" charset="0"/>
              <a:buChar char="•"/>
            </a:pPr>
            <a:r>
              <a:rPr lang="en-US" sz="2800" b="1" dirty="0">
                <a:solidFill>
                  <a:srgbClr val="072B62"/>
                </a:solidFill>
                <a:latin typeface="Roboto" pitchFamily="2" charset="0"/>
                <a:ea typeface="Roboto" pitchFamily="2" charset="0"/>
              </a:rPr>
              <a:t>Change perceptions of host communities on migrants. </a:t>
            </a:r>
          </a:p>
        </p:txBody>
      </p:sp>
      <p:sp>
        <p:nvSpPr>
          <p:cNvPr id="8" name="TextBox 7"/>
          <p:cNvSpPr txBox="1"/>
          <p:nvPr/>
        </p:nvSpPr>
        <p:spPr>
          <a:xfrm>
            <a:off x="468084" y="703345"/>
            <a:ext cx="11103429" cy="1046440"/>
          </a:xfrm>
          <a:prstGeom prst="rect">
            <a:avLst/>
          </a:prstGeom>
          <a:noFill/>
        </p:spPr>
        <p:txBody>
          <a:bodyPr wrap="square" rtlCol="0">
            <a:spAutoFit/>
          </a:bodyPr>
          <a:lstStyle/>
          <a:p>
            <a:r>
              <a:rPr lang="en-US" sz="6200" b="1" dirty="0">
                <a:solidFill>
                  <a:srgbClr val="072B62"/>
                </a:solidFill>
                <a:latin typeface="Source Sans Pro Black" panose="020B0803030403020204" pitchFamily="34" charset="0"/>
                <a:ea typeface="Source Sans Pro Black" panose="020B0803030403020204" pitchFamily="34" charset="0"/>
              </a:rPr>
              <a:t>ENGAGING: WHY?</a:t>
            </a:r>
          </a:p>
        </p:txBody>
      </p:sp>
    </p:spTree>
    <p:extLst>
      <p:ext uri="{BB962C8B-B14F-4D97-AF65-F5344CB8AC3E}">
        <p14:creationId xmlns:p14="http://schemas.microsoft.com/office/powerpoint/2010/main" val="907657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72B62"/>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647700"/>
            <a:ext cx="3164203" cy="821871"/>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7426" y="647700"/>
            <a:ext cx="825574" cy="890507"/>
          </a:xfrm>
          <a:prstGeom prst="rect">
            <a:avLst/>
          </a:prstGeom>
        </p:spPr>
      </p:pic>
      <p:cxnSp>
        <p:nvCxnSpPr>
          <p:cNvPr id="11" name="Straight Connector 10"/>
          <p:cNvCxnSpPr/>
          <p:nvPr/>
        </p:nvCxnSpPr>
        <p:spPr>
          <a:xfrm>
            <a:off x="609600" y="2111829"/>
            <a:ext cx="10972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666997" y="5694595"/>
            <a:ext cx="6868884" cy="646331"/>
          </a:xfrm>
          <a:prstGeom prst="rect">
            <a:avLst/>
          </a:prstGeom>
          <a:noFill/>
        </p:spPr>
        <p:txBody>
          <a:bodyPr wrap="square" rtlCol="0">
            <a:spAutoFit/>
          </a:bodyPr>
          <a:lstStyle/>
          <a:p>
            <a:pPr algn="ctr"/>
            <a:r>
              <a:rPr lang="en-US" dirty="0">
                <a:solidFill>
                  <a:schemeClr val="bg1"/>
                </a:solidFill>
                <a:latin typeface="Roboto" pitchFamily="2" charset="0"/>
                <a:ea typeface="Roboto" pitchFamily="2" charset="0"/>
              </a:rPr>
              <a:t>Contact: </a:t>
            </a:r>
            <a:r>
              <a:rPr lang="en-US" dirty="0">
                <a:solidFill>
                  <a:schemeClr val="bg1"/>
                </a:solidFill>
                <a:latin typeface="Roboto" pitchFamily="2" charset="0"/>
                <a:ea typeface="Roboto" pitchFamily="2" charset="0"/>
                <a:hlinkClick r:id="rId5"/>
              </a:rPr>
              <a:t>micicsecretariat@iom.it</a:t>
            </a:r>
            <a:r>
              <a:rPr lang="en-US" dirty="0">
                <a:solidFill>
                  <a:schemeClr val="bg1"/>
                </a:solidFill>
                <a:latin typeface="Roboto" pitchFamily="2" charset="0"/>
                <a:ea typeface="Roboto" pitchFamily="2" charset="0"/>
              </a:rPr>
              <a:t> / </a:t>
            </a:r>
            <a:r>
              <a:rPr lang="en-US" dirty="0">
                <a:solidFill>
                  <a:schemeClr val="bg1"/>
                </a:solidFill>
                <a:latin typeface="Roboto" pitchFamily="2" charset="0"/>
                <a:ea typeface="Roboto" pitchFamily="2" charset="0"/>
                <a:hlinkClick r:id="rId6"/>
              </a:rPr>
              <a:t>http://micicinitiative.iom.int</a:t>
            </a:r>
            <a:endParaRPr lang="en-US" dirty="0">
              <a:solidFill>
                <a:schemeClr val="bg1"/>
              </a:solidFill>
              <a:latin typeface="Roboto" pitchFamily="2" charset="0"/>
              <a:ea typeface="Roboto" pitchFamily="2" charset="0"/>
            </a:endParaRPr>
          </a:p>
          <a:p>
            <a:pPr algn="ctr"/>
            <a:endParaRPr lang="en-US" dirty="0">
              <a:solidFill>
                <a:schemeClr val="bg1"/>
              </a:solidFill>
              <a:latin typeface="Roboto" pitchFamily="2" charset="0"/>
              <a:ea typeface="Roboto" pitchFamily="2" charset="0"/>
            </a:endParaRPr>
          </a:p>
        </p:txBody>
      </p:sp>
      <p:sp>
        <p:nvSpPr>
          <p:cNvPr id="2" name="TextBox 1"/>
          <p:cNvSpPr txBox="1"/>
          <p:nvPr/>
        </p:nvSpPr>
        <p:spPr>
          <a:xfrm>
            <a:off x="3109775" y="2891621"/>
            <a:ext cx="5990683" cy="1046440"/>
          </a:xfrm>
          <a:prstGeom prst="rect">
            <a:avLst/>
          </a:prstGeom>
          <a:noFill/>
        </p:spPr>
        <p:txBody>
          <a:bodyPr wrap="square" rtlCol="0">
            <a:spAutoFit/>
          </a:bodyPr>
          <a:lstStyle/>
          <a:p>
            <a:pPr algn="ctr"/>
            <a:r>
              <a:rPr lang="en-US" sz="6200" dirty="0">
                <a:solidFill>
                  <a:schemeClr val="bg1"/>
                </a:solidFill>
                <a:latin typeface="Source Sans Pro Black" panose="020B0803030403020204" pitchFamily="34" charset="0"/>
                <a:ea typeface="Source Sans Pro Black" panose="020B0803030403020204" pitchFamily="34" charset="0"/>
              </a:rPr>
              <a:t>THANK YOU</a:t>
            </a:r>
          </a:p>
        </p:txBody>
      </p:sp>
    </p:spTree>
    <p:extLst>
      <p:ext uri="{BB962C8B-B14F-4D97-AF65-F5344CB8AC3E}">
        <p14:creationId xmlns:p14="http://schemas.microsoft.com/office/powerpoint/2010/main" val="2403345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5274</TotalTime>
  <Words>893</Words>
  <Application>Microsoft Office PowerPoint</Application>
  <PresentationFormat>Widescreen</PresentationFormat>
  <Paragraphs>155</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Calibri</vt:lpstr>
      <vt:lpstr>Roboto</vt:lpstr>
      <vt:lpstr>Calibri Light</vt:lpstr>
      <vt:lpstr>Arial</vt:lpstr>
      <vt:lpstr>Wingdings</vt:lpstr>
      <vt:lpstr>Source Sans Pro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BONNET Claire</dc:creator>
  <cp:lastModifiedBy>GUADAGNO Lorenzo</cp:lastModifiedBy>
  <cp:revision>112</cp:revision>
  <cp:lastPrinted>2018-01-04T16:18:08Z</cp:lastPrinted>
  <dcterms:created xsi:type="dcterms:W3CDTF">2017-01-30T08:49:36Z</dcterms:created>
  <dcterms:modified xsi:type="dcterms:W3CDTF">2018-03-19T15:53:10Z</dcterms:modified>
</cp:coreProperties>
</file>