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9"/>
  </p:notesMasterIdLst>
  <p:handoutMasterIdLst>
    <p:handoutMasterId r:id="rId10"/>
  </p:handoutMasterIdLst>
  <p:sldIdLst>
    <p:sldId id="258" r:id="rId2"/>
    <p:sldId id="285" r:id="rId3"/>
    <p:sldId id="286" r:id="rId4"/>
    <p:sldId id="287" r:id="rId5"/>
    <p:sldId id="288" r:id="rId6"/>
    <p:sldId id="289" r:id="rId7"/>
    <p:sldId id="290" r:id="rId8"/>
  </p:sldIdLst>
  <p:sldSz cx="9144000" cy="6858000" type="screen4x3"/>
  <p:notesSz cx="6858000" cy="9144000"/>
  <p:custDataLst>
    <p:tags r:id="rId1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24" autoAdjust="0"/>
    <p:restoredTop sz="79186" autoAdjust="0"/>
  </p:normalViewPr>
  <p:slideViewPr>
    <p:cSldViewPr snapToGrid="0" snapToObjects="1">
      <p:cViewPr varScale="1">
        <p:scale>
          <a:sx n="35" d="100"/>
          <a:sy n="35" d="100"/>
        </p:scale>
        <p:origin x="1782"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A1BD90-4B8D-4D0E-9CA1-9392A6E703BA}" type="datetimeFigureOut">
              <a:rPr lang="en-US" smtClean="0"/>
              <a:t>12/27/2018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0FC803-20A5-4A10-831D-45414F95058F}" type="slidenum">
              <a:rPr lang="en-US" smtClean="0"/>
              <a:t>‹#›</a:t>
            </a:fld>
            <a:endParaRPr lang="en-US"/>
          </a:p>
        </p:txBody>
      </p:sp>
    </p:spTree>
    <p:extLst>
      <p:ext uri="{BB962C8B-B14F-4D97-AF65-F5344CB8AC3E}">
        <p14:creationId xmlns:p14="http://schemas.microsoft.com/office/powerpoint/2010/main" val="3566285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C82075-2662-C844-B6D1-FE5D3E28A519}" type="datetimeFigureOut">
              <a:rPr lang="en-US" smtClean="0"/>
              <a:t>12/27/2018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549C97-7BDF-CC43-A02D-3EDD91F0049D}" type="slidenum">
              <a:rPr lang="en-US" smtClean="0"/>
              <a:t>‹#›</a:t>
            </a:fld>
            <a:endParaRPr lang="en-US"/>
          </a:p>
        </p:txBody>
      </p:sp>
    </p:spTree>
    <p:extLst>
      <p:ext uri="{BB962C8B-B14F-4D97-AF65-F5344CB8AC3E}">
        <p14:creationId xmlns:p14="http://schemas.microsoft.com/office/powerpoint/2010/main" val="7541918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549C97-7BDF-CC43-A02D-3EDD91F0049D}" type="slidenum">
              <a:rPr lang="en-US" smtClean="0"/>
              <a:t>1</a:t>
            </a:fld>
            <a:endParaRPr lang="en-US"/>
          </a:p>
        </p:txBody>
      </p:sp>
    </p:spTree>
    <p:extLst>
      <p:ext uri="{BB962C8B-B14F-4D97-AF65-F5344CB8AC3E}">
        <p14:creationId xmlns:p14="http://schemas.microsoft.com/office/powerpoint/2010/main" val="1137598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549C97-7BDF-CC43-A02D-3EDD91F0049D}" type="slidenum">
              <a:rPr lang="en-US" smtClean="0"/>
              <a:t>2</a:t>
            </a:fld>
            <a:endParaRPr lang="en-US"/>
          </a:p>
        </p:txBody>
      </p:sp>
    </p:spTree>
    <p:extLst>
      <p:ext uri="{BB962C8B-B14F-4D97-AF65-F5344CB8AC3E}">
        <p14:creationId xmlns:p14="http://schemas.microsoft.com/office/powerpoint/2010/main" val="2032871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549C97-7BDF-CC43-A02D-3EDD91F0049D}" type="slidenum">
              <a:rPr lang="en-US" smtClean="0"/>
              <a:t>3</a:t>
            </a:fld>
            <a:endParaRPr lang="en-US"/>
          </a:p>
        </p:txBody>
      </p:sp>
    </p:spTree>
    <p:extLst>
      <p:ext uri="{BB962C8B-B14F-4D97-AF65-F5344CB8AC3E}">
        <p14:creationId xmlns:p14="http://schemas.microsoft.com/office/powerpoint/2010/main" val="3264139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549C97-7BDF-CC43-A02D-3EDD91F0049D}" type="slidenum">
              <a:rPr lang="en-US" smtClean="0"/>
              <a:t>4</a:t>
            </a:fld>
            <a:endParaRPr lang="en-US"/>
          </a:p>
        </p:txBody>
      </p:sp>
    </p:spTree>
    <p:extLst>
      <p:ext uri="{BB962C8B-B14F-4D97-AF65-F5344CB8AC3E}">
        <p14:creationId xmlns:p14="http://schemas.microsoft.com/office/powerpoint/2010/main" val="2460608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549C97-7BDF-CC43-A02D-3EDD91F0049D}" type="slidenum">
              <a:rPr lang="en-US" smtClean="0"/>
              <a:t>5</a:t>
            </a:fld>
            <a:endParaRPr lang="en-US"/>
          </a:p>
        </p:txBody>
      </p:sp>
    </p:spTree>
    <p:extLst>
      <p:ext uri="{BB962C8B-B14F-4D97-AF65-F5344CB8AC3E}">
        <p14:creationId xmlns:p14="http://schemas.microsoft.com/office/powerpoint/2010/main" val="1060456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549C97-7BDF-CC43-A02D-3EDD91F0049D}" type="slidenum">
              <a:rPr lang="en-US" smtClean="0"/>
              <a:t>6</a:t>
            </a:fld>
            <a:endParaRPr lang="en-US"/>
          </a:p>
        </p:txBody>
      </p:sp>
    </p:spTree>
    <p:extLst>
      <p:ext uri="{BB962C8B-B14F-4D97-AF65-F5344CB8AC3E}">
        <p14:creationId xmlns:p14="http://schemas.microsoft.com/office/powerpoint/2010/main" val="3676427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549C97-7BDF-CC43-A02D-3EDD91F0049D}" type="slidenum">
              <a:rPr lang="en-US" smtClean="0"/>
              <a:t>7</a:t>
            </a:fld>
            <a:endParaRPr lang="en-US"/>
          </a:p>
        </p:txBody>
      </p:sp>
    </p:spTree>
    <p:extLst>
      <p:ext uri="{BB962C8B-B14F-4D97-AF65-F5344CB8AC3E}">
        <p14:creationId xmlns:p14="http://schemas.microsoft.com/office/powerpoint/2010/main" val="4730832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5830082"/>
            <a:ext cx="9144000" cy="1027918"/>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52742" y="5849835"/>
            <a:ext cx="3556000" cy="829733"/>
          </a:xfrm>
          <a:prstGeom prst="rect">
            <a:avLst/>
          </a:prstGeom>
        </p:spPr>
      </p:pic>
      <p:sp>
        <p:nvSpPr>
          <p:cNvPr id="10" name="Rectangle 9"/>
          <p:cNvSpPr/>
          <p:nvPr userDrawn="1"/>
        </p:nvSpPr>
        <p:spPr>
          <a:xfrm>
            <a:off x="-1" y="14111"/>
            <a:ext cx="9140813" cy="1916301"/>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1" name="Picture 10" descr="fir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23206" y="-1"/>
            <a:ext cx="2617605" cy="1873967"/>
          </a:xfrm>
          <a:prstGeom prst="rect">
            <a:avLst/>
          </a:prstGeom>
        </p:spPr>
      </p:pic>
      <p:pic>
        <p:nvPicPr>
          <p:cNvPr id="12" name="Picture 11" descr="kids.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6255" y="-2"/>
            <a:ext cx="5073733" cy="1873967"/>
          </a:xfrm>
          <a:prstGeom prst="rect">
            <a:avLst/>
          </a:prstGeom>
        </p:spPr>
      </p:pic>
      <p:sp>
        <p:nvSpPr>
          <p:cNvPr id="13" name="Rectangle 12"/>
          <p:cNvSpPr/>
          <p:nvPr userDrawn="1"/>
        </p:nvSpPr>
        <p:spPr>
          <a:xfrm>
            <a:off x="2270536" y="14111"/>
            <a:ext cx="45719" cy="6138333"/>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4" name="Picture 13" descr="candle.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0588" y="-27383"/>
            <a:ext cx="2318060" cy="1901350"/>
          </a:xfrm>
          <a:prstGeom prst="rect">
            <a:avLst/>
          </a:prstGeom>
        </p:spPr>
      </p:pic>
      <p:sp>
        <p:nvSpPr>
          <p:cNvPr id="15" name="Rectangle 14"/>
          <p:cNvSpPr/>
          <p:nvPr userDrawn="1"/>
        </p:nvSpPr>
        <p:spPr>
          <a:xfrm>
            <a:off x="7367128" y="-1"/>
            <a:ext cx="45719" cy="1930414"/>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 name="Content Placeholder 2"/>
          <p:cNvSpPr>
            <a:spLocks noGrp="1"/>
          </p:cNvSpPr>
          <p:nvPr>
            <p:ph sz="quarter" idx="10" hasCustomPrompt="1"/>
          </p:nvPr>
        </p:nvSpPr>
        <p:spPr>
          <a:xfrm>
            <a:off x="2676525" y="2266950"/>
            <a:ext cx="6120342" cy="3098800"/>
          </a:xfrm>
        </p:spPr>
        <p:txBody>
          <a:bodyPr/>
          <a:lstStyle>
            <a:lvl1pPr marL="0" indent="0" algn="l">
              <a:lnSpc>
                <a:spcPct val="120000"/>
              </a:lnSpc>
              <a:buNone/>
              <a:defRPr sz="1600" baseline="0"/>
            </a:lvl1pPr>
          </a:lstStyle>
          <a:p>
            <a:pPr algn="l">
              <a:lnSpc>
                <a:spcPct val="80000"/>
              </a:lnSpc>
            </a:pPr>
            <a:r>
              <a:rPr lang="en-US" sz="4600" b="1" dirty="0">
                <a:solidFill>
                  <a:schemeClr val="bg1"/>
                </a:solidFill>
                <a:effectLst>
                  <a:outerShdw blurRad="50800" dist="38100" dir="2700000" algn="tl" rotWithShape="0">
                    <a:srgbClr val="000000">
                      <a:alpha val="17000"/>
                    </a:srgbClr>
                  </a:outerShdw>
                </a:effectLst>
                <a:latin typeface="Helvetica"/>
                <a:cs typeface="Helvetica"/>
              </a:rPr>
              <a:t>DISASTER AND COMMUNITY CRISIS CENTER</a:t>
            </a:r>
          </a:p>
          <a:p>
            <a:pPr algn="l">
              <a:lnSpc>
                <a:spcPct val="120000"/>
              </a:lnSpc>
            </a:pPr>
            <a:r>
              <a:rPr lang="en-US" sz="2800" dirty="0">
                <a:solidFill>
                  <a:schemeClr val="tx2">
                    <a:lumMod val="75000"/>
                  </a:schemeClr>
                </a:solidFill>
                <a:latin typeface="Helvetica"/>
                <a:cs typeface="Helvetica"/>
              </a:rPr>
              <a:t>UNIVERSITY OF MISSOURI</a:t>
            </a:r>
          </a:p>
        </p:txBody>
      </p:sp>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1658" y="5926038"/>
            <a:ext cx="3512799" cy="980064"/>
          </a:xfrm>
          <a:prstGeom prst="rect">
            <a:avLst/>
          </a:prstGeom>
        </p:spPr>
      </p:pic>
    </p:spTree>
    <p:extLst>
      <p:ext uri="{BB962C8B-B14F-4D97-AF65-F5344CB8AC3E}">
        <p14:creationId xmlns:p14="http://schemas.microsoft.com/office/powerpoint/2010/main" val="2630665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49586A-BC19-3B4F-9EEE-2E99F297AB49}" type="datetimeFigureOut">
              <a:rPr lang="en-US" smtClean="0"/>
              <a:t>12/27/2018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289644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49586A-BC19-3B4F-9EEE-2E99F297AB49}" type="datetimeFigureOut">
              <a:rPr lang="en-US" smtClean="0"/>
              <a:t>12/27/2018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3402051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1350436"/>
            <a:ext cx="9144000" cy="55075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p:cNvSpPr/>
          <p:nvPr userDrawn="1"/>
        </p:nvSpPr>
        <p:spPr>
          <a:xfrm rot="5400000">
            <a:off x="4549139" y="1797762"/>
            <a:ext cx="45719" cy="91440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0" name="Title 1"/>
          <p:cNvSpPr txBox="1">
            <a:spLocks/>
          </p:cNvSpPr>
          <p:nvPr userDrawn="1"/>
        </p:nvSpPr>
        <p:spPr>
          <a:xfrm>
            <a:off x="3732956" y="6369397"/>
            <a:ext cx="6206914" cy="53093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1100" dirty="0">
                <a:solidFill>
                  <a:srgbClr val="17375E"/>
                </a:solidFill>
                <a:latin typeface="Helvetica"/>
                <a:cs typeface="Helvetica"/>
              </a:rPr>
              <a:t>DISASTER</a:t>
            </a:r>
            <a:r>
              <a:rPr lang="en-US" sz="1100" baseline="0" dirty="0">
                <a:solidFill>
                  <a:srgbClr val="17375E"/>
                </a:solidFill>
                <a:latin typeface="Helvetica"/>
                <a:cs typeface="Helvetica"/>
              </a:rPr>
              <a:t> AND COMMUNITY CRISIS </a:t>
            </a:r>
            <a:r>
              <a:rPr lang="en-US" sz="1100" dirty="0">
                <a:solidFill>
                  <a:srgbClr val="17375E"/>
                </a:solidFill>
                <a:latin typeface="Helvetica"/>
                <a:cs typeface="Helvetica"/>
              </a:rPr>
              <a:t>CENTER  | UNIVERSITY OF MISSOURI</a:t>
            </a:r>
          </a:p>
        </p:txBody>
      </p:sp>
      <p:sp>
        <p:nvSpPr>
          <p:cNvPr id="12" name="Text Placeholder 11"/>
          <p:cNvSpPr>
            <a:spLocks noGrp="1"/>
          </p:cNvSpPr>
          <p:nvPr>
            <p:ph type="body" sz="quarter" idx="10" hasCustomPrompt="1"/>
          </p:nvPr>
        </p:nvSpPr>
        <p:spPr>
          <a:xfrm>
            <a:off x="457200" y="1745755"/>
            <a:ext cx="8081268" cy="3639953"/>
          </a:xfrm>
        </p:spPr>
        <p:txBody>
          <a:bodyPr/>
          <a:lstStyle>
            <a:lvl1pPr>
              <a:defRPr sz="3200">
                <a:solidFill>
                  <a:schemeClr val="tx2">
                    <a:lumMod val="50000"/>
                  </a:schemeClr>
                </a:solidFill>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r>
              <a:rPr lang="en-US" sz="2000" dirty="0">
                <a:solidFill>
                  <a:schemeClr val="tx2">
                    <a:lumMod val="50000"/>
                  </a:schemeClr>
                </a:solidFill>
                <a:latin typeface="Arial"/>
                <a:cs typeface="Arial"/>
              </a:rPr>
              <a:t>This is some sample text for a bullet point</a:t>
            </a:r>
          </a:p>
          <a:p>
            <a:endParaRPr lang="en-US" sz="2000" dirty="0">
              <a:solidFill>
                <a:schemeClr val="tx2">
                  <a:lumMod val="50000"/>
                </a:schemeClr>
              </a:solidFill>
              <a:latin typeface="Arial"/>
              <a:cs typeface="Arial"/>
            </a:endParaRPr>
          </a:p>
        </p:txBody>
      </p:sp>
      <p:sp>
        <p:nvSpPr>
          <p:cNvPr id="5" name="Title 4"/>
          <p:cNvSpPr>
            <a:spLocks noGrp="1"/>
          </p:cNvSpPr>
          <p:nvPr>
            <p:ph type="title" hasCustomPrompt="1"/>
          </p:nvPr>
        </p:nvSpPr>
        <p:spPr/>
        <p:txBody>
          <a:bodyPr>
            <a:noAutofit/>
          </a:bodyPr>
          <a:lstStyle>
            <a:lvl1pPr algn="l">
              <a:defRPr sz="3600" b="1" i="0">
                <a:solidFill>
                  <a:srgbClr val="FFFFFF"/>
                </a:solidFill>
                <a:effectLst>
                  <a:outerShdw blurRad="50800" dist="38100" dir="2700000" algn="tl" rotWithShape="0">
                    <a:srgbClr val="000000">
                      <a:alpha val="20000"/>
                    </a:srgbClr>
                  </a:outerShdw>
                </a:effectLst>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76991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3593"/>
            <a:ext cx="9144000" cy="931333"/>
          </a:xfrm>
          <a:prstGeom prst="rect">
            <a:avLst/>
          </a:prstGeom>
          <a:solidFill>
            <a:schemeClr val="bg1">
              <a:alpha val="3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ectangle 8"/>
          <p:cNvSpPr/>
          <p:nvPr userDrawn="1"/>
        </p:nvSpPr>
        <p:spPr>
          <a:xfrm>
            <a:off x="0" y="5688990"/>
            <a:ext cx="9144000" cy="1169010"/>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71276" y="5805051"/>
            <a:ext cx="3556000" cy="829733"/>
          </a:xfrm>
          <a:prstGeom prst="rect">
            <a:avLst/>
          </a:prstGeom>
        </p:spPr>
      </p:pic>
      <p:sp>
        <p:nvSpPr>
          <p:cNvPr id="14" name="Rectangle 13"/>
          <p:cNvSpPr/>
          <p:nvPr userDrawn="1"/>
        </p:nvSpPr>
        <p:spPr>
          <a:xfrm>
            <a:off x="2520241" y="337332"/>
            <a:ext cx="7549444" cy="307777"/>
          </a:xfrm>
          <a:prstGeom prst="rect">
            <a:avLst/>
          </a:prstGeom>
        </p:spPr>
        <p:txBody>
          <a:bodyPr wrap="square">
            <a:spAutoFit/>
          </a:bodyPr>
          <a:lstStyle/>
          <a:p>
            <a:r>
              <a:rPr lang="en-US" sz="1400" dirty="0">
                <a:solidFill>
                  <a:schemeClr val="tx2">
                    <a:lumMod val="50000"/>
                  </a:schemeClr>
                </a:solidFill>
                <a:latin typeface="Helvetica"/>
                <a:cs typeface="Helvetica"/>
              </a:rPr>
              <a:t>DISASTER AND COMMUNITY CRISIS</a:t>
            </a:r>
            <a:r>
              <a:rPr lang="en-US" sz="1400" baseline="0" dirty="0">
                <a:solidFill>
                  <a:schemeClr val="tx2">
                    <a:lumMod val="50000"/>
                  </a:schemeClr>
                </a:solidFill>
                <a:latin typeface="Helvetica"/>
                <a:cs typeface="Helvetica"/>
              </a:rPr>
              <a:t> CENTER  UNIVERSITY OF MISSOURI</a:t>
            </a:r>
            <a:endParaRPr lang="en-US" sz="1400" dirty="0">
              <a:solidFill>
                <a:schemeClr val="tx2">
                  <a:lumMod val="50000"/>
                </a:schemeClr>
              </a:solidFill>
              <a:latin typeface="Helvetica"/>
              <a:cs typeface="Helvetica"/>
            </a:endParaRP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3222" y="5821985"/>
            <a:ext cx="3774038" cy="1052949"/>
          </a:xfrm>
          <a:prstGeom prst="rect">
            <a:avLst/>
          </a:prstGeom>
        </p:spPr>
      </p:pic>
    </p:spTree>
    <p:extLst>
      <p:ext uri="{BB962C8B-B14F-4D97-AF65-F5344CB8AC3E}">
        <p14:creationId xmlns:p14="http://schemas.microsoft.com/office/powerpoint/2010/main" val="3436223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49586A-BC19-3B4F-9EEE-2E99F297AB49}" type="datetimeFigureOut">
              <a:rPr lang="en-US" smtClean="0"/>
              <a:t>12/27/2018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2803711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49586A-BC19-3B4F-9EEE-2E99F297AB49}" type="datetimeFigureOut">
              <a:rPr lang="en-US" smtClean="0"/>
              <a:t>12/27/2018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2834949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49586A-BC19-3B4F-9EEE-2E99F297AB49}" type="datetimeFigureOut">
              <a:rPr lang="en-US" smtClean="0"/>
              <a:t>12/27/2018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2099341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49586A-BC19-3B4F-9EEE-2E99F297AB49}" type="datetimeFigureOut">
              <a:rPr lang="en-US" smtClean="0"/>
              <a:t>12/27/2018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2979176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49586A-BC19-3B4F-9EEE-2E99F297AB49}" type="datetimeFigureOut">
              <a:rPr lang="en-US" smtClean="0"/>
              <a:t>12/27/2018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1429311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49586A-BC19-3B4F-9EEE-2E99F297AB49}" type="datetimeFigureOut">
              <a:rPr lang="en-US" smtClean="0"/>
              <a:t>12/27/2018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3297533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5000">
              <a:schemeClr val="accent5">
                <a:lumMod val="75000"/>
                <a:alpha val="89000"/>
              </a:schemeClr>
            </a:gs>
            <a:gs pos="96000">
              <a:schemeClr val="accent5">
                <a:lumMod val="50000"/>
              </a:schemeClr>
            </a:gs>
          </a:gsLst>
          <a:lin ang="156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pPr>
              <a:lnSpc>
                <a:spcPct val="80000"/>
              </a:lnSpc>
            </a:pPr>
            <a:r>
              <a:rPr lang="en-US" sz="4800" b="1" dirty="0">
                <a:solidFill>
                  <a:schemeClr val="bg1"/>
                </a:solidFill>
                <a:effectLst>
                  <a:outerShdw blurRad="69850" dist="25400" algn="tl" rotWithShape="0">
                    <a:srgbClr val="000000">
                      <a:alpha val="12000"/>
                    </a:srgbClr>
                  </a:outerShdw>
                </a:effectLst>
                <a:latin typeface="Helvetica"/>
                <a:cs typeface="Helvetica"/>
              </a:rPr>
              <a:t>TITLE GOES HERE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a:lnSpc>
                <a:spcPct val="80000"/>
              </a:lnSpc>
            </a:pPr>
            <a:r>
              <a:rPr lang="en-US" sz="4000" dirty="0">
                <a:solidFill>
                  <a:schemeClr val="tx2">
                    <a:lumMod val="75000"/>
                  </a:schemeClr>
                </a:solidFill>
                <a:latin typeface="Helvetica"/>
                <a:cs typeface="Helvetica"/>
              </a:rPr>
              <a:t>SUBHEAD HERE</a:t>
            </a:r>
          </a:p>
          <a:p>
            <a:r>
              <a:rPr lang="en-US" sz="2000" dirty="0">
                <a:solidFill>
                  <a:schemeClr val="tx2">
                    <a:lumMod val="50000"/>
                  </a:schemeClr>
                </a:solidFill>
                <a:latin typeface="Arial"/>
                <a:cs typeface="Arial"/>
              </a:rPr>
              <a:t>This is some sample text for a bullet point</a:t>
            </a:r>
          </a:p>
          <a:p>
            <a:r>
              <a:rPr lang="en-US" sz="2000" dirty="0">
                <a:solidFill>
                  <a:schemeClr val="tx2">
                    <a:lumMod val="50000"/>
                  </a:schemeClr>
                </a:solidFill>
                <a:latin typeface="Arial"/>
                <a:cs typeface="Arial"/>
              </a:rPr>
              <a:t>This is some sample text for a bullet point</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49586A-BC19-3B4F-9EEE-2E99F297AB49}" type="datetimeFigureOut">
              <a:rPr lang="en-US" smtClean="0"/>
              <a:t>12/27/2018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F3C9-344D-CD40-A944-17CCFB5A814C}" type="slidenum">
              <a:rPr lang="en-US" smtClean="0"/>
              <a:t>‹#›</a:t>
            </a:fld>
            <a:endParaRPr lang="en-US"/>
          </a:p>
        </p:txBody>
      </p:sp>
    </p:spTree>
    <p:extLst>
      <p:ext uri="{BB962C8B-B14F-4D97-AF65-F5344CB8AC3E}">
        <p14:creationId xmlns:p14="http://schemas.microsoft.com/office/powerpoint/2010/main" val="18225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42056" y="970687"/>
            <a:ext cx="10900456" cy="469269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endParaRPr lang="en-US" sz="4000" b="1" dirty="0">
              <a:solidFill>
                <a:schemeClr val="bg1"/>
              </a:solidFill>
              <a:effectLst>
                <a:outerShdw blurRad="69850" dist="25400" algn="tl" rotWithShape="0">
                  <a:srgbClr val="000000">
                    <a:alpha val="12000"/>
                  </a:srgbClr>
                </a:outerShdw>
              </a:effectLst>
              <a:latin typeface="Helvetica"/>
              <a:cs typeface="Helvetica"/>
            </a:endParaRPr>
          </a:p>
          <a:p>
            <a:pPr>
              <a:lnSpc>
                <a:spcPct val="80000"/>
              </a:lnSpc>
            </a:pPr>
            <a:endParaRPr lang="en-US" sz="4000" b="1" dirty="0">
              <a:solidFill>
                <a:schemeClr val="bg1"/>
              </a:solidFill>
              <a:effectLst>
                <a:outerShdw blurRad="69850" dist="25400" algn="tl" rotWithShape="0">
                  <a:srgbClr val="000000">
                    <a:alpha val="12000"/>
                  </a:srgbClr>
                </a:outerShdw>
              </a:effectLst>
              <a:latin typeface="Helvetica"/>
              <a:cs typeface="Helvetica"/>
            </a:endParaRPr>
          </a:p>
          <a:p>
            <a:pPr>
              <a:lnSpc>
                <a:spcPct val="80000"/>
              </a:lnSpc>
            </a:pPr>
            <a:endParaRPr lang="en-US" sz="4000" b="1" dirty="0">
              <a:solidFill>
                <a:schemeClr val="bg1"/>
              </a:solidFill>
              <a:effectLst>
                <a:outerShdw blurRad="69850" dist="25400" algn="tl" rotWithShape="0">
                  <a:srgbClr val="000000">
                    <a:alpha val="12000"/>
                  </a:srgbClr>
                </a:outerShdw>
              </a:effectLst>
              <a:latin typeface="Helvetica"/>
              <a:cs typeface="Helvetica"/>
            </a:endParaRPr>
          </a:p>
          <a:p>
            <a:pPr>
              <a:lnSpc>
                <a:spcPct val="80000"/>
              </a:lnSpc>
            </a:pPr>
            <a:endParaRPr lang="en-US" sz="4000" b="1" dirty="0">
              <a:solidFill>
                <a:schemeClr val="bg1"/>
              </a:solidFill>
              <a:effectLst>
                <a:outerShdw blurRad="69850" dist="25400" algn="tl" rotWithShape="0">
                  <a:srgbClr val="000000">
                    <a:alpha val="12000"/>
                  </a:srgbClr>
                </a:outerShdw>
              </a:effectLst>
              <a:latin typeface="Helvetica"/>
              <a:cs typeface="Helvetica"/>
            </a:endParaRPr>
          </a:p>
          <a:p>
            <a:pPr>
              <a:lnSpc>
                <a:spcPct val="80000"/>
              </a:lnSpc>
            </a:pPr>
            <a:endParaRPr lang="en-US" sz="2800" b="1" dirty="0">
              <a:solidFill>
                <a:schemeClr val="bg1"/>
              </a:solidFill>
              <a:effectLst>
                <a:outerShdw blurRad="69850" dist="25400" algn="tl" rotWithShape="0">
                  <a:srgbClr val="000000">
                    <a:alpha val="12000"/>
                  </a:srgbClr>
                </a:outerShdw>
              </a:effectLst>
              <a:latin typeface="Helvetica"/>
              <a:cs typeface="Helvetica"/>
            </a:endParaRPr>
          </a:p>
          <a:p>
            <a:pPr>
              <a:lnSpc>
                <a:spcPct val="80000"/>
              </a:lnSpc>
            </a:pPr>
            <a:endParaRPr lang="en-US" sz="2800" b="1" dirty="0">
              <a:solidFill>
                <a:schemeClr val="bg1"/>
              </a:solidFill>
              <a:effectLst>
                <a:outerShdw blurRad="69850" dist="25400" algn="tl" rotWithShape="0">
                  <a:srgbClr val="000000">
                    <a:alpha val="12000"/>
                  </a:srgbClr>
                </a:outerShdw>
              </a:effectLst>
              <a:latin typeface="Helvetica"/>
              <a:cs typeface="Helvetica"/>
            </a:endParaRPr>
          </a:p>
          <a:p>
            <a:pPr>
              <a:lnSpc>
                <a:spcPct val="80000"/>
              </a:lnSpc>
            </a:pPr>
            <a:r>
              <a:rPr lang="en-US" sz="3200" b="1" dirty="0">
                <a:effectLst>
                  <a:outerShdw blurRad="69850" dist="25400" algn="tl" rotWithShape="0">
                    <a:srgbClr val="000000">
                      <a:alpha val="12000"/>
                    </a:srgbClr>
                  </a:outerShdw>
                </a:effectLst>
                <a:latin typeface="Helvetica"/>
                <a:cs typeface="Helvetica"/>
              </a:rPr>
              <a:t>Picturing Resilience Intervention:</a:t>
            </a:r>
          </a:p>
          <a:p>
            <a:pPr>
              <a:lnSpc>
                <a:spcPct val="80000"/>
              </a:lnSpc>
            </a:pPr>
            <a:r>
              <a:rPr lang="en-US" sz="2400" b="1" dirty="0">
                <a:effectLst>
                  <a:outerShdw blurRad="69850" dist="25400" algn="tl" rotWithShape="0">
                    <a:srgbClr val="000000">
                      <a:alpha val="12000"/>
                    </a:srgbClr>
                  </a:outerShdw>
                </a:effectLst>
                <a:latin typeface="Helvetica"/>
                <a:cs typeface="Helvetica"/>
              </a:rPr>
              <a:t>Using Photovoice for Youth Resilience</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5478"/>
          <a:stretch/>
        </p:blipFill>
        <p:spPr>
          <a:xfrm>
            <a:off x="2456183" y="1491796"/>
            <a:ext cx="4303978" cy="2568926"/>
          </a:xfrm>
          <a:prstGeom prst="rect">
            <a:avLst/>
          </a:prstGeom>
        </p:spPr>
      </p:pic>
    </p:spTree>
    <p:extLst>
      <p:ext uri="{BB962C8B-B14F-4D97-AF65-F5344CB8AC3E}">
        <p14:creationId xmlns:p14="http://schemas.microsoft.com/office/powerpoint/2010/main" val="1112785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pPr marL="0" indent="0" algn="ctr">
              <a:buNone/>
            </a:pPr>
            <a:endParaRPr lang="en-US" dirty="0"/>
          </a:p>
          <a:p>
            <a:pPr marL="0" indent="0" algn="ctr">
              <a:buNone/>
            </a:pPr>
            <a:endParaRPr lang="en-US" dirty="0"/>
          </a:p>
          <a:p>
            <a:pPr marL="0" indent="0" algn="ctr">
              <a:buNone/>
            </a:pPr>
            <a:endParaRPr lang="en-US" dirty="0"/>
          </a:p>
        </p:txBody>
      </p:sp>
      <p:sp>
        <p:nvSpPr>
          <p:cNvPr id="3" name="Title 2"/>
          <p:cNvSpPr>
            <a:spLocks noGrp="1"/>
          </p:cNvSpPr>
          <p:nvPr>
            <p:ph type="title"/>
          </p:nvPr>
        </p:nvSpPr>
        <p:spPr>
          <a:xfrm>
            <a:off x="457200" y="73573"/>
            <a:ext cx="8229600" cy="1143000"/>
          </a:xfrm>
        </p:spPr>
        <p:txBody>
          <a:bodyPr/>
          <a:lstStyle/>
          <a:p>
            <a:pPr algn="ctr"/>
            <a:r>
              <a:rPr lang="en-US" dirty="0"/>
              <a:t> PRI Examples:</a:t>
            </a:r>
            <a:br>
              <a:rPr lang="en-US" dirty="0"/>
            </a:br>
            <a:r>
              <a:rPr lang="en-US" sz="3200" dirty="0"/>
              <a:t>Youth Challenges</a:t>
            </a:r>
          </a:p>
        </p:txBody>
      </p:sp>
      <p:pic>
        <p:nvPicPr>
          <p:cNvPr id="7" name="Picture 6"/>
          <p:cNvPicPr>
            <a:picLocks noChangeAspect="1"/>
          </p:cNvPicPr>
          <p:nvPr/>
        </p:nvPicPr>
        <p:blipFill>
          <a:blip r:embed="rId3"/>
          <a:stretch>
            <a:fillRect/>
          </a:stretch>
        </p:blipFill>
        <p:spPr>
          <a:xfrm>
            <a:off x="457200" y="1745755"/>
            <a:ext cx="5292992" cy="3914866"/>
          </a:xfrm>
          <a:prstGeom prst="rect">
            <a:avLst/>
          </a:prstGeom>
        </p:spPr>
      </p:pic>
      <p:sp>
        <p:nvSpPr>
          <p:cNvPr id="8" name="TextBox 7"/>
          <p:cNvSpPr txBox="1"/>
          <p:nvPr/>
        </p:nvSpPr>
        <p:spPr>
          <a:xfrm>
            <a:off x="6274676" y="2343059"/>
            <a:ext cx="2123090" cy="2862322"/>
          </a:xfrm>
          <a:prstGeom prst="rect">
            <a:avLst/>
          </a:prstGeom>
          <a:noFill/>
        </p:spPr>
        <p:txBody>
          <a:bodyPr wrap="square" rtlCol="0">
            <a:spAutoFit/>
          </a:bodyPr>
          <a:lstStyle/>
          <a:p>
            <a:pPr algn="ctr"/>
            <a:r>
              <a:rPr lang="en-US" b="1" i="1" dirty="0"/>
              <a:t>Untitled </a:t>
            </a:r>
            <a:endParaRPr lang="en-US" dirty="0"/>
          </a:p>
          <a:p>
            <a:r>
              <a:rPr lang="en-US" i="1" dirty="0"/>
              <a:t>Here we see a house without windows. You see this every day. Maybe the people that live here cannot afford new windows. We can help the poor by donating money. </a:t>
            </a:r>
            <a:endParaRPr lang="en-US" dirty="0"/>
          </a:p>
        </p:txBody>
      </p:sp>
    </p:spTree>
    <p:extLst>
      <p:ext uri="{BB962C8B-B14F-4D97-AF65-F5344CB8AC3E}">
        <p14:creationId xmlns:p14="http://schemas.microsoft.com/office/powerpoint/2010/main" val="1591150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pPr marL="0" indent="0" algn="ctr">
              <a:buNone/>
            </a:pPr>
            <a:endParaRPr lang="en-US" dirty="0"/>
          </a:p>
          <a:p>
            <a:pPr marL="0" indent="0" algn="ctr">
              <a:buNone/>
            </a:pPr>
            <a:endParaRPr lang="en-US" dirty="0"/>
          </a:p>
          <a:p>
            <a:pPr marL="0" indent="0" algn="ctr">
              <a:buNone/>
            </a:pPr>
            <a:endParaRPr lang="en-US" dirty="0"/>
          </a:p>
        </p:txBody>
      </p:sp>
      <p:sp>
        <p:nvSpPr>
          <p:cNvPr id="3" name="Title 2"/>
          <p:cNvSpPr>
            <a:spLocks noGrp="1"/>
          </p:cNvSpPr>
          <p:nvPr>
            <p:ph type="title"/>
          </p:nvPr>
        </p:nvSpPr>
        <p:spPr>
          <a:xfrm>
            <a:off x="457200" y="73573"/>
            <a:ext cx="8229600" cy="1143000"/>
          </a:xfrm>
        </p:spPr>
        <p:txBody>
          <a:bodyPr/>
          <a:lstStyle/>
          <a:p>
            <a:pPr algn="ctr"/>
            <a:r>
              <a:rPr lang="en-US" dirty="0"/>
              <a:t> PRI Examples:</a:t>
            </a:r>
            <a:br>
              <a:rPr lang="en-US" dirty="0"/>
            </a:br>
            <a:r>
              <a:rPr lang="en-US" sz="3200" dirty="0"/>
              <a:t>Youth Challenges</a:t>
            </a:r>
          </a:p>
        </p:txBody>
      </p:sp>
      <p:sp>
        <p:nvSpPr>
          <p:cNvPr id="6" name="TextBox 5"/>
          <p:cNvSpPr txBox="1"/>
          <p:nvPr/>
        </p:nvSpPr>
        <p:spPr>
          <a:xfrm>
            <a:off x="5948855" y="2535419"/>
            <a:ext cx="2963918" cy="2308324"/>
          </a:xfrm>
          <a:prstGeom prst="rect">
            <a:avLst/>
          </a:prstGeom>
          <a:noFill/>
        </p:spPr>
        <p:txBody>
          <a:bodyPr wrap="square" rtlCol="0">
            <a:spAutoFit/>
          </a:bodyPr>
          <a:lstStyle/>
          <a:p>
            <a:pPr algn="ctr"/>
            <a:r>
              <a:rPr lang="en-US" b="1" i="1" dirty="0"/>
              <a:t>“More Graffiti” </a:t>
            </a:r>
            <a:endParaRPr lang="en-US" dirty="0"/>
          </a:p>
          <a:p>
            <a:r>
              <a:rPr lang="en-US" i="1" dirty="0"/>
              <a:t>Here we see a photograph of graffiti. It represents a lot of other bad things and bad creations that other people are a part of. I see a lot of graffiti. This photo can tell people to stop it. </a:t>
            </a:r>
            <a:endParaRPr lang="en-US" dirty="0"/>
          </a:p>
        </p:txBody>
      </p:sp>
      <p:pic>
        <p:nvPicPr>
          <p:cNvPr id="4" name="Picture 3"/>
          <p:cNvPicPr>
            <a:picLocks noChangeAspect="1"/>
          </p:cNvPicPr>
          <p:nvPr/>
        </p:nvPicPr>
        <p:blipFill>
          <a:blip r:embed="rId3"/>
          <a:stretch>
            <a:fillRect/>
          </a:stretch>
        </p:blipFill>
        <p:spPr>
          <a:xfrm>
            <a:off x="366674" y="1745755"/>
            <a:ext cx="5376041" cy="3976291"/>
          </a:xfrm>
          <a:prstGeom prst="rect">
            <a:avLst/>
          </a:prstGeom>
        </p:spPr>
      </p:pic>
    </p:spTree>
    <p:extLst>
      <p:ext uri="{BB962C8B-B14F-4D97-AF65-F5344CB8AC3E}">
        <p14:creationId xmlns:p14="http://schemas.microsoft.com/office/powerpoint/2010/main" val="4018997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pPr marL="0" indent="0" algn="ctr">
              <a:buNone/>
            </a:pPr>
            <a:endParaRPr lang="en-US" dirty="0"/>
          </a:p>
          <a:p>
            <a:pPr marL="0" indent="0" algn="ctr">
              <a:buNone/>
            </a:pPr>
            <a:endParaRPr lang="en-US" dirty="0"/>
          </a:p>
          <a:p>
            <a:pPr marL="0" indent="0" algn="ctr">
              <a:buNone/>
            </a:pPr>
            <a:endParaRPr lang="en-US" dirty="0"/>
          </a:p>
        </p:txBody>
      </p:sp>
      <p:sp>
        <p:nvSpPr>
          <p:cNvPr id="3" name="Title 2"/>
          <p:cNvSpPr>
            <a:spLocks noGrp="1"/>
          </p:cNvSpPr>
          <p:nvPr>
            <p:ph type="title"/>
          </p:nvPr>
        </p:nvSpPr>
        <p:spPr>
          <a:xfrm>
            <a:off x="457200" y="73573"/>
            <a:ext cx="8229600" cy="1143000"/>
          </a:xfrm>
        </p:spPr>
        <p:txBody>
          <a:bodyPr/>
          <a:lstStyle/>
          <a:p>
            <a:pPr algn="ctr"/>
            <a:r>
              <a:rPr lang="en-US" dirty="0"/>
              <a:t> PRI Examples:</a:t>
            </a:r>
            <a:br>
              <a:rPr lang="en-US" dirty="0"/>
            </a:br>
            <a:r>
              <a:rPr lang="en-US" sz="3200" dirty="0"/>
              <a:t>Youth Challenges</a:t>
            </a:r>
          </a:p>
        </p:txBody>
      </p:sp>
      <p:sp>
        <p:nvSpPr>
          <p:cNvPr id="6" name="TextBox 5"/>
          <p:cNvSpPr txBox="1"/>
          <p:nvPr/>
        </p:nvSpPr>
        <p:spPr>
          <a:xfrm>
            <a:off x="5980386" y="2550068"/>
            <a:ext cx="2963918" cy="2031325"/>
          </a:xfrm>
          <a:prstGeom prst="rect">
            <a:avLst/>
          </a:prstGeom>
          <a:noFill/>
        </p:spPr>
        <p:txBody>
          <a:bodyPr wrap="square" rtlCol="0">
            <a:spAutoFit/>
          </a:bodyPr>
          <a:lstStyle/>
          <a:p>
            <a:pPr algn="ctr"/>
            <a:r>
              <a:rPr lang="en-US" b="1" i="1" dirty="0"/>
              <a:t>Untitled </a:t>
            </a:r>
            <a:endParaRPr lang="en-US" dirty="0"/>
          </a:p>
          <a:p>
            <a:r>
              <a:rPr lang="en-US" i="1" dirty="0"/>
              <a:t>This is a photograph of a tobacco pack on the ground. This happens because people smoke and people litter. It would be nice if we could make people stop. </a:t>
            </a:r>
            <a:endParaRPr lang="en-US" dirty="0"/>
          </a:p>
        </p:txBody>
      </p:sp>
      <p:pic>
        <p:nvPicPr>
          <p:cNvPr id="4" name="Picture 3"/>
          <p:cNvPicPr>
            <a:picLocks noChangeAspect="1"/>
          </p:cNvPicPr>
          <p:nvPr/>
        </p:nvPicPr>
        <p:blipFill>
          <a:blip r:embed="rId3"/>
          <a:stretch>
            <a:fillRect/>
          </a:stretch>
        </p:blipFill>
        <p:spPr>
          <a:xfrm>
            <a:off x="457200" y="1870842"/>
            <a:ext cx="5304795" cy="3923595"/>
          </a:xfrm>
          <a:prstGeom prst="rect">
            <a:avLst/>
          </a:prstGeom>
        </p:spPr>
      </p:pic>
    </p:spTree>
    <p:extLst>
      <p:ext uri="{BB962C8B-B14F-4D97-AF65-F5344CB8AC3E}">
        <p14:creationId xmlns:p14="http://schemas.microsoft.com/office/powerpoint/2010/main" val="3218372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pPr marL="0" indent="0" algn="ctr">
              <a:buNone/>
            </a:pPr>
            <a:endParaRPr lang="en-US" dirty="0"/>
          </a:p>
          <a:p>
            <a:pPr marL="0" indent="0" algn="ctr">
              <a:buNone/>
            </a:pPr>
            <a:endParaRPr lang="en-US" dirty="0"/>
          </a:p>
          <a:p>
            <a:pPr marL="0" indent="0" algn="ctr">
              <a:buNone/>
            </a:pPr>
            <a:endParaRPr lang="en-US" dirty="0"/>
          </a:p>
        </p:txBody>
      </p:sp>
      <p:sp>
        <p:nvSpPr>
          <p:cNvPr id="3" name="Title 2"/>
          <p:cNvSpPr>
            <a:spLocks noGrp="1"/>
          </p:cNvSpPr>
          <p:nvPr>
            <p:ph type="title"/>
          </p:nvPr>
        </p:nvSpPr>
        <p:spPr>
          <a:xfrm>
            <a:off x="457200" y="73573"/>
            <a:ext cx="8229600" cy="1143000"/>
          </a:xfrm>
        </p:spPr>
        <p:txBody>
          <a:bodyPr/>
          <a:lstStyle/>
          <a:p>
            <a:pPr algn="ctr"/>
            <a:r>
              <a:rPr lang="en-US" dirty="0"/>
              <a:t> PRI Examples:</a:t>
            </a:r>
            <a:br>
              <a:rPr lang="en-US" dirty="0"/>
            </a:br>
            <a:r>
              <a:rPr lang="en-US" sz="3200" dirty="0"/>
              <a:t>Youth Challenges</a:t>
            </a:r>
          </a:p>
        </p:txBody>
      </p:sp>
      <p:sp>
        <p:nvSpPr>
          <p:cNvPr id="6" name="TextBox 5"/>
          <p:cNvSpPr txBox="1"/>
          <p:nvPr/>
        </p:nvSpPr>
        <p:spPr>
          <a:xfrm>
            <a:off x="6032938" y="2246387"/>
            <a:ext cx="2963918" cy="3139321"/>
          </a:xfrm>
          <a:prstGeom prst="rect">
            <a:avLst/>
          </a:prstGeom>
          <a:noFill/>
        </p:spPr>
        <p:txBody>
          <a:bodyPr wrap="square" rtlCol="0">
            <a:spAutoFit/>
          </a:bodyPr>
          <a:lstStyle/>
          <a:p>
            <a:pPr algn="ctr"/>
            <a:r>
              <a:rPr lang="en-US" b="1" i="1" dirty="0"/>
              <a:t>“Attention to Signs” </a:t>
            </a:r>
            <a:endParaRPr lang="en-US" dirty="0"/>
          </a:p>
          <a:p>
            <a:r>
              <a:rPr lang="en-US" i="1" dirty="0"/>
              <a:t>This is a warning sign telling you to go slow and not to do any crimes. The problem is, that people barely pay attention to signs and don’t care about our community. Signs are important because they help people to be good by telling us what to do and not to do. </a:t>
            </a:r>
            <a:endParaRPr lang="en-US" dirty="0"/>
          </a:p>
        </p:txBody>
      </p:sp>
      <p:pic>
        <p:nvPicPr>
          <p:cNvPr id="4" name="Picture 3"/>
          <p:cNvPicPr>
            <a:picLocks noChangeAspect="1"/>
          </p:cNvPicPr>
          <p:nvPr/>
        </p:nvPicPr>
        <p:blipFill>
          <a:blip r:embed="rId3"/>
          <a:stretch>
            <a:fillRect/>
          </a:stretch>
        </p:blipFill>
        <p:spPr>
          <a:xfrm>
            <a:off x="413361" y="1745755"/>
            <a:ext cx="5419880" cy="4008716"/>
          </a:xfrm>
          <a:prstGeom prst="rect">
            <a:avLst/>
          </a:prstGeom>
        </p:spPr>
      </p:pic>
    </p:spTree>
    <p:extLst>
      <p:ext uri="{BB962C8B-B14F-4D97-AF65-F5344CB8AC3E}">
        <p14:creationId xmlns:p14="http://schemas.microsoft.com/office/powerpoint/2010/main" val="2213463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pPr marL="0" indent="0" algn="ctr">
              <a:buNone/>
            </a:pPr>
            <a:endParaRPr lang="en-US" dirty="0"/>
          </a:p>
          <a:p>
            <a:pPr marL="0" indent="0" algn="ctr">
              <a:buNone/>
            </a:pPr>
            <a:endParaRPr lang="en-US" dirty="0"/>
          </a:p>
          <a:p>
            <a:pPr marL="0" indent="0" algn="ctr">
              <a:buNone/>
            </a:pPr>
            <a:endParaRPr lang="en-US" dirty="0"/>
          </a:p>
        </p:txBody>
      </p:sp>
      <p:sp>
        <p:nvSpPr>
          <p:cNvPr id="3" name="Title 2"/>
          <p:cNvSpPr>
            <a:spLocks noGrp="1"/>
          </p:cNvSpPr>
          <p:nvPr>
            <p:ph type="title"/>
          </p:nvPr>
        </p:nvSpPr>
        <p:spPr>
          <a:xfrm>
            <a:off x="457200" y="73573"/>
            <a:ext cx="8229600" cy="1143000"/>
          </a:xfrm>
        </p:spPr>
        <p:txBody>
          <a:bodyPr/>
          <a:lstStyle/>
          <a:p>
            <a:pPr algn="ctr"/>
            <a:r>
              <a:rPr lang="en-US" dirty="0"/>
              <a:t> PRI Examples:</a:t>
            </a:r>
            <a:br>
              <a:rPr lang="en-US" dirty="0"/>
            </a:br>
            <a:r>
              <a:rPr lang="en-US" sz="3200" dirty="0"/>
              <a:t>Youth Challenges</a:t>
            </a:r>
          </a:p>
        </p:txBody>
      </p:sp>
      <p:sp>
        <p:nvSpPr>
          <p:cNvPr id="6" name="TextBox 5"/>
          <p:cNvSpPr txBox="1"/>
          <p:nvPr/>
        </p:nvSpPr>
        <p:spPr>
          <a:xfrm>
            <a:off x="5927834" y="1954448"/>
            <a:ext cx="2963918" cy="3693319"/>
          </a:xfrm>
          <a:prstGeom prst="rect">
            <a:avLst/>
          </a:prstGeom>
          <a:noFill/>
        </p:spPr>
        <p:txBody>
          <a:bodyPr wrap="square" rtlCol="0">
            <a:spAutoFit/>
          </a:bodyPr>
          <a:lstStyle/>
          <a:p>
            <a:pPr algn="ctr"/>
            <a:r>
              <a:rPr lang="en-US" b="1" i="1" dirty="0"/>
              <a:t>“Why You Should Keep Neighborhoods Clean” </a:t>
            </a:r>
            <a:endParaRPr lang="en-US" dirty="0"/>
          </a:p>
          <a:p>
            <a:r>
              <a:rPr lang="en-US" i="1" dirty="0"/>
              <a:t>This is a picture of broken glass, socks, and junk on the sidewalk. It is not safe to walk here, especially for kids. Kids need to be protected, because people are forgetful and not always respectful. This picture tells people to clean up their neighborhood and will hopefully make them think twice before littering. </a:t>
            </a:r>
            <a:endParaRPr lang="en-US" dirty="0"/>
          </a:p>
        </p:txBody>
      </p:sp>
      <p:pic>
        <p:nvPicPr>
          <p:cNvPr id="4" name="Picture 3"/>
          <p:cNvPicPr>
            <a:picLocks noChangeAspect="1"/>
          </p:cNvPicPr>
          <p:nvPr/>
        </p:nvPicPr>
        <p:blipFill>
          <a:blip r:embed="rId3"/>
          <a:stretch>
            <a:fillRect/>
          </a:stretch>
        </p:blipFill>
        <p:spPr>
          <a:xfrm>
            <a:off x="457200" y="1860331"/>
            <a:ext cx="5247954" cy="3881554"/>
          </a:xfrm>
          <a:prstGeom prst="rect">
            <a:avLst/>
          </a:prstGeom>
        </p:spPr>
      </p:pic>
    </p:spTree>
    <p:extLst>
      <p:ext uri="{BB962C8B-B14F-4D97-AF65-F5344CB8AC3E}">
        <p14:creationId xmlns:p14="http://schemas.microsoft.com/office/powerpoint/2010/main" val="3641556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pPr marL="0" indent="0" algn="ctr">
              <a:buNone/>
            </a:pPr>
            <a:endParaRPr lang="en-US" dirty="0"/>
          </a:p>
          <a:p>
            <a:pPr marL="0" indent="0" algn="ctr">
              <a:buNone/>
            </a:pPr>
            <a:endParaRPr lang="en-US" dirty="0"/>
          </a:p>
          <a:p>
            <a:pPr marL="0" indent="0" algn="ctr">
              <a:buNone/>
            </a:pPr>
            <a:endParaRPr lang="en-US" dirty="0"/>
          </a:p>
        </p:txBody>
      </p:sp>
      <p:sp>
        <p:nvSpPr>
          <p:cNvPr id="3" name="Title 2"/>
          <p:cNvSpPr>
            <a:spLocks noGrp="1"/>
          </p:cNvSpPr>
          <p:nvPr>
            <p:ph type="title"/>
          </p:nvPr>
        </p:nvSpPr>
        <p:spPr>
          <a:xfrm>
            <a:off x="457200" y="73573"/>
            <a:ext cx="8229600" cy="1143000"/>
          </a:xfrm>
        </p:spPr>
        <p:txBody>
          <a:bodyPr/>
          <a:lstStyle/>
          <a:p>
            <a:pPr algn="ctr"/>
            <a:r>
              <a:rPr lang="en-US" dirty="0"/>
              <a:t> PRI Examples:</a:t>
            </a:r>
            <a:br>
              <a:rPr lang="en-US" dirty="0"/>
            </a:br>
            <a:r>
              <a:rPr lang="en-US" sz="3200" dirty="0"/>
              <a:t>Youth Challenges</a:t>
            </a:r>
          </a:p>
        </p:txBody>
      </p:sp>
      <p:sp>
        <p:nvSpPr>
          <p:cNvPr id="6" name="TextBox 5"/>
          <p:cNvSpPr txBox="1"/>
          <p:nvPr/>
        </p:nvSpPr>
        <p:spPr>
          <a:xfrm>
            <a:off x="5948855" y="2524909"/>
            <a:ext cx="2963918" cy="2308324"/>
          </a:xfrm>
          <a:prstGeom prst="rect">
            <a:avLst/>
          </a:prstGeom>
          <a:noFill/>
        </p:spPr>
        <p:txBody>
          <a:bodyPr wrap="square" rtlCol="0">
            <a:spAutoFit/>
          </a:bodyPr>
          <a:lstStyle/>
          <a:p>
            <a:pPr algn="ctr"/>
            <a:r>
              <a:rPr lang="en-US" b="1" i="1" dirty="0"/>
              <a:t>“The Imperfect World” </a:t>
            </a:r>
            <a:endParaRPr lang="en-US" dirty="0"/>
          </a:p>
          <a:p>
            <a:r>
              <a:rPr lang="en-US" i="1" dirty="0"/>
              <a:t>This glass window was shot at with a gun. There is a lot of shooting happening in the world and it is imperfect and people do wrong things. We need to watch out for others and do the right thing. </a:t>
            </a:r>
            <a:endParaRPr lang="en-US" dirty="0"/>
          </a:p>
        </p:txBody>
      </p:sp>
      <p:pic>
        <p:nvPicPr>
          <p:cNvPr id="4" name="Picture 3"/>
          <p:cNvPicPr>
            <a:picLocks noChangeAspect="1"/>
          </p:cNvPicPr>
          <p:nvPr/>
        </p:nvPicPr>
        <p:blipFill>
          <a:blip r:embed="rId3"/>
          <a:stretch>
            <a:fillRect/>
          </a:stretch>
        </p:blipFill>
        <p:spPr>
          <a:xfrm>
            <a:off x="330044" y="1745755"/>
            <a:ext cx="5333214" cy="3944615"/>
          </a:xfrm>
          <a:prstGeom prst="rect">
            <a:avLst/>
          </a:prstGeom>
        </p:spPr>
      </p:pic>
      <p:sp>
        <p:nvSpPr>
          <p:cNvPr id="7" name="Rectangle 6"/>
          <p:cNvSpPr/>
          <p:nvPr/>
        </p:nvSpPr>
        <p:spPr>
          <a:xfrm>
            <a:off x="1712591" y="5901340"/>
            <a:ext cx="6254249" cy="369332"/>
          </a:xfrm>
          <a:prstGeom prst="rect">
            <a:avLst/>
          </a:prstGeom>
        </p:spPr>
        <p:txBody>
          <a:bodyPr wrap="square">
            <a:spAutoFit/>
          </a:bodyPr>
          <a:lstStyle/>
          <a:p>
            <a:r>
              <a:rPr lang="en-US" i="1" dirty="0">
                <a:solidFill>
                  <a:srgbClr val="000000"/>
                </a:solidFill>
                <a:latin typeface="Chaparral Pro"/>
              </a:rPr>
              <a:t>*All example photos courtesy of former PRI participants. </a:t>
            </a:r>
            <a:endParaRPr lang="en-US" dirty="0"/>
          </a:p>
        </p:txBody>
      </p:sp>
    </p:spTree>
    <p:extLst>
      <p:ext uri="{BB962C8B-B14F-4D97-AF65-F5344CB8AC3E}">
        <p14:creationId xmlns:p14="http://schemas.microsoft.com/office/powerpoint/2010/main" val="33436638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58&quot;/&gt;&lt;/object&gt;&lt;object type=&quot;3&quot; unique_id=&quot;10102&quot;&gt;&lt;property id=&quot;20148&quot; value=&quot;5&quot;/&gt;&lt;property id=&quot;20300&quot; value=&quot;Slide 7 - &amp;quot;DMI Overview&amp;quot;&quot;/&gt;&lt;property id=&quot;20307&quot; value=&quot;272&quot;/&gt;&lt;/object&gt;&lt;object type=&quot;3&quot; unique_id=&quot;10705&quot;&gt;&lt;property id=&quot;20148&quot; value=&quot;5&quot;/&gt;&lt;property id=&quot;20300&quot; value=&quot;Slide 15 - &amp;quot;DMI &amp;quot;&quot;/&gt;&lt;property id=&quot;20307&quot; value=&quot;279&quot;/&gt;&lt;/object&gt;&lt;object type=&quot;3&quot; unique_id=&quot;10706&quot;&gt;&lt;property id=&quot;20148&quot; value=&quot;5&quot;/&gt;&lt;property id=&quot;20300&quot; value=&quot;Slide 9 - &amp;quot;DMI &amp;quot;&quot;/&gt;&lt;property id=&quot;20307&quot; value=&quot;281&quot;/&gt;&lt;/object&gt;&lt;object type=&quot;3&quot; unique_id=&quot;10707&quot;&gt;&lt;property id=&quot;20148&quot; value=&quot;5&quot;/&gt;&lt;property id=&quot;20300&quot; value=&quot;Slide 11 - &amp;quot;DMI &amp;quot;&quot;/&gt;&lt;property id=&quot;20307&quot; value=&quot;280&quot;/&gt;&lt;/object&gt;&lt;object type=&quot;3&quot; unique_id=&quot;10708&quot;&gt;&lt;property id=&quot;20148&quot; value=&quot;5&quot;/&gt;&lt;property id=&quot;20300&quot; value=&quot;Slide 13 - &amp;quot;DMI &amp;quot;&quot;/&gt;&lt;property id=&quot;20307&quot; value=&quot;282&quot;/&gt;&lt;/object&gt;&lt;object type=&quot;3&quot; unique_id=&quot;10709&quot;&gt;&lt;property id=&quot;20148&quot; value=&quot;5&quot;/&gt;&lt;property id=&quot;20300&quot; value=&quot;Slide 12 - &amp;quot;DMI Sample Activity&amp;quot;&quot;/&gt;&lt;property id=&quot;20307&quot; value=&quot;283&quot;/&gt;&lt;/object&gt;&lt;object type=&quot;3&quot; unique_id=&quot;10710&quot;&gt;&lt;property id=&quot;20148&quot; value=&quot;5&quot;/&gt;&lt;property id=&quot;20300&quot; value=&quot;Slide 10 - &amp;quot;DMI Sample Activity&amp;quot;&quot;/&gt;&lt;property id=&quot;20307&quot; value=&quot;284&quot;/&gt;&lt;/object&gt;&lt;object type=&quot;3&quot; unique_id=&quot;10803&quot;&gt;&lt;property id=&quot;20148&quot; value=&quot;5&quot;/&gt;&lt;property id=&quot;20300&quot; value=&quot;Slide 3 - &amp;quot; Background and Significance&amp;quot;&quot;/&gt;&lt;property id=&quot;20307&quot; value=&quot;285&quot;/&gt;&lt;/object&gt;&lt;object type=&quot;3&quot; unique_id=&quot;10912&quot;&gt;&lt;property id=&quot;20148&quot; value=&quot;5&quot;/&gt;&lt;property id=&quot;20300&quot; value=&quot;Slide 4 - &amp;quot;Research Method&amp;quot;&quot;/&gt;&lt;property id=&quot;20307&quot; value=&quot;287&quot;/&gt;&lt;/object&gt;&lt;object type=&quot;3&quot; unique_id=&quot;10975&quot;&gt;&lt;property id=&quot;20148&quot; value=&quot;5&quot;/&gt;&lt;property id=&quot;20300&quot; value=&quot;Slide 5 - &amp;quot;Findings&amp;#x0D;&amp;#x0A;&amp;quot;&quot;/&gt;&lt;property id=&quot;20307&quot; value=&quot;289&quot;/&gt;&lt;/object&gt;&lt;object type=&quot;3&quot; unique_id=&quot;10976&quot;&gt;&lt;property id=&quot;20148&quot; value=&quot;5&quot;/&gt;&lt;property id=&quot;20300&quot; value=&quot;Slide 8 - &amp;quot;DMI Goals&amp;quot;&quot;/&gt;&lt;property id=&quot;20307&quot; value=&quot;290&quot;/&gt;&lt;/object&gt;&lt;object type=&quot;3&quot; unique_id=&quot;10992&quot;&gt;&lt;property id=&quot;20148&quot; value=&quot;5&quot;/&gt;&lt;property id=&quot;20300&quot; value=&quot;Slide 6 - &amp;quot;DMI Purpose&amp;quot;&quot;/&gt;&lt;property id=&quot;20307&quot; value=&quot;292&quot;/&gt;&lt;/object&gt;&lt;object type=&quot;3&quot; unique_id=&quot;10993&quot;&gt;&lt;property id=&quot;20148&quot; value=&quot;5&quot;/&gt;&lt;property id=&quot;20300&quot; value=&quot;Slide 14 - &amp;quot;DMI Sample Activity&amp;quot;&quot;/&gt;&lt;property id=&quot;20307&quot; value=&quot;291&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344</Words>
  <Application>Microsoft Office PowerPoint</Application>
  <PresentationFormat>On-screen Show (4:3)</PresentationFormat>
  <Paragraphs>40</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Chaparral Pro</vt:lpstr>
      <vt:lpstr>Helvetica</vt:lpstr>
      <vt:lpstr>Office Theme</vt:lpstr>
      <vt:lpstr>PowerPoint Presentation</vt:lpstr>
      <vt:lpstr> PRI Examples: Youth Challenges</vt:lpstr>
      <vt:lpstr> PRI Examples: Youth Challenges</vt:lpstr>
      <vt:lpstr> PRI Examples: Youth Challenges</vt:lpstr>
      <vt:lpstr> PRI Examples: Youth Challenges</vt:lpstr>
      <vt:lpstr> PRI Examples: Youth Challenges</vt:lpstr>
      <vt:lpstr> PRI Examples: Youth Challenges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Libby Burns</dc:creator>
  <cp:lastModifiedBy>Kevin Zamat</cp:lastModifiedBy>
  <cp:revision>191</cp:revision>
  <cp:lastPrinted>2015-12-21T18:27:53Z</cp:lastPrinted>
  <dcterms:created xsi:type="dcterms:W3CDTF">2014-02-09T23:52:53Z</dcterms:created>
  <dcterms:modified xsi:type="dcterms:W3CDTF">2018-12-27T19:19:40Z</dcterms:modified>
</cp:coreProperties>
</file>