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4" r:id="rId2"/>
    <p:sldId id="277" r:id="rId3"/>
    <p:sldId id="314" r:id="rId4"/>
    <p:sldId id="313" r:id="rId5"/>
    <p:sldId id="295" r:id="rId6"/>
    <p:sldId id="289" r:id="rId7"/>
    <p:sldId id="306" r:id="rId8"/>
    <p:sldId id="311" r:id="rId9"/>
    <p:sldId id="307" r:id="rId10"/>
    <p:sldId id="308" r:id="rId11"/>
    <p:sldId id="317" r:id="rId12"/>
    <p:sldId id="316" r:id="rId13"/>
    <p:sldId id="276" r:id="rId14"/>
    <p:sldId id="261" r:id="rId15"/>
    <p:sldId id="262" r:id="rId16"/>
    <p:sldId id="263" r:id="rId17"/>
    <p:sldId id="264" r:id="rId18"/>
    <p:sldId id="265" r:id="rId19"/>
    <p:sldId id="301" r:id="rId20"/>
    <p:sldId id="318" r:id="rId21"/>
    <p:sldId id="302" r:id="rId22"/>
    <p:sldId id="303" r:id="rId23"/>
    <p:sldId id="304" r:id="rId24"/>
    <p:sldId id="305" r:id="rId25"/>
    <p:sldId id="275" r:id="rId26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AE93A-4D26-4FB3-BF68-38F7E0EBA2F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D821423E-9294-43E1-9981-757E63AEAA12}">
      <dgm:prSet phldrT="[Texto]" custT="1"/>
      <dgm:spPr/>
      <dgm:t>
        <a:bodyPr/>
        <a:lstStyle/>
        <a:p>
          <a:r>
            <a:rPr lang="es-CR" sz="1600" dirty="0" smtClean="0"/>
            <a:t>Investigación y análisis de riesgo</a:t>
          </a:r>
          <a:endParaRPr lang="es-CR" sz="1600" dirty="0"/>
        </a:p>
      </dgm:t>
    </dgm:pt>
    <dgm:pt modelId="{B5D3A447-1590-46C3-92E1-02FF80EAB403}" type="parTrans" cxnId="{BA5F6563-335D-44EF-9054-296E0A57E855}">
      <dgm:prSet/>
      <dgm:spPr/>
      <dgm:t>
        <a:bodyPr/>
        <a:lstStyle/>
        <a:p>
          <a:endParaRPr lang="es-CR"/>
        </a:p>
      </dgm:t>
    </dgm:pt>
    <dgm:pt modelId="{66F0F461-8094-4613-8147-ADCE7EFBF3DB}" type="sibTrans" cxnId="{BA5F6563-335D-44EF-9054-296E0A57E855}">
      <dgm:prSet/>
      <dgm:spPr/>
      <dgm:t>
        <a:bodyPr/>
        <a:lstStyle/>
        <a:p>
          <a:endParaRPr lang="es-CR"/>
        </a:p>
      </dgm:t>
    </dgm:pt>
    <dgm:pt modelId="{3B10C8BF-9CCC-481C-8684-DCA1E0234589}">
      <dgm:prSet phldrT="[Texto]" custT="1"/>
      <dgm:spPr/>
      <dgm:t>
        <a:bodyPr/>
        <a:lstStyle/>
        <a:p>
          <a:r>
            <a:rPr lang="es-CR" sz="1600" dirty="0" smtClean="0"/>
            <a:t>Normalización y asesoría</a:t>
          </a:r>
          <a:endParaRPr lang="es-CR" sz="1600" dirty="0"/>
        </a:p>
      </dgm:t>
    </dgm:pt>
    <dgm:pt modelId="{D08DF1EA-ED01-4335-80D7-86CFFE0C6C1C}" type="parTrans" cxnId="{462DFF06-2A4C-46D0-AD44-4F283683F142}">
      <dgm:prSet/>
      <dgm:spPr/>
      <dgm:t>
        <a:bodyPr/>
        <a:lstStyle/>
        <a:p>
          <a:endParaRPr lang="es-CR"/>
        </a:p>
      </dgm:t>
    </dgm:pt>
    <dgm:pt modelId="{BDFC90DC-35DD-466D-AF89-6DC62C59A59E}" type="sibTrans" cxnId="{462DFF06-2A4C-46D0-AD44-4F283683F142}">
      <dgm:prSet/>
      <dgm:spPr/>
      <dgm:t>
        <a:bodyPr/>
        <a:lstStyle/>
        <a:p>
          <a:endParaRPr lang="es-CR"/>
        </a:p>
      </dgm:t>
    </dgm:pt>
    <dgm:pt modelId="{8D938584-BC42-4C81-8068-4597815A1067}">
      <dgm:prSet phldrT="[Texto]" custT="1"/>
      <dgm:spPr/>
      <dgm:t>
        <a:bodyPr/>
        <a:lstStyle/>
        <a:p>
          <a:r>
            <a:rPr lang="es-CR" sz="1800" dirty="0" smtClean="0"/>
            <a:t>Dirección de Gestión del Riesgo</a:t>
          </a:r>
          <a:endParaRPr lang="es-CR" sz="1800" dirty="0"/>
        </a:p>
      </dgm:t>
    </dgm:pt>
    <dgm:pt modelId="{6F7BF749-E643-410D-9F89-6F0C48FEF2FB}" type="sibTrans" cxnId="{DE9204AB-8AB8-49B0-9F79-7B40BFA20B84}">
      <dgm:prSet/>
      <dgm:spPr/>
      <dgm:t>
        <a:bodyPr/>
        <a:lstStyle/>
        <a:p>
          <a:endParaRPr lang="es-CR"/>
        </a:p>
      </dgm:t>
    </dgm:pt>
    <dgm:pt modelId="{2EE31786-0B05-45F8-892D-A01B179066E4}" type="parTrans" cxnId="{DE9204AB-8AB8-49B0-9F79-7B40BFA20B84}">
      <dgm:prSet/>
      <dgm:spPr/>
      <dgm:t>
        <a:bodyPr/>
        <a:lstStyle/>
        <a:p>
          <a:endParaRPr lang="es-CR"/>
        </a:p>
      </dgm:t>
    </dgm:pt>
    <dgm:pt modelId="{77A54CDD-E53C-4977-A793-B80266A84A5D}">
      <dgm:prSet phldrT="[Texto]" custT="1"/>
      <dgm:spPr/>
      <dgm:t>
        <a:bodyPr/>
        <a:lstStyle/>
        <a:p>
          <a:r>
            <a:rPr lang="es-CR" sz="1600" dirty="0" smtClean="0"/>
            <a:t>Desarrollo Estratégico del SNGR</a:t>
          </a:r>
          <a:endParaRPr lang="es-CR" sz="1600" dirty="0"/>
        </a:p>
      </dgm:t>
    </dgm:pt>
    <dgm:pt modelId="{8B629ADA-B1AF-4D63-82BD-FEE8524B3AD0}" type="sibTrans" cxnId="{446E5F4B-3BF7-48DA-B3B3-A4531C88703C}">
      <dgm:prSet/>
      <dgm:spPr/>
      <dgm:t>
        <a:bodyPr/>
        <a:lstStyle/>
        <a:p>
          <a:endParaRPr lang="es-CR"/>
        </a:p>
      </dgm:t>
    </dgm:pt>
    <dgm:pt modelId="{057572BD-38FC-411C-9AC8-AC8F4AC726F7}" type="parTrans" cxnId="{446E5F4B-3BF7-48DA-B3B3-A4531C88703C}">
      <dgm:prSet/>
      <dgm:spPr/>
      <dgm:t>
        <a:bodyPr/>
        <a:lstStyle/>
        <a:p>
          <a:endParaRPr lang="es-CR"/>
        </a:p>
      </dgm:t>
    </dgm:pt>
    <dgm:pt modelId="{9E6AEC93-40AA-4AEA-80BE-8A2F4CC77AB2}">
      <dgm:prSet phldrT="[Texto]" custT="1"/>
      <dgm:spPr/>
      <dgm:t>
        <a:bodyPr/>
        <a:lstStyle/>
        <a:p>
          <a:r>
            <a:rPr lang="es-MX" sz="1600" dirty="0" smtClean="0"/>
            <a:t>Gestión de Procesos de Reconstrucción</a:t>
          </a:r>
          <a:endParaRPr lang="es-CR" sz="1600" dirty="0"/>
        </a:p>
      </dgm:t>
    </dgm:pt>
    <dgm:pt modelId="{A33F7A59-A100-4120-AAA5-26761652C3C0}" type="parTrans" cxnId="{98E75EA5-726A-4661-881D-F1A7D4FF9C81}">
      <dgm:prSet/>
      <dgm:spPr/>
      <dgm:t>
        <a:bodyPr/>
        <a:lstStyle/>
        <a:p>
          <a:endParaRPr lang="es-CR"/>
        </a:p>
      </dgm:t>
    </dgm:pt>
    <dgm:pt modelId="{082AE5C1-48BC-47C8-BBA4-34A823A9A96E}" type="sibTrans" cxnId="{98E75EA5-726A-4661-881D-F1A7D4FF9C81}">
      <dgm:prSet/>
      <dgm:spPr/>
      <dgm:t>
        <a:bodyPr/>
        <a:lstStyle/>
        <a:p>
          <a:endParaRPr lang="es-CR"/>
        </a:p>
      </dgm:t>
    </dgm:pt>
    <dgm:pt modelId="{FB74FD04-F786-4628-B004-481EFD817BE5}">
      <dgm:prSet phldrT="[Texto]" custT="1"/>
      <dgm:spPr/>
      <dgm:t>
        <a:bodyPr/>
        <a:lstStyle/>
        <a:p>
          <a:r>
            <a:rPr lang="es-CR" sz="1600" dirty="0" smtClean="0"/>
            <a:t>Gestión de Operaciones </a:t>
          </a:r>
          <a:endParaRPr lang="es-CR" sz="1600" dirty="0"/>
        </a:p>
      </dgm:t>
    </dgm:pt>
    <dgm:pt modelId="{6218FE87-8473-4F08-891A-F72552064E8C}" type="parTrans" cxnId="{F830729B-6999-4F4C-8430-17B6EB0FC48B}">
      <dgm:prSet/>
      <dgm:spPr/>
      <dgm:t>
        <a:bodyPr/>
        <a:lstStyle/>
        <a:p>
          <a:endParaRPr lang="es-CR"/>
        </a:p>
      </dgm:t>
    </dgm:pt>
    <dgm:pt modelId="{6F267D83-C4BB-4A09-B810-237840B8C019}" type="sibTrans" cxnId="{F830729B-6999-4F4C-8430-17B6EB0FC48B}">
      <dgm:prSet/>
      <dgm:spPr/>
      <dgm:t>
        <a:bodyPr/>
        <a:lstStyle/>
        <a:p>
          <a:endParaRPr lang="es-CR"/>
        </a:p>
      </dgm:t>
    </dgm:pt>
    <dgm:pt modelId="{4EFEB6A7-08FB-4807-B86E-E326D7C3BCEC}" type="pres">
      <dgm:prSet presAssocID="{2E5AE93A-4D26-4FB3-BF68-38F7E0EBA2F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137C3570-4CD3-4853-9BD8-2924934A6FD9}" type="pres">
      <dgm:prSet presAssocID="{8D938584-BC42-4C81-8068-4597815A1067}" presName="root1" presStyleCnt="0"/>
      <dgm:spPr/>
    </dgm:pt>
    <dgm:pt modelId="{C9AC0CB4-E174-410F-A249-2E6206E7FE23}" type="pres">
      <dgm:prSet presAssocID="{8D938584-BC42-4C81-8068-4597815A106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008A30F2-33FF-4F97-A211-BBAF8DBC222D}" type="pres">
      <dgm:prSet presAssocID="{8D938584-BC42-4C81-8068-4597815A1067}" presName="level2hierChild" presStyleCnt="0"/>
      <dgm:spPr/>
    </dgm:pt>
    <dgm:pt modelId="{B9F9BCE4-A2F3-422F-97E5-538ADF3C4F05}" type="pres">
      <dgm:prSet presAssocID="{057572BD-38FC-411C-9AC8-AC8F4AC726F7}" presName="conn2-1" presStyleLbl="parChTrans1D2" presStyleIdx="0" presStyleCnt="5"/>
      <dgm:spPr/>
      <dgm:t>
        <a:bodyPr/>
        <a:lstStyle/>
        <a:p>
          <a:endParaRPr lang="es-CR"/>
        </a:p>
      </dgm:t>
    </dgm:pt>
    <dgm:pt modelId="{039174A9-76F0-40AA-AD49-604A6DD865F6}" type="pres">
      <dgm:prSet presAssocID="{057572BD-38FC-411C-9AC8-AC8F4AC726F7}" presName="connTx" presStyleLbl="parChTrans1D2" presStyleIdx="0" presStyleCnt="5"/>
      <dgm:spPr/>
      <dgm:t>
        <a:bodyPr/>
        <a:lstStyle/>
        <a:p>
          <a:endParaRPr lang="es-CR"/>
        </a:p>
      </dgm:t>
    </dgm:pt>
    <dgm:pt modelId="{3231934B-6E4A-4BD2-8E38-FB6E5F1A0E34}" type="pres">
      <dgm:prSet presAssocID="{77A54CDD-E53C-4977-A793-B80266A84A5D}" presName="root2" presStyleCnt="0"/>
      <dgm:spPr/>
    </dgm:pt>
    <dgm:pt modelId="{B8BCC97E-F60E-4F31-AF97-D3BACEE0D1A6}" type="pres">
      <dgm:prSet presAssocID="{77A54CDD-E53C-4977-A793-B80266A84A5D}" presName="LevelTwoTextNode" presStyleLbl="node2" presStyleIdx="0" presStyleCnt="5" custScaleY="124547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7D01E70B-5EA3-4567-B33E-EFDB5ADB4618}" type="pres">
      <dgm:prSet presAssocID="{77A54CDD-E53C-4977-A793-B80266A84A5D}" presName="level3hierChild" presStyleCnt="0"/>
      <dgm:spPr/>
    </dgm:pt>
    <dgm:pt modelId="{A5856C21-177E-4592-82D1-8703CB43DDD3}" type="pres">
      <dgm:prSet presAssocID="{B5D3A447-1590-46C3-92E1-02FF80EAB403}" presName="conn2-1" presStyleLbl="parChTrans1D2" presStyleIdx="1" presStyleCnt="5"/>
      <dgm:spPr/>
      <dgm:t>
        <a:bodyPr/>
        <a:lstStyle/>
        <a:p>
          <a:endParaRPr lang="es-CR"/>
        </a:p>
      </dgm:t>
    </dgm:pt>
    <dgm:pt modelId="{E8E359E2-D16A-4898-9732-F230366E12E7}" type="pres">
      <dgm:prSet presAssocID="{B5D3A447-1590-46C3-92E1-02FF80EAB403}" presName="connTx" presStyleLbl="parChTrans1D2" presStyleIdx="1" presStyleCnt="5"/>
      <dgm:spPr/>
      <dgm:t>
        <a:bodyPr/>
        <a:lstStyle/>
        <a:p>
          <a:endParaRPr lang="es-CR"/>
        </a:p>
      </dgm:t>
    </dgm:pt>
    <dgm:pt modelId="{643F0997-F6C6-4D63-923C-C731D1E2AC73}" type="pres">
      <dgm:prSet presAssocID="{D821423E-9294-43E1-9981-757E63AEAA12}" presName="root2" presStyleCnt="0"/>
      <dgm:spPr/>
    </dgm:pt>
    <dgm:pt modelId="{B90F9386-5037-4387-B85C-7F7CFA3F4B52}" type="pres">
      <dgm:prSet presAssocID="{D821423E-9294-43E1-9981-757E63AEAA12}" presName="LevelTwoTextNode" presStyleLbl="node2" presStyleIdx="1" presStyleCnt="5" custScaleY="99677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464E6FD2-C8E0-4AD1-A671-EB6244976B14}" type="pres">
      <dgm:prSet presAssocID="{D821423E-9294-43E1-9981-757E63AEAA12}" presName="level3hierChild" presStyleCnt="0"/>
      <dgm:spPr/>
    </dgm:pt>
    <dgm:pt modelId="{A3E37CAE-C810-42DB-9723-87CA323B56BF}" type="pres">
      <dgm:prSet presAssocID="{D08DF1EA-ED01-4335-80D7-86CFFE0C6C1C}" presName="conn2-1" presStyleLbl="parChTrans1D2" presStyleIdx="2" presStyleCnt="5"/>
      <dgm:spPr/>
      <dgm:t>
        <a:bodyPr/>
        <a:lstStyle/>
        <a:p>
          <a:endParaRPr lang="es-CR"/>
        </a:p>
      </dgm:t>
    </dgm:pt>
    <dgm:pt modelId="{A59B6C84-8E1C-45C0-B0F3-3DA08CE6EC2C}" type="pres">
      <dgm:prSet presAssocID="{D08DF1EA-ED01-4335-80D7-86CFFE0C6C1C}" presName="connTx" presStyleLbl="parChTrans1D2" presStyleIdx="2" presStyleCnt="5"/>
      <dgm:spPr/>
      <dgm:t>
        <a:bodyPr/>
        <a:lstStyle/>
        <a:p>
          <a:endParaRPr lang="es-CR"/>
        </a:p>
      </dgm:t>
    </dgm:pt>
    <dgm:pt modelId="{8AE85728-30F7-47E7-92A6-F5B31A440526}" type="pres">
      <dgm:prSet presAssocID="{3B10C8BF-9CCC-481C-8684-DCA1E0234589}" presName="root2" presStyleCnt="0"/>
      <dgm:spPr/>
    </dgm:pt>
    <dgm:pt modelId="{86844233-E309-40FF-A8CB-16E73B8DC8E6}" type="pres">
      <dgm:prSet presAssocID="{3B10C8BF-9CCC-481C-8684-DCA1E0234589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CAF245C4-09EF-4643-B0A0-80A2AB78DE4A}" type="pres">
      <dgm:prSet presAssocID="{3B10C8BF-9CCC-481C-8684-DCA1E0234589}" presName="level3hierChild" presStyleCnt="0"/>
      <dgm:spPr/>
    </dgm:pt>
    <dgm:pt modelId="{13A9472C-47E0-4DA1-8439-E6FD31E1B204}" type="pres">
      <dgm:prSet presAssocID="{A33F7A59-A100-4120-AAA5-26761652C3C0}" presName="conn2-1" presStyleLbl="parChTrans1D2" presStyleIdx="3" presStyleCnt="5"/>
      <dgm:spPr/>
      <dgm:t>
        <a:bodyPr/>
        <a:lstStyle/>
        <a:p>
          <a:endParaRPr lang="es-CR"/>
        </a:p>
      </dgm:t>
    </dgm:pt>
    <dgm:pt modelId="{40852D9A-7180-4FFF-94DF-49227995BD30}" type="pres">
      <dgm:prSet presAssocID="{A33F7A59-A100-4120-AAA5-26761652C3C0}" presName="connTx" presStyleLbl="parChTrans1D2" presStyleIdx="3" presStyleCnt="5"/>
      <dgm:spPr/>
      <dgm:t>
        <a:bodyPr/>
        <a:lstStyle/>
        <a:p>
          <a:endParaRPr lang="es-CR"/>
        </a:p>
      </dgm:t>
    </dgm:pt>
    <dgm:pt modelId="{EBB4B485-1F9D-4E06-966E-DE271921AB29}" type="pres">
      <dgm:prSet presAssocID="{9E6AEC93-40AA-4AEA-80BE-8A2F4CC77AB2}" presName="root2" presStyleCnt="0"/>
      <dgm:spPr/>
    </dgm:pt>
    <dgm:pt modelId="{DCC4B9EB-57FC-47D5-AD17-AB69E9B7B9DC}" type="pres">
      <dgm:prSet presAssocID="{9E6AEC93-40AA-4AEA-80BE-8A2F4CC77AB2}" presName="LevelTwoTextNode" presStyleLbl="node2" presStyleIdx="3" presStyleCnt="5" custLinFactNeighborX="-65" custLinFactNeighborY="-127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CC1D8D81-807D-43F7-AE6E-AAB7967C5EE7}" type="pres">
      <dgm:prSet presAssocID="{9E6AEC93-40AA-4AEA-80BE-8A2F4CC77AB2}" presName="level3hierChild" presStyleCnt="0"/>
      <dgm:spPr/>
    </dgm:pt>
    <dgm:pt modelId="{420E5A28-8BFD-48C0-B98F-F213095EA303}" type="pres">
      <dgm:prSet presAssocID="{6218FE87-8473-4F08-891A-F72552064E8C}" presName="conn2-1" presStyleLbl="parChTrans1D2" presStyleIdx="4" presStyleCnt="5"/>
      <dgm:spPr/>
      <dgm:t>
        <a:bodyPr/>
        <a:lstStyle/>
        <a:p>
          <a:endParaRPr lang="es-CR"/>
        </a:p>
      </dgm:t>
    </dgm:pt>
    <dgm:pt modelId="{2862F39F-58C5-4292-82D7-0B3761E0F1F8}" type="pres">
      <dgm:prSet presAssocID="{6218FE87-8473-4F08-891A-F72552064E8C}" presName="connTx" presStyleLbl="parChTrans1D2" presStyleIdx="4" presStyleCnt="5"/>
      <dgm:spPr/>
      <dgm:t>
        <a:bodyPr/>
        <a:lstStyle/>
        <a:p>
          <a:endParaRPr lang="es-CR"/>
        </a:p>
      </dgm:t>
    </dgm:pt>
    <dgm:pt modelId="{172FFB5A-170A-4055-9ADA-5BB5C4489D78}" type="pres">
      <dgm:prSet presAssocID="{FB74FD04-F786-4628-B004-481EFD817BE5}" presName="root2" presStyleCnt="0"/>
      <dgm:spPr/>
    </dgm:pt>
    <dgm:pt modelId="{A1B78F06-4BBF-49DE-B677-38CBF9313660}" type="pres">
      <dgm:prSet presAssocID="{FB74FD04-F786-4628-B004-481EFD817BE5}" presName="LevelTwoTextNode" presStyleLbl="node2" presStyleIdx="4" presStyleCnt="5" custLinFactNeighborX="-923" custLinFactNeighborY="38924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B0CF3567-4F4C-4BFB-9FC9-E98D27418CBC}" type="pres">
      <dgm:prSet presAssocID="{FB74FD04-F786-4628-B004-481EFD817BE5}" presName="level3hierChild" presStyleCnt="0"/>
      <dgm:spPr/>
    </dgm:pt>
  </dgm:ptLst>
  <dgm:cxnLst>
    <dgm:cxn modelId="{708D5479-2C45-48E5-B3FE-1E19923A7FE7}" type="presOf" srcId="{A33F7A59-A100-4120-AAA5-26761652C3C0}" destId="{40852D9A-7180-4FFF-94DF-49227995BD30}" srcOrd="1" destOrd="0" presId="urn:microsoft.com/office/officeart/2008/layout/HorizontalMultiLevelHierarchy"/>
    <dgm:cxn modelId="{AA5740C5-8B41-4508-B920-2936E5CBA82D}" type="presOf" srcId="{A33F7A59-A100-4120-AAA5-26761652C3C0}" destId="{13A9472C-47E0-4DA1-8439-E6FD31E1B204}" srcOrd="0" destOrd="0" presId="urn:microsoft.com/office/officeart/2008/layout/HorizontalMultiLevelHierarchy"/>
    <dgm:cxn modelId="{3831A5AA-29B0-4730-B8C7-364DE7C405A9}" type="presOf" srcId="{D08DF1EA-ED01-4335-80D7-86CFFE0C6C1C}" destId="{A59B6C84-8E1C-45C0-B0F3-3DA08CE6EC2C}" srcOrd="1" destOrd="0" presId="urn:microsoft.com/office/officeart/2008/layout/HorizontalMultiLevelHierarchy"/>
    <dgm:cxn modelId="{98E75EA5-726A-4661-881D-F1A7D4FF9C81}" srcId="{8D938584-BC42-4C81-8068-4597815A1067}" destId="{9E6AEC93-40AA-4AEA-80BE-8A2F4CC77AB2}" srcOrd="3" destOrd="0" parTransId="{A33F7A59-A100-4120-AAA5-26761652C3C0}" sibTransId="{082AE5C1-48BC-47C8-BBA4-34A823A9A96E}"/>
    <dgm:cxn modelId="{1FE70A09-4D90-479E-8763-26FBCB23C907}" type="presOf" srcId="{2E5AE93A-4D26-4FB3-BF68-38F7E0EBA2F0}" destId="{4EFEB6A7-08FB-4807-B86E-E326D7C3BCEC}" srcOrd="0" destOrd="0" presId="urn:microsoft.com/office/officeart/2008/layout/HorizontalMultiLevelHierarchy"/>
    <dgm:cxn modelId="{DE9204AB-8AB8-49B0-9F79-7B40BFA20B84}" srcId="{2E5AE93A-4D26-4FB3-BF68-38F7E0EBA2F0}" destId="{8D938584-BC42-4C81-8068-4597815A1067}" srcOrd="0" destOrd="0" parTransId="{2EE31786-0B05-45F8-892D-A01B179066E4}" sibTransId="{6F7BF749-E643-410D-9F89-6F0C48FEF2FB}"/>
    <dgm:cxn modelId="{1A9C3522-76F7-4EAF-BB37-5D86FD78DD66}" type="presOf" srcId="{9E6AEC93-40AA-4AEA-80BE-8A2F4CC77AB2}" destId="{DCC4B9EB-57FC-47D5-AD17-AB69E9B7B9DC}" srcOrd="0" destOrd="0" presId="urn:microsoft.com/office/officeart/2008/layout/HorizontalMultiLevelHierarchy"/>
    <dgm:cxn modelId="{403F4F31-A978-4636-AA7D-A9EE6084760D}" type="presOf" srcId="{057572BD-38FC-411C-9AC8-AC8F4AC726F7}" destId="{039174A9-76F0-40AA-AD49-604A6DD865F6}" srcOrd="1" destOrd="0" presId="urn:microsoft.com/office/officeart/2008/layout/HorizontalMultiLevelHierarchy"/>
    <dgm:cxn modelId="{BA5F6563-335D-44EF-9054-296E0A57E855}" srcId="{8D938584-BC42-4C81-8068-4597815A1067}" destId="{D821423E-9294-43E1-9981-757E63AEAA12}" srcOrd="1" destOrd="0" parTransId="{B5D3A447-1590-46C3-92E1-02FF80EAB403}" sibTransId="{66F0F461-8094-4613-8147-ADCE7EFBF3DB}"/>
    <dgm:cxn modelId="{EC4E8B5C-89D1-4984-9158-692D28AEA723}" type="presOf" srcId="{3B10C8BF-9CCC-481C-8684-DCA1E0234589}" destId="{86844233-E309-40FF-A8CB-16E73B8DC8E6}" srcOrd="0" destOrd="0" presId="urn:microsoft.com/office/officeart/2008/layout/HorizontalMultiLevelHierarchy"/>
    <dgm:cxn modelId="{462DFF06-2A4C-46D0-AD44-4F283683F142}" srcId="{8D938584-BC42-4C81-8068-4597815A1067}" destId="{3B10C8BF-9CCC-481C-8684-DCA1E0234589}" srcOrd="2" destOrd="0" parTransId="{D08DF1EA-ED01-4335-80D7-86CFFE0C6C1C}" sibTransId="{BDFC90DC-35DD-466D-AF89-6DC62C59A59E}"/>
    <dgm:cxn modelId="{48CD5911-D6A6-4B05-A0CA-AA2E1B05A1AD}" type="presOf" srcId="{D821423E-9294-43E1-9981-757E63AEAA12}" destId="{B90F9386-5037-4387-B85C-7F7CFA3F4B52}" srcOrd="0" destOrd="0" presId="urn:microsoft.com/office/officeart/2008/layout/HorizontalMultiLevelHierarchy"/>
    <dgm:cxn modelId="{850303D8-5C2A-4322-B080-EB3CFB77EA70}" type="presOf" srcId="{6218FE87-8473-4F08-891A-F72552064E8C}" destId="{2862F39F-58C5-4292-82D7-0B3761E0F1F8}" srcOrd="1" destOrd="0" presId="urn:microsoft.com/office/officeart/2008/layout/HorizontalMultiLevelHierarchy"/>
    <dgm:cxn modelId="{101FC545-5EC5-4E79-8288-1A421010753D}" type="presOf" srcId="{8D938584-BC42-4C81-8068-4597815A1067}" destId="{C9AC0CB4-E174-410F-A249-2E6206E7FE23}" srcOrd="0" destOrd="0" presId="urn:microsoft.com/office/officeart/2008/layout/HorizontalMultiLevelHierarchy"/>
    <dgm:cxn modelId="{9DF47BBB-2281-4F80-B4DC-A754DF9CB254}" type="presOf" srcId="{FB74FD04-F786-4628-B004-481EFD817BE5}" destId="{A1B78F06-4BBF-49DE-B677-38CBF9313660}" srcOrd="0" destOrd="0" presId="urn:microsoft.com/office/officeart/2008/layout/HorizontalMultiLevelHierarchy"/>
    <dgm:cxn modelId="{051EB6DE-9C2D-4562-AA63-D098B6D99B06}" type="presOf" srcId="{057572BD-38FC-411C-9AC8-AC8F4AC726F7}" destId="{B9F9BCE4-A2F3-422F-97E5-538ADF3C4F05}" srcOrd="0" destOrd="0" presId="urn:microsoft.com/office/officeart/2008/layout/HorizontalMultiLevelHierarchy"/>
    <dgm:cxn modelId="{73B2A943-7703-4B36-9A58-5624AE2EDF1D}" type="presOf" srcId="{B5D3A447-1590-46C3-92E1-02FF80EAB403}" destId="{A5856C21-177E-4592-82D1-8703CB43DDD3}" srcOrd="0" destOrd="0" presId="urn:microsoft.com/office/officeart/2008/layout/HorizontalMultiLevelHierarchy"/>
    <dgm:cxn modelId="{446E5F4B-3BF7-48DA-B3B3-A4531C88703C}" srcId="{8D938584-BC42-4C81-8068-4597815A1067}" destId="{77A54CDD-E53C-4977-A793-B80266A84A5D}" srcOrd="0" destOrd="0" parTransId="{057572BD-38FC-411C-9AC8-AC8F4AC726F7}" sibTransId="{8B629ADA-B1AF-4D63-82BD-FEE8524B3AD0}"/>
    <dgm:cxn modelId="{A89487FC-535D-4135-A242-DAFD87403307}" type="presOf" srcId="{77A54CDD-E53C-4977-A793-B80266A84A5D}" destId="{B8BCC97E-F60E-4F31-AF97-D3BACEE0D1A6}" srcOrd="0" destOrd="0" presId="urn:microsoft.com/office/officeart/2008/layout/HorizontalMultiLevelHierarchy"/>
    <dgm:cxn modelId="{88C3CE34-0758-4223-A9E5-3BEF7395B1B0}" type="presOf" srcId="{B5D3A447-1590-46C3-92E1-02FF80EAB403}" destId="{E8E359E2-D16A-4898-9732-F230366E12E7}" srcOrd="1" destOrd="0" presId="urn:microsoft.com/office/officeart/2008/layout/HorizontalMultiLevelHierarchy"/>
    <dgm:cxn modelId="{66152A54-CD4A-4394-B947-4720CAD06C37}" type="presOf" srcId="{D08DF1EA-ED01-4335-80D7-86CFFE0C6C1C}" destId="{A3E37CAE-C810-42DB-9723-87CA323B56BF}" srcOrd="0" destOrd="0" presId="urn:microsoft.com/office/officeart/2008/layout/HorizontalMultiLevelHierarchy"/>
    <dgm:cxn modelId="{F830729B-6999-4F4C-8430-17B6EB0FC48B}" srcId="{8D938584-BC42-4C81-8068-4597815A1067}" destId="{FB74FD04-F786-4628-B004-481EFD817BE5}" srcOrd="4" destOrd="0" parTransId="{6218FE87-8473-4F08-891A-F72552064E8C}" sibTransId="{6F267D83-C4BB-4A09-B810-237840B8C019}"/>
    <dgm:cxn modelId="{6E58BC1F-C5D4-48A7-AE99-82D5F03BCCAA}" type="presOf" srcId="{6218FE87-8473-4F08-891A-F72552064E8C}" destId="{420E5A28-8BFD-48C0-B98F-F213095EA303}" srcOrd="0" destOrd="0" presId="urn:microsoft.com/office/officeart/2008/layout/HorizontalMultiLevelHierarchy"/>
    <dgm:cxn modelId="{A98A9C1A-E929-48AE-9441-08912F473548}" type="presParOf" srcId="{4EFEB6A7-08FB-4807-B86E-E326D7C3BCEC}" destId="{137C3570-4CD3-4853-9BD8-2924934A6FD9}" srcOrd="0" destOrd="0" presId="urn:microsoft.com/office/officeart/2008/layout/HorizontalMultiLevelHierarchy"/>
    <dgm:cxn modelId="{2C02AC52-509E-4810-B68E-8C08F21848B2}" type="presParOf" srcId="{137C3570-4CD3-4853-9BD8-2924934A6FD9}" destId="{C9AC0CB4-E174-410F-A249-2E6206E7FE23}" srcOrd="0" destOrd="0" presId="urn:microsoft.com/office/officeart/2008/layout/HorizontalMultiLevelHierarchy"/>
    <dgm:cxn modelId="{8B109DFF-CD34-4D14-8227-5C593854CB06}" type="presParOf" srcId="{137C3570-4CD3-4853-9BD8-2924934A6FD9}" destId="{008A30F2-33FF-4F97-A211-BBAF8DBC222D}" srcOrd="1" destOrd="0" presId="urn:microsoft.com/office/officeart/2008/layout/HorizontalMultiLevelHierarchy"/>
    <dgm:cxn modelId="{39573140-D532-4FD9-9EA4-8E60395FEF54}" type="presParOf" srcId="{008A30F2-33FF-4F97-A211-BBAF8DBC222D}" destId="{B9F9BCE4-A2F3-422F-97E5-538ADF3C4F05}" srcOrd="0" destOrd="0" presId="urn:microsoft.com/office/officeart/2008/layout/HorizontalMultiLevelHierarchy"/>
    <dgm:cxn modelId="{00266342-1B32-4303-9277-FC3A09F29FEE}" type="presParOf" srcId="{B9F9BCE4-A2F3-422F-97E5-538ADF3C4F05}" destId="{039174A9-76F0-40AA-AD49-604A6DD865F6}" srcOrd="0" destOrd="0" presId="urn:microsoft.com/office/officeart/2008/layout/HorizontalMultiLevelHierarchy"/>
    <dgm:cxn modelId="{27F900EC-5447-4CC5-A09D-844E8C8F4196}" type="presParOf" srcId="{008A30F2-33FF-4F97-A211-BBAF8DBC222D}" destId="{3231934B-6E4A-4BD2-8E38-FB6E5F1A0E34}" srcOrd="1" destOrd="0" presId="urn:microsoft.com/office/officeart/2008/layout/HorizontalMultiLevelHierarchy"/>
    <dgm:cxn modelId="{A1725CBC-FD9B-4817-868C-480716F8B9CF}" type="presParOf" srcId="{3231934B-6E4A-4BD2-8E38-FB6E5F1A0E34}" destId="{B8BCC97E-F60E-4F31-AF97-D3BACEE0D1A6}" srcOrd="0" destOrd="0" presId="urn:microsoft.com/office/officeart/2008/layout/HorizontalMultiLevelHierarchy"/>
    <dgm:cxn modelId="{DE7964AC-EE1B-4945-B1EC-AD6F46653404}" type="presParOf" srcId="{3231934B-6E4A-4BD2-8E38-FB6E5F1A0E34}" destId="{7D01E70B-5EA3-4567-B33E-EFDB5ADB4618}" srcOrd="1" destOrd="0" presId="urn:microsoft.com/office/officeart/2008/layout/HorizontalMultiLevelHierarchy"/>
    <dgm:cxn modelId="{1B1868EB-2278-45FA-B704-2034D9386CE3}" type="presParOf" srcId="{008A30F2-33FF-4F97-A211-BBAF8DBC222D}" destId="{A5856C21-177E-4592-82D1-8703CB43DDD3}" srcOrd="2" destOrd="0" presId="urn:microsoft.com/office/officeart/2008/layout/HorizontalMultiLevelHierarchy"/>
    <dgm:cxn modelId="{4CB38AF1-FBB3-45A9-9373-E6692EC2CA30}" type="presParOf" srcId="{A5856C21-177E-4592-82D1-8703CB43DDD3}" destId="{E8E359E2-D16A-4898-9732-F230366E12E7}" srcOrd="0" destOrd="0" presId="urn:microsoft.com/office/officeart/2008/layout/HorizontalMultiLevelHierarchy"/>
    <dgm:cxn modelId="{64A6CD0C-A99F-4984-A0B0-B6B5BE1E7B77}" type="presParOf" srcId="{008A30F2-33FF-4F97-A211-BBAF8DBC222D}" destId="{643F0997-F6C6-4D63-923C-C731D1E2AC73}" srcOrd="3" destOrd="0" presId="urn:microsoft.com/office/officeart/2008/layout/HorizontalMultiLevelHierarchy"/>
    <dgm:cxn modelId="{DBE06C8C-D0E1-4533-BB04-D221CFB76948}" type="presParOf" srcId="{643F0997-F6C6-4D63-923C-C731D1E2AC73}" destId="{B90F9386-5037-4387-B85C-7F7CFA3F4B52}" srcOrd="0" destOrd="0" presId="urn:microsoft.com/office/officeart/2008/layout/HorizontalMultiLevelHierarchy"/>
    <dgm:cxn modelId="{47129AE0-9F1A-4FD1-B48C-643C7619E4BD}" type="presParOf" srcId="{643F0997-F6C6-4D63-923C-C731D1E2AC73}" destId="{464E6FD2-C8E0-4AD1-A671-EB6244976B14}" srcOrd="1" destOrd="0" presId="urn:microsoft.com/office/officeart/2008/layout/HorizontalMultiLevelHierarchy"/>
    <dgm:cxn modelId="{4A9262E9-7AE1-47B9-B0EB-B9E2384CEFA9}" type="presParOf" srcId="{008A30F2-33FF-4F97-A211-BBAF8DBC222D}" destId="{A3E37CAE-C810-42DB-9723-87CA323B56BF}" srcOrd="4" destOrd="0" presId="urn:microsoft.com/office/officeart/2008/layout/HorizontalMultiLevelHierarchy"/>
    <dgm:cxn modelId="{C6905B1D-D313-4DC8-AC53-823BBB70F33A}" type="presParOf" srcId="{A3E37CAE-C810-42DB-9723-87CA323B56BF}" destId="{A59B6C84-8E1C-45C0-B0F3-3DA08CE6EC2C}" srcOrd="0" destOrd="0" presId="urn:microsoft.com/office/officeart/2008/layout/HorizontalMultiLevelHierarchy"/>
    <dgm:cxn modelId="{088C137F-810D-4073-B404-A4D447D03FFD}" type="presParOf" srcId="{008A30F2-33FF-4F97-A211-BBAF8DBC222D}" destId="{8AE85728-30F7-47E7-92A6-F5B31A440526}" srcOrd="5" destOrd="0" presId="urn:microsoft.com/office/officeart/2008/layout/HorizontalMultiLevelHierarchy"/>
    <dgm:cxn modelId="{043250DC-869A-4F70-BF00-05DBC2DC5208}" type="presParOf" srcId="{8AE85728-30F7-47E7-92A6-F5B31A440526}" destId="{86844233-E309-40FF-A8CB-16E73B8DC8E6}" srcOrd="0" destOrd="0" presId="urn:microsoft.com/office/officeart/2008/layout/HorizontalMultiLevelHierarchy"/>
    <dgm:cxn modelId="{A66E91D3-E689-4697-9332-32DE15ECA046}" type="presParOf" srcId="{8AE85728-30F7-47E7-92A6-F5B31A440526}" destId="{CAF245C4-09EF-4643-B0A0-80A2AB78DE4A}" srcOrd="1" destOrd="0" presId="urn:microsoft.com/office/officeart/2008/layout/HorizontalMultiLevelHierarchy"/>
    <dgm:cxn modelId="{FA8F4BEF-2DFE-405C-8D26-AED003ECCF2A}" type="presParOf" srcId="{008A30F2-33FF-4F97-A211-BBAF8DBC222D}" destId="{13A9472C-47E0-4DA1-8439-E6FD31E1B204}" srcOrd="6" destOrd="0" presId="urn:microsoft.com/office/officeart/2008/layout/HorizontalMultiLevelHierarchy"/>
    <dgm:cxn modelId="{7F04BCCC-32E0-4280-8975-E82BA6AADD7A}" type="presParOf" srcId="{13A9472C-47E0-4DA1-8439-E6FD31E1B204}" destId="{40852D9A-7180-4FFF-94DF-49227995BD30}" srcOrd="0" destOrd="0" presId="urn:microsoft.com/office/officeart/2008/layout/HorizontalMultiLevelHierarchy"/>
    <dgm:cxn modelId="{ED513993-6D3B-41DC-9C50-5CB295F6725B}" type="presParOf" srcId="{008A30F2-33FF-4F97-A211-BBAF8DBC222D}" destId="{EBB4B485-1F9D-4E06-966E-DE271921AB29}" srcOrd="7" destOrd="0" presId="urn:microsoft.com/office/officeart/2008/layout/HorizontalMultiLevelHierarchy"/>
    <dgm:cxn modelId="{03FF060A-0BA9-4BCF-A127-C8B833DF2B40}" type="presParOf" srcId="{EBB4B485-1F9D-4E06-966E-DE271921AB29}" destId="{DCC4B9EB-57FC-47D5-AD17-AB69E9B7B9DC}" srcOrd="0" destOrd="0" presId="urn:microsoft.com/office/officeart/2008/layout/HorizontalMultiLevelHierarchy"/>
    <dgm:cxn modelId="{CF5944EE-B498-4A52-A2BE-17F39FE88F0D}" type="presParOf" srcId="{EBB4B485-1F9D-4E06-966E-DE271921AB29}" destId="{CC1D8D81-807D-43F7-AE6E-AAB7967C5EE7}" srcOrd="1" destOrd="0" presId="urn:microsoft.com/office/officeart/2008/layout/HorizontalMultiLevelHierarchy"/>
    <dgm:cxn modelId="{ECBDCBFC-B69C-47FF-9CD2-3DB01C2DA83D}" type="presParOf" srcId="{008A30F2-33FF-4F97-A211-BBAF8DBC222D}" destId="{420E5A28-8BFD-48C0-B98F-F213095EA303}" srcOrd="8" destOrd="0" presId="urn:microsoft.com/office/officeart/2008/layout/HorizontalMultiLevelHierarchy"/>
    <dgm:cxn modelId="{E69B92DE-A988-4FB0-8639-917AD772299B}" type="presParOf" srcId="{420E5A28-8BFD-48C0-B98F-F213095EA303}" destId="{2862F39F-58C5-4292-82D7-0B3761E0F1F8}" srcOrd="0" destOrd="0" presId="urn:microsoft.com/office/officeart/2008/layout/HorizontalMultiLevelHierarchy"/>
    <dgm:cxn modelId="{D10CB4EC-D79D-4BEB-AC36-1DEBBD05697E}" type="presParOf" srcId="{008A30F2-33FF-4F97-A211-BBAF8DBC222D}" destId="{172FFB5A-170A-4055-9ADA-5BB5C4489D78}" srcOrd="9" destOrd="0" presId="urn:microsoft.com/office/officeart/2008/layout/HorizontalMultiLevelHierarchy"/>
    <dgm:cxn modelId="{6A5F6B51-4A37-4250-984F-6797DA4551F7}" type="presParOf" srcId="{172FFB5A-170A-4055-9ADA-5BB5C4489D78}" destId="{A1B78F06-4BBF-49DE-B677-38CBF9313660}" srcOrd="0" destOrd="0" presId="urn:microsoft.com/office/officeart/2008/layout/HorizontalMultiLevelHierarchy"/>
    <dgm:cxn modelId="{9F1C2384-78BA-4D59-B6A9-F2941B12B82F}" type="presParOf" srcId="{172FFB5A-170A-4055-9ADA-5BB5C4489D78}" destId="{B0CF3567-4F4C-4BFB-9FC9-E98D27418C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19EF-39C6-4651-A819-D74D38533ACE}" type="datetimeFigureOut">
              <a:rPr lang="es-CR" smtClean="0"/>
              <a:t>20/11/2018</a:t>
            </a:fld>
            <a:endParaRPr lang="es-C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94046-2998-4DC5-B804-C7A56DDB41CB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78984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6F3FB-01B0-4746-A16F-0EC8A8B6DA1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7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20/11/2018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9999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20/11/2018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60051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20/11/2018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49370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99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20/11/2018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360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20/11/2018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6982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20/11/2018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7007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20/11/2018</a:t>
            </a:fld>
            <a:endParaRPr lang="es-CR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45132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20/11/2018</a:t>
            </a:fld>
            <a:endParaRPr lang="es-C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4243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20/11/2018</a:t>
            </a:fld>
            <a:endParaRPr lang="es-CR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6522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20/11/2018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8311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20/11/2018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8363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BD17-7E6A-4FDE-83A6-6AD9B6024DA6}" type="datetimeFigureOut">
              <a:rPr lang="es-CR" smtClean="0"/>
              <a:t>20/11/2018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2495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e.go.cr/Documentos/planificacion/plan_nacional_para_gestion_riesgo_2010_2015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6" y="1"/>
            <a:ext cx="4316626" cy="431662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83550" y="811849"/>
            <a:ext cx="6708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5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SISTEMA DE MONITOREO </a:t>
            </a:r>
            <a:r>
              <a:rPr lang="es-CR" sz="54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Y SEGUIMIENTO30</a:t>
            </a:r>
            <a:endParaRPr lang="es-CR" sz="5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4519108"/>
            <a:ext cx="12192000" cy="233889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7200" b="1" dirty="0" smtClean="0">
                <a:latin typeface="Arial Narrow" panose="020B0606020202030204" pitchFamily="34" charset="0"/>
              </a:rPr>
              <a:t>GESTIÓN DEL RIESGO</a:t>
            </a:r>
          </a:p>
          <a:p>
            <a:pPr algn="ctr"/>
            <a:r>
              <a:rPr lang="es-CR" sz="8000" b="1" dirty="0" smtClean="0">
                <a:latin typeface="Arial Narrow" panose="020B0606020202030204" pitchFamily="34" charset="0"/>
              </a:rPr>
              <a:t>Costa Rica</a:t>
            </a:r>
            <a:endParaRPr lang="es-CR" sz="8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Unidad de Desarrollo Estratégico del Sistema Nacional de Gestión del Riesgo</a:t>
            </a:r>
            <a:endParaRPr lang="en-US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738526" y="740489"/>
          <a:ext cx="10665889" cy="5904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86"/>
                <a:gridCol w="865105"/>
                <a:gridCol w="864086"/>
                <a:gridCol w="720749"/>
                <a:gridCol w="864086"/>
                <a:gridCol w="865105"/>
                <a:gridCol w="865105"/>
                <a:gridCol w="865105"/>
                <a:gridCol w="865105"/>
                <a:gridCol w="1009458"/>
                <a:gridCol w="1009458"/>
                <a:gridCol w="1008441"/>
              </a:tblGrid>
              <a:tr h="2596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effectLst/>
                        </a:rPr>
                        <a:t>AÑO</a:t>
                      </a:r>
                      <a:endParaRPr lang="es-C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effectLst/>
                        </a:rPr>
                        <a:t>PERIODO DEL PNGR</a:t>
                      </a:r>
                      <a:endParaRPr lang="es-C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effectLst/>
                        </a:rPr>
                        <a:t>PERIODO DE ADMINIS-TRACIÓN</a:t>
                      </a:r>
                      <a:endParaRPr lang="es-C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effectLst/>
                        </a:rPr>
                        <a:t>PLAZO TRANSCU-RRIDO</a:t>
                      </a:r>
                      <a:endParaRPr lang="es-C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effectLst/>
                        </a:rPr>
                        <a:t>PUNTOS DE CONTROL</a:t>
                      </a:r>
                      <a:endParaRPr lang="es-C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9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chemeClr val="bg1"/>
                          </a:solidFill>
                          <a:effectLst/>
                        </a:rPr>
                        <a:t>Elaboración del PNGR</a:t>
                      </a:r>
                      <a:endParaRPr lang="es-C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chemeClr val="bg1"/>
                          </a:solidFill>
                          <a:effectLst/>
                        </a:rPr>
                        <a:t>Líneas Base</a:t>
                      </a:r>
                      <a:endParaRPr lang="es-C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chemeClr val="bg1"/>
                          </a:solidFill>
                          <a:effectLst/>
                        </a:rPr>
                        <a:t>Sistema de Indicadores</a:t>
                      </a:r>
                      <a:endParaRPr lang="es-C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chemeClr val="bg1"/>
                          </a:solidFill>
                          <a:effectLst/>
                        </a:rPr>
                        <a:t>Encuesta de Satisfacción</a:t>
                      </a:r>
                      <a:endParaRPr lang="es-C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chemeClr val="bg1"/>
                          </a:solidFill>
                          <a:effectLst/>
                        </a:rPr>
                        <a:t>Informes de Seguimiento</a:t>
                      </a:r>
                      <a:endParaRPr lang="es-C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chemeClr val="bg1"/>
                          </a:solidFill>
                          <a:effectLst/>
                        </a:rPr>
                        <a:t>Foro Nacional Sobre Riesgo</a:t>
                      </a:r>
                      <a:endParaRPr lang="es-C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chemeClr val="bg1"/>
                          </a:solidFill>
                          <a:effectLst/>
                        </a:rPr>
                        <a:t>Informe Final de Gestión de Administración</a:t>
                      </a:r>
                      <a:endParaRPr lang="es-C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chemeClr val="bg1"/>
                          </a:solidFill>
                          <a:effectLst/>
                        </a:rPr>
                        <a:t>Evaluación de Medio Periodo y Final </a:t>
                      </a:r>
                      <a:endParaRPr lang="es-C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8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2015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</a:rPr>
                        <a:t>2010-2015</a:t>
                      </a:r>
                      <a:endParaRPr lang="es-C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</a:rPr>
                        <a:t>2014-2018</a:t>
                      </a:r>
                      <a:endParaRPr lang="es-C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--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2016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solidFill>
                            <a:schemeClr val="bg1"/>
                          </a:solidFill>
                          <a:effectLst/>
                        </a:rPr>
                        <a:t>2016-2020</a:t>
                      </a:r>
                      <a:endParaRPr lang="es-CR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2017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2018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7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2019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</a:rPr>
                        <a:t>2018-2022</a:t>
                      </a:r>
                      <a:endParaRPr lang="es-C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4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2021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</a:rPr>
                        <a:t>2021-2025</a:t>
                      </a:r>
                      <a:endParaRPr lang="es-C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6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2022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2023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</a:rPr>
                        <a:t>2022-2026</a:t>
                      </a:r>
                      <a:endParaRPr lang="es-C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8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2024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2025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10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2026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solidFill>
                            <a:schemeClr val="bg1"/>
                          </a:solidFill>
                          <a:effectLst/>
                        </a:rPr>
                        <a:t>2026-2030</a:t>
                      </a:r>
                      <a:endParaRPr lang="es-CR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2027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</a:rPr>
                        <a:t>2026-2030</a:t>
                      </a:r>
                      <a:endParaRPr lang="es-C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12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2028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2029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14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</a:tr>
              <a:tr h="31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2030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1347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…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</a:rPr>
                        <a:t>EVALUACIÓN DE IMPACTO</a:t>
                      </a:r>
                      <a:endParaRPr lang="es-C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54" marR="577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2653658" y="155340"/>
            <a:ext cx="7391271" cy="504056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POLÍTICA NACIONAL DE GESTIÓN DEL RIESGO</a:t>
            </a:r>
            <a:endParaRPr lang="es-CR" sz="1600" dirty="0"/>
          </a:p>
          <a:p>
            <a:pPr algn="ctr"/>
            <a:r>
              <a:rPr lang="es-CR" sz="1600" b="1" dirty="0"/>
              <a:t>ITINERARIO DE CONTROL</a:t>
            </a:r>
            <a:endParaRPr lang="en-U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9089935" y="6522037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000" b="1" dirty="0"/>
              <a:t>Fuente:</a:t>
            </a:r>
            <a:r>
              <a:rPr lang="es-CR" sz="1000" dirty="0"/>
              <a:t> </a:t>
            </a:r>
            <a:r>
              <a:rPr lang="es-CR" sz="1000" i="1" dirty="0"/>
              <a:t>A. Mata, C. Picado, 2015</a:t>
            </a:r>
            <a:endParaRPr lang="es-CR" sz="1000" dirty="0"/>
          </a:p>
        </p:txBody>
      </p:sp>
    </p:spTree>
    <p:extLst>
      <p:ext uri="{BB962C8B-B14F-4D97-AF65-F5344CB8AC3E}">
        <p14:creationId xmlns:p14="http://schemas.microsoft.com/office/powerpoint/2010/main" val="18445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24"/>
          <p:cNvSpPr/>
          <p:nvPr/>
        </p:nvSpPr>
        <p:spPr>
          <a:xfrm>
            <a:off x="1666359" y="4052848"/>
            <a:ext cx="3225556" cy="5788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Invertir en la reducción del riesgo de desastres para la resiliencia.</a:t>
            </a:r>
          </a:p>
        </p:txBody>
      </p:sp>
      <p:sp>
        <p:nvSpPr>
          <p:cNvPr id="18" name="Rectángulo redondeado 25"/>
          <p:cNvSpPr/>
          <p:nvPr/>
        </p:nvSpPr>
        <p:spPr>
          <a:xfrm>
            <a:off x="1682144" y="2607447"/>
            <a:ext cx="3261728" cy="10556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Fortalecer la gobernanza y las instituciones, los marcos organizativos, jurídicos y de políticas.</a:t>
            </a:r>
          </a:p>
        </p:txBody>
      </p:sp>
      <p:sp>
        <p:nvSpPr>
          <p:cNvPr id="19" name="Rectángulo redondeado 26"/>
          <p:cNvSpPr/>
          <p:nvPr/>
        </p:nvSpPr>
        <p:spPr>
          <a:xfrm>
            <a:off x="1686880" y="2012334"/>
            <a:ext cx="3256993" cy="34051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Comprender el riesgo.</a:t>
            </a:r>
          </a:p>
        </p:txBody>
      </p:sp>
      <p:sp>
        <p:nvSpPr>
          <p:cNvPr id="22" name="Llamada rectangular redondeada 39"/>
          <p:cNvSpPr/>
          <p:nvPr/>
        </p:nvSpPr>
        <p:spPr>
          <a:xfrm>
            <a:off x="3209648" y="5837487"/>
            <a:ext cx="1403163" cy="839357"/>
          </a:xfrm>
          <a:prstGeom prst="wedgeRoundRectCallout">
            <a:avLst>
              <a:gd name="adj1" fmla="val -102225"/>
              <a:gd name="adj2" fmla="val -192343"/>
              <a:gd name="adj3" fmla="val 16667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bg1"/>
                </a:solidFill>
              </a:rPr>
              <a:t>Infraestructura</a:t>
            </a:r>
            <a:endParaRPr lang="en-US" sz="1200" b="1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chemeClr val="bg1"/>
                </a:solidFill>
              </a:rPr>
              <a:t>Salud</a:t>
            </a:r>
            <a:endParaRPr lang="en-US" sz="1200" b="1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chemeClr val="bg1"/>
                </a:solidFill>
              </a:rPr>
              <a:t>Educación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Resultado de imagen para marco de acción de send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15" y="197124"/>
            <a:ext cx="2146816" cy="1208691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redondeado 2"/>
          <p:cNvSpPr/>
          <p:nvPr/>
        </p:nvSpPr>
        <p:spPr>
          <a:xfrm>
            <a:off x="7044740" y="227442"/>
            <a:ext cx="3239333" cy="1123712"/>
          </a:xfrm>
          <a:prstGeom prst="round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ORIENTACIÓN DE LOS RESULTADOS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(METAS) </a:t>
            </a:r>
            <a:endParaRPr lang="es-C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28" name="Rectángulo redondeado 6"/>
          <p:cNvSpPr/>
          <p:nvPr/>
        </p:nvSpPr>
        <p:spPr>
          <a:xfrm>
            <a:off x="7040930" y="1683044"/>
            <a:ext cx="3239333" cy="15608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s-MX" b="1" dirty="0"/>
              <a:t>Mortalidad</a:t>
            </a:r>
          </a:p>
          <a:p>
            <a:pPr marL="342900" indent="-342900">
              <a:buAutoNum type="arabicPeriod"/>
            </a:pPr>
            <a:r>
              <a:rPr lang="es-MX" b="1" dirty="0"/>
              <a:t>Afectación humana</a:t>
            </a:r>
          </a:p>
          <a:p>
            <a:pPr marL="342900" indent="-342900">
              <a:buFontTx/>
              <a:buAutoNum type="arabicPeriod"/>
            </a:pPr>
            <a:r>
              <a:rPr lang="es-MX" b="1" dirty="0"/>
              <a:t>Pérdidas</a:t>
            </a:r>
          </a:p>
          <a:p>
            <a:pPr marL="342900" indent="-342900">
              <a:buFontTx/>
              <a:buAutoNum type="arabicPeriod"/>
            </a:pPr>
            <a:r>
              <a:rPr lang="es-MX" b="1" dirty="0"/>
              <a:t>Daños</a:t>
            </a:r>
            <a:endParaRPr lang="es-CR" b="1" dirty="0"/>
          </a:p>
        </p:txBody>
      </p:sp>
      <p:sp>
        <p:nvSpPr>
          <p:cNvPr id="29" name="Llamada rectangular redondeada 8"/>
          <p:cNvSpPr/>
          <p:nvPr/>
        </p:nvSpPr>
        <p:spPr>
          <a:xfrm>
            <a:off x="8976320" y="2481118"/>
            <a:ext cx="1287366" cy="657246"/>
          </a:xfrm>
          <a:prstGeom prst="wedgeRoundRectCallout">
            <a:avLst>
              <a:gd name="adj1" fmla="val -89850"/>
              <a:gd name="adj2" fmla="val -27546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>
                <a:solidFill>
                  <a:schemeClr val="bg1"/>
                </a:solidFill>
              </a:rPr>
              <a:t>Énfasis en infraestructura (Salud y Educación)</a:t>
            </a:r>
            <a:endParaRPr lang="es-CR" sz="1000" b="1" dirty="0">
              <a:solidFill>
                <a:schemeClr val="bg1"/>
              </a:solidFill>
            </a:endParaRPr>
          </a:p>
        </p:txBody>
      </p:sp>
      <p:sp>
        <p:nvSpPr>
          <p:cNvPr id="32" name="Llamada rectangular redondeada 38"/>
          <p:cNvSpPr/>
          <p:nvPr/>
        </p:nvSpPr>
        <p:spPr>
          <a:xfrm>
            <a:off x="1703208" y="1059838"/>
            <a:ext cx="1520294" cy="752590"/>
          </a:xfrm>
          <a:prstGeom prst="wedgeRoundRectCallout">
            <a:avLst>
              <a:gd name="adj1" fmla="val 52841"/>
              <a:gd name="adj2" fmla="val 81228"/>
              <a:gd name="adj3" fmla="val 16667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</a:rPr>
              <a:t>Pérdidas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b="1" dirty="0" err="1">
                <a:solidFill>
                  <a:schemeClr val="bg1"/>
                </a:solidFill>
              </a:rPr>
              <a:t>presentes</a:t>
            </a:r>
            <a:r>
              <a:rPr lang="en-US" sz="1100" b="1" dirty="0">
                <a:solidFill>
                  <a:schemeClr val="bg1"/>
                </a:solidFill>
              </a:rPr>
              <a:t> y </a:t>
            </a:r>
            <a:r>
              <a:rPr lang="en-US" sz="1100" b="1" dirty="0" err="1">
                <a:solidFill>
                  <a:schemeClr val="bg1"/>
                </a:solidFill>
              </a:rPr>
              <a:t>futuras</a:t>
            </a:r>
            <a:r>
              <a:rPr lang="en-US" sz="1100" b="1" dirty="0">
                <a:solidFill>
                  <a:schemeClr val="bg1"/>
                </a:solidFill>
              </a:rPr>
              <a:t>: (</a:t>
            </a:r>
            <a:r>
              <a:rPr lang="en-US" sz="1100" b="1" dirty="0" err="1">
                <a:solidFill>
                  <a:schemeClr val="bg1"/>
                </a:solidFill>
              </a:rPr>
              <a:t>Muertes</a:t>
            </a:r>
            <a:r>
              <a:rPr lang="en-US" sz="1100" b="1" dirty="0">
                <a:solidFill>
                  <a:schemeClr val="bg1"/>
                </a:solidFill>
              </a:rPr>
              <a:t>, </a:t>
            </a:r>
            <a:r>
              <a:rPr lang="en-US" sz="1100" b="1" dirty="0" err="1">
                <a:solidFill>
                  <a:schemeClr val="bg1"/>
                </a:solidFill>
              </a:rPr>
              <a:t>afectados</a:t>
            </a:r>
            <a:r>
              <a:rPr lang="en-US" sz="1100" b="1" dirty="0">
                <a:solidFill>
                  <a:schemeClr val="bg1"/>
                </a:solidFill>
              </a:rPr>
              <a:t>, </a:t>
            </a:r>
            <a:r>
              <a:rPr lang="en-US" sz="1100" b="1" dirty="0" err="1">
                <a:solidFill>
                  <a:schemeClr val="bg1"/>
                </a:solidFill>
              </a:rPr>
              <a:t>bienes</a:t>
            </a:r>
            <a:r>
              <a:rPr lang="en-US" sz="1100" b="1" dirty="0">
                <a:solidFill>
                  <a:schemeClr val="bg1"/>
                </a:solidFill>
              </a:rPr>
              <a:t>, </a:t>
            </a:r>
            <a:r>
              <a:rPr lang="en-US" sz="1100" b="1" dirty="0" err="1">
                <a:solidFill>
                  <a:schemeClr val="bg1"/>
                </a:solidFill>
              </a:rPr>
              <a:t>ambiente</a:t>
            </a:r>
            <a:r>
              <a:rPr lang="en-US" sz="1100" b="1" dirty="0">
                <a:solidFill>
                  <a:schemeClr val="bg1"/>
                </a:solidFill>
              </a:rPr>
              <a:t>)</a:t>
            </a:r>
            <a:endParaRPr lang="es-CR" sz="1100" b="1" dirty="0">
              <a:solidFill>
                <a:schemeClr val="bg1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5159896" y="5171089"/>
            <a:ext cx="5120366" cy="150575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R" sz="1600" b="1" i="1" dirty="0"/>
              <a:t>La reducción sustancial del riesgo de desastres y de las pérdidas ocasionadas por los desastres, tanto en vidas, medios de subsistencia y salud como en bienes económicos, físicos, sociales, culturales y ambientales de las personas, las empresas, las comunidades y los países.</a:t>
            </a:r>
            <a:endParaRPr lang="es-CR" altLang="es-CR" sz="1600" b="1" i="1" dirty="0"/>
          </a:p>
        </p:txBody>
      </p:sp>
      <p:sp>
        <p:nvSpPr>
          <p:cNvPr id="31" name="30 Flecha izquierda y derecha"/>
          <p:cNvSpPr/>
          <p:nvPr/>
        </p:nvSpPr>
        <p:spPr>
          <a:xfrm>
            <a:off x="5622362" y="3138363"/>
            <a:ext cx="802751" cy="484632"/>
          </a:xfrm>
          <a:prstGeom prst="left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ángulo redondeado 6"/>
          <p:cNvSpPr/>
          <p:nvPr/>
        </p:nvSpPr>
        <p:spPr>
          <a:xfrm>
            <a:off x="7044741" y="3676409"/>
            <a:ext cx="3239333" cy="12440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5"/>
            </a:pPr>
            <a:r>
              <a:rPr lang="es-MX" b="1" dirty="0"/>
              <a:t>Estrategias nacionales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s-MX" b="1" dirty="0"/>
              <a:t>Sistemas de Alerta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s-MX" b="1" dirty="0"/>
              <a:t>Cooperación Internacional</a:t>
            </a:r>
          </a:p>
        </p:txBody>
      </p:sp>
      <p:sp>
        <p:nvSpPr>
          <p:cNvPr id="37" name="Rectángulo redondeado 7"/>
          <p:cNvSpPr/>
          <p:nvPr/>
        </p:nvSpPr>
        <p:spPr>
          <a:xfrm>
            <a:off x="1698282" y="227443"/>
            <a:ext cx="3050441" cy="783193"/>
          </a:xfrm>
          <a:prstGeom prst="round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PRIORIDADES INTERNACIONALES</a:t>
            </a:r>
            <a:endParaRPr lang="es-C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38" name="Rectángulo redondeado 10"/>
          <p:cNvSpPr/>
          <p:nvPr/>
        </p:nvSpPr>
        <p:spPr>
          <a:xfrm>
            <a:off x="5247349" y="4046400"/>
            <a:ext cx="1552775" cy="5040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DE GESTIÓN</a:t>
            </a:r>
            <a:endParaRPr lang="es-CR" b="1" dirty="0"/>
          </a:p>
        </p:txBody>
      </p:sp>
      <p:sp>
        <p:nvSpPr>
          <p:cNvPr id="39" name="Rectángulo redondeado 7"/>
          <p:cNvSpPr/>
          <p:nvPr/>
        </p:nvSpPr>
        <p:spPr>
          <a:xfrm>
            <a:off x="5282160" y="2217872"/>
            <a:ext cx="1543042" cy="4911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IMPACTO</a:t>
            </a:r>
            <a:endParaRPr lang="es-CR" b="1" dirty="0"/>
          </a:p>
        </p:txBody>
      </p:sp>
      <p:sp>
        <p:nvSpPr>
          <p:cNvPr id="40" name="Rectángulo redondeado 23"/>
          <p:cNvSpPr/>
          <p:nvPr/>
        </p:nvSpPr>
        <p:spPr>
          <a:xfrm>
            <a:off x="1682144" y="4983804"/>
            <a:ext cx="3188708" cy="3745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Aumentar la preparación.</a:t>
            </a:r>
            <a:endParaRPr lang="es-C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bo 5"/>
          <p:cNvSpPr/>
          <p:nvPr/>
        </p:nvSpPr>
        <p:spPr>
          <a:xfrm>
            <a:off x="1027048" y="1603610"/>
            <a:ext cx="2812847" cy="514877"/>
          </a:xfrm>
          <a:prstGeom prst="cub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100" b="1" dirty="0">
                <a:latin typeface="Arial Narrow" panose="020B0606020202030204" pitchFamily="34" charset="0"/>
              </a:rPr>
              <a:t>1. Generación de Resiliencia e Inclusión Social</a:t>
            </a:r>
            <a:endParaRPr lang="es-CR" sz="1100" b="1" dirty="0">
              <a:latin typeface="Arial Narrow" panose="020B0606020202030204" pitchFamily="34" charset="0"/>
            </a:endParaRPr>
          </a:p>
        </p:txBody>
      </p:sp>
      <p:sp>
        <p:nvSpPr>
          <p:cNvPr id="17" name="Cubo 6"/>
          <p:cNvSpPr/>
          <p:nvPr/>
        </p:nvSpPr>
        <p:spPr>
          <a:xfrm>
            <a:off x="1027047" y="2297052"/>
            <a:ext cx="2812847" cy="622181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s-MX" sz="1100" b="1" dirty="0">
                <a:latin typeface="Arial Narrow" panose="020B0606020202030204" pitchFamily="34" charset="0"/>
              </a:rPr>
              <a:t>2. Participación y Desconcentración para la Gestión del Riesgo</a:t>
            </a:r>
            <a:endParaRPr lang="es-CR" sz="1100" dirty="0">
              <a:latin typeface="Arial Narrow" panose="020B0606020202030204" pitchFamily="34" charset="0"/>
            </a:endParaRPr>
          </a:p>
        </p:txBody>
      </p:sp>
      <p:sp>
        <p:nvSpPr>
          <p:cNvPr id="18" name="Cubo 7"/>
          <p:cNvSpPr/>
          <p:nvPr/>
        </p:nvSpPr>
        <p:spPr>
          <a:xfrm>
            <a:off x="1027046" y="2983897"/>
            <a:ext cx="2812847" cy="596810"/>
          </a:xfrm>
          <a:prstGeom prst="cub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sz="1100" b="1" dirty="0">
                <a:latin typeface="Arial Narrow" panose="020B0606020202030204" pitchFamily="34" charset="0"/>
              </a:rPr>
              <a:t>3. Educación, Gestión del Conocimiento e Innovación</a:t>
            </a:r>
          </a:p>
        </p:txBody>
      </p:sp>
      <p:sp>
        <p:nvSpPr>
          <p:cNvPr id="19" name="Cubo 8"/>
          <p:cNvSpPr/>
          <p:nvPr/>
        </p:nvSpPr>
        <p:spPr>
          <a:xfrm>
            <a:off x="1051269" y="3714834"/>
            <a:ext cx="2799335" cy="580579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sz="1100" b="1" dirty="0">
                <a:latin typeface="Arial Narrow" panose="020B0606020202030204" pitchFamily="34" charset="0"/>
              </a:rPr>
              <a:t>4. Inversión Financiera Sostenible Infraestructura y Servicios</a:t>
            </a:r>
          </a:p>
        </p:txBody>
      </p:sp>
      <p:sp>
        <p:nvSpPr>
          <p:cNvPr id="20" name="Cubo 9"/>
          <p:cNvSpPr/>
          <p:nvPr/>
        </p:nvSpPr>
        <p:spPr>
          <a:xfrm>
            <a:off x="1051269" y="4411297"/>
            <a:ext cx="2812847" cy="551507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sz="1100" b="1" dirty="0">
                <a:latin typeface="Arial Narrow" panose="020B0606020202030204" pitchFamily="34" charset="0"/>
              </a:rPr>
              <a:t>5. Planificación, Mecanismos e Instrumentos Normativos para la Reducción del Riesgo</a:t>
            </a:r>
            <a:endParaRPr lang="es-ES" sz="1100" b="1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090572" y="919411"/>
            <a:ext cx="685800" cy="40342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EJE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5292658" y="959397"/>
            <a:ext cx="2569779" cy="38530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RESULTADO </a:t>
            </a:r>
            <a:r>
              <a:rPr lang="en-US" b="1" dirty="0" smtClean="0"/>
              <a:t>ESPERADO</a:t>
            </a:r>
            <a:endParaRPr lang="en-US" b="1" dirty="0"/>
          </a:p>
        </p:txBody>
      </p:sp>
      <p:sp>
        <p:nvSpPr>
          <p:cNvPr id="8" name="7 Flecha derecha"/>
          <p:cNvSpPr/>
          <p:nvPr/>
        </p:nvSpPr>
        <p:spPr>
          <a:xfrm>
            <a:off x="3317179" y="986140"/>
            <a:ext cx="1162543" cy="26407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20 Rectángulo redondeado"/>
          <p:cNvSpPr/>
          <p:nvPr/>
        </p:nvSpPr>
        <p:spPr>
          <a:xfrm>
            <a:off x="4746671" y="1604239"/>
            <a:ext cx="3603900" cy="5750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Se ha reducido el número de personas en condición previa de vulnerabilidad y exclusión social, afectadas por desastres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733109" y="2286106"/>
            <a:ext cx="3617462" cy="627097"/>
          </a:xfrm>
          <a:prstGeom prst="round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CR" sz="1100" b="1" dirty="0">
                <a:latin typeface="Arial Narrow" panose="020B0606020202030204" pitchFamily="34" charset="0"/>
              </a:rPr>
              <a:t>Los actores sociales, en todos los ámbitos del territorio y los sectores de actividad nacional, consolidan prácticas y compromisos de gestión del riesgo.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4733109" y="2983896"/>
            <a:ext cx="3617463" cy="602884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CR" sz="1100" b="1" dirty="0">
                <a:latin typeface="Arial Narrow" panose="020B0606020202030204" pitchFamily="34" charset="0"/>
              </a:rPr>
              <a:t>Los ciudadanos y ciudadanas del país tienen un mejor conocimiento, conciencia y percepción de las causas del riesgo y una actitud </a:t>
            </a:r>
            <a:r>
              <a:rPr lang="es-CR" sz="1100" b="1" dirty="0" err="1">
                <a:latin typeface="Arial Narrow" panose="020B0606020202030204" pitchFamily="34" charset="0"/>
              </a:rPr>
              <a:t>resiliente</a:t>
            </a:r>
            <a:r>
              <a:rPr lang="es-CR" sz="1100" b="1" dirty="0">
                <a:latin typeface="Arial Narrow" panose="020B0606020202030204" pitchFamily="34" charset="0"/>
              </a:rPr>
              <a:t> en torno a los desastres.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4804526" y="3714835"/>
            <a:ext cx="3546045" cy="5948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CR" sz="1100" b="1" dirty="0">
                <a:latin typeface="Arial Narrow" panose="020B0606020202030204" pitchFamily="34" charset="0"/>
              </a:rPr>
              <a:t>Se han reducido los daños y pérdidas en infraestructura y los servicios públicos del país.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4804528" y="4473978"/>
            <a:ext cx="3546043" cy="4641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CR" sz="1100" b="1" dirty="0">
                <a:latin typeface="Arial Narrow" panose="020B0606020202030204" pitchFamily="34" charset="0"/>
              </a:rPr>
              <a:t>Se han reducido las pérdidas económicas directas e indirectas asociadas a la actividad productiva nacional. 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4100563" y="1603610"/>
            <a:ext cx="387648" cy="335919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EFECTOS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3680331" y="5054061"/>
            <a:ext cx="1428827" cy="33107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IMPACTO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1051267" y="5476393"/>
            <a:ext cx="10353331" cy="48873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CR" sz="1200" b="1" i="1" dirty="0"/>
              <a:t>La reducción considerable de las pérdidas ocasionadas por los desastres, tanto las de vidas como las de bienes sociales, económicos y ambientales de las personas, las comunidades y los países.</a:t>
            </a:r>
            <a:endParaRPr lang="es-CR" altLang="es-CR" sz="1200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027049" y="284585"/>
            <a:ext cx="10672232" cy="5329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POLÍTICA NACIONAL DE GESTIÓN DEL RIESGO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1" name="Rectángulo redondeado 6"/>
          <p:cNvSpPr/>
          <p:nvPr/>
        </p:nvSpPr>
        <p:spPr>
          <a:xfrm>
            <a:off x="9269351" y="1206390"/>
            <a:ext cx="2429931" cy="129370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s-MX" sz="1600" b="1" dirty="0"/>
              <a:t>Mortalidad</a:t>
            </a:r>
          </a:p>
          <a:p>
            <a:pPr marL="342900" indent="-342900">
              <a:buAutoNum type="arabicPeriod"/>
            </a:pPr>
            <a:r>
              <a:rPr lang="es-MX" sz="1600" b="1" dirty="0"/>
              <a:t>Afectación humana</a:t>
            </a:r>
          </a:p>
          <a:p>
            <a:pPr marL="342900" indent="-342900">
              <a:buFontTx/>
              <a:buAutoNum type="arabicPeriod"/>
            </a:pPr>
            <a:r>
              <a:rPr lang="es-MX" sz="1600" b="1" dirty="0"/>
              <a:t>Pérdidas</a:t>
            </a:r>
          </a:p>
          <a:p>
            <a:pPr marL="342900" indent="-342900">
              <a:buFontTx/>
              <a:buAutoNum type="arabicPeriod"/>
            </a:pPr>
            <a:r>
              <a:rPr lang="es-MX" sz="1600" b="1" dirty="0"/>
              <a:t>Daños</a:t>
            </a:r>
            <a:endParaRPr lang="es-CR" sz="1600" b="1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8346878" y="4027804"/>
            <a:ext cx="4296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8346878" y="4706077"/>
            <a:ext cx="4296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769926" y="1901345"/>
            <a:ext cx="6643" cy="28047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21" idx="3"/>
          </p:cNvCxnSpPr>
          <p:nvPr/>
        </p:nvCxnSpPr>
        <p:spPr>
          <a:xfrm>
            <a:off x="8350571" y="1891760"/>
            <a:ext cx="901624" cy="1917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8323572" y="2599654"/>
            <a:ext cx="238151" cy="84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8561723" y="2599654"/>
            <a:ext cx="0" cy="6826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>
            <a:stCxn id="26" idx="3"/>
            <a:endCxn id="52" idx="1"/>
          </p:cNvCxnSpPr>
          <p:nvPr/>
        </p:nvCxnSpPr>
        <p:spPr>
          <a:xfrm>
            <a:off x="8350572" y="3285338"/>
            <a:ext cx="918779" cy="22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redondeado 6"/>
          <p:cNvSpPr/>
          <p:nvPr/>
        </p:nvSpPr>
        <p:spPr>
          <a:xfrm>
            <a:off x="9269351" y="2685994"/>
            <a:ext cx="2429930" cy="12440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5"/>
            </a:pPr>
            <a:r>
              <a:rPr lang="es-MX" sz="1400" b="1" dirty="0"/>
              <a:t>Estrategias nacionales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s-MX" sz="1400" b="1" dirty="0"/>
              <a:t>Sistemas de Alerta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s-MX" sz="1400" b="1" dirty="0"/>
              <a:t>Cooperación Internacional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1051267" y="6110598"/>
            <a:ext cx="10353331" cy="61204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dirty="0"/>
              <a:t>“Contribuir a que el desarrollo nacional y el bienestar de la población costarricense se logren de manera segura y sostenible, evidenciando los factores de riesgo y realizando la gestión prospectiva, para fortalecer las capacidades de los diversos sectores de la sociedad en la construcción de una cultura preventiva que reduzca la vulnerabilidad, evite las pérdidas y favorezca la recuperación efectiva ante los posibles eventos de desastre”.</a:t>
            </a:r>
            <a:endParaRPr lang="es-CR" sz="1200" dirty="0"/>
          </a:p>
        </p:txBody>
      </p:sp>
    </p:spTree>
    <p:extLst>
      <p:ext uri="{BB962C8B-B14F-4D97-AF65-F5344CB8AC3E}">
        <p14:creationId xmlns:p14="http://schemas.microsoft.com/office/powerpoint/2010/main" val="19694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4519108"/>
            <a:ext cx="12192000" cy="233889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7200" b="1" dirty="0" smtClean="0">
                <a:latin typeface="Arial Narrow" panose="020B0606020202030204" pitchFamily="34" charset="0"/>
              </a:rPr>
              <a:t>GESTIÓN DEL RIESGO</a:t>
            </a:r>
          </a:p>
          <a:p>
            <a:pPr algn="ctr"/>
            <a:r>
              <a:rPr lang="es-CR" sz="7200" b="1" dirty="0" smtClean="0">
                <a:latin typeface="Arial Narrow" panose="020B0606020202030204" pitchFamily="34" charset="0"/>
              </a:rPr>
              <a:t>Actualizar el marco</a:t>
            </a:r>
            <a:endParaRPr lang="es-CR" sz="7200" b="1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3" y="346816"/>
            <a:ext cx="3673980" cy="36739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971871" y="-121952"/>
            <a:ext cx="2706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es-CR" sz="280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74265" y="91854"/>
            <a:ext cx="49309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5000" dirty="0">
                <a:solidFill>
                  <a:srgbClr val="00B0F0"/>
                </a:solidFill>
                <a:latin typeface="Arial Narrow" panose="020B0606020202030204" pitchFamily="34" charset="0"/>
              </a:rPr>
              <a:t>e</a:t>
            </a:r>
            <a:r>
              <a:rPr lang="es-CR" sz="150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jes</a:t>
            </a:r>
            <a:r>
              <a:rPr lang="es-CR" sz="80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s-CR" sz="80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de acción</a:t>
            </a:r>
            <a:endParaRPr lang="es-CR" sz="8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3" y="346816"/>
            <a:ext cx="3673980" cy="36739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" y="0"/>
            <a:ext cx="4519108" cy="45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3724" y="98729"/>
            <a:ext cx="8299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</a:t>
            </a:r>
            <a:endParaRPr lang="es-CR" sz="20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27291" y="1228712"/>
            <a:ext cx="8903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Generación de resiliencia e inclusión </a:t>
            </a:r>
            <a:r>
              <a:rPr lang="es-MX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</a:t>
            </a:r>
            <a:r>
              <a:rPr lang="es-MX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ocial</a:t>
            </a:r>
            <a:endParaRPr lang="es-CR" sz="4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940148"/>
            <a:ext cx="12192000" cy="391785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6" name="CuadroTexto 5"/>
          <p:cNvSpPr txBox="1"/>
          <p:nvPr/>
        </p:nvSpPr>
        <p:spPr>
          <a:xfrm>
            <a:off x="7033847" y="3761197"/>
            <a:ext cx="468454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ES" sz="3600" b="1" dirty="0" smtClean="0">
                <a:latin typeface="Arial Narrow" panose="020B0606020202030204" pitchFamily="34" charset="0"/>
              </a:rPr>
              <a:t>RESULTADO ESPERADO</a:t>
            </a:r>
          </a:p>
          <a:p>
            <a:pPr algn="ctr" fontAlgn="ctr"/>
            <a:endParaRPr lang="es-ES" b="1" dirty="0" smtClean="0">
              <a:latin typeface="Arial Narrow" panose="020B0606020202030204" pitchFamily="34" charset="0"/>
            </a:endParaRPr>
          </a:p>
          <a:p>
            <a:pPr algn="ctr" fontAlgn="ctr"/>
            <a:r>
              <a:rPr lang="es-ES" sz="2000" dirty="0" smtClean="0">
                <a:latin typeface="Arial Narrow" panose="020B0606020202030204" pitchFamily="34" charset="0"/>
              </a:rPr>
              <a:t>Se ha reducido el número de personas en condición previa de vulnerabilidad y exclusión social, afectadas por desastres.</a:t>
            </a:r>
            <a:endParaRPr lang="es-CR" sz="2000" dirty="0" smtClean="0">
              <a:latin typeface="Arial Narrow" panose="020B0606020202030204" pitchFamily="34" charset="0"/>
            </a:endParaRPr>
          </a:p>
          <a:p>
            <a:r>
              <a:rPr lang="es-CR" sz="2000" dirty="0" smtClean="0">
                <a:latin typeface="Arial Narrow" panose="020B0606020202030204" pitchFamily="34" charset="0"/>
              </a:rPr>
              <a:t> </a:t>
            </a:r>
            <a:endParaRPr lang="es-CR" sz="2000" dirty="0"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73724" y="2986621"/>
            <a:ext cx="4893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LINEAMIENTOS</a:t>
            </a:r>
            <a:endParaRPr lang="es-CR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6239" y="4072622"/>
            <a:ext cx="55403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ctr">
              <a:buAutoNum type="arabicPeriod"/>
            </a:pPr>
            <a:r>
              <a:rPr lang="es-MX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Inclusión del riesgo a desastres en los programas sociales.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indent="-457200" algn="just" fontAlgn="ctr">
              <a:buAutoNum type="arabicPeriod"/>
            </a:pPr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Asentamientos humanos en condiciones seguras.</a:t>
            </a:r>
          </a:p>
          <a:p>
            <a:pPr marL="457200" indent="-457200" algn="just" fontAlgn="ctr">
              <a:buAutoNum type="arabicPeriod"/>
            </a:pPr>
            <a:r>
              <a:rPr lang="es-ES_tradnl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Protección y compensación social.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indent="-457200" algn="just" fontAlgn="ctr">
              <a:buAutoNum type="arabicPeriod"/>
            </a:pPr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Recuperación ante desastre.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775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3724" y="98729"/>
            <a:ext cx="8299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0" b="1" dirty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57755" y="961080"/>
            <a:ext cx="848020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MX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Participación y desconcentración para la </a:t>
            </a:r>
          </a:p>
          <a:p>
            <a:pPr lvl="0" algn="ctr">
              <a:lnSpc>
                <a:spcPct val="115000"/>
              </a:lnSpc>
            </a:pPr>
            <a:r>
              <a:rPr lang="es-MX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</a:t>
            </a:r>
            <a:r>
              <a:rPr lang="es-MX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estión del riesgo</a:t>
            </a:r>
            <a:endParaRPr lang="es-CR" sz="4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940148"/>
            <a:ext cx="12192000" cy="391785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6" name="CuadroTexto 5"/>
          <p:cNvSpPr txBox="1"/>
          <p:nvPr/>
        </p:nvSpPr>
        <p:spPr>
          <a:xfrm>
            <a:off x="7033847" y="3761197"/>
            <a:ext cx="46845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ES" sz="3600" b="1" dirty="0" smtClean="0">
                <a:latin typeface="Arial Narrow" panose="020B0606020202030204" pitchFamily="34" charset="0"/>
              </a:rPr>
              <a:t>RESULTADO ESPERADO</a:t>
            </a:r>
          </a:p>
          <a:p>
            <a:pPr algn="ctr" fontAlgn="ctr"/>
            <a:endParaRPr lang="es-ES" b="1" dirty="0" smtClean="0">
              <a:latin typeface="Arial Narrow" panose="020B0606020202030204" pitchFamily="34" charset="0"/>
            </a:endParaRPr>
          </a:p>
          <a:p>
            <a:pPr algn="ctr" fontAlgn="ctr"/>
            <a:r>
              <a:rPr lang="es-CR" sz="2000" dirty="0" smtClean="0">
                <a:latin typeface="Arial Narrow" panose="020B0606020202030204" pitchFamily="34" charset="0"/>
              </a:rPr>
              <a:t>Los actores sociales, en todos los ámbitos del territorio y los sectores de actividad nacional, consolidan prácticas y compromisos de gestión del riesgo.</a:t>
            </a:r>
          </a:p>
          <a:p>
            <a:r>
              <a:rPr lang="es-CR" sz="2000" dirty="0" smtClean="0">
                <a:latin typeface="Arial Narrow" panose="020B0606020202030204" pitchFamily="34" charset="0"/>
              </a:rPr>
              <a:t> </a:t>
            </a:r>
            <a:endParaRPr lang="es-CR" sz="2000" dirty="0"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31631" y="2967218"/>
            <a:ext cx="4893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LINEAMIENTOS</a:t>
            </a:r>
            <a:endParaRPr lang="es-CR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6240" y="3910220"/>
            <a:ext cx="58779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Fortalecimiento del Sistema Nacional de Gestión del Riesgo.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Fomento a gestión </a:t>
            </a:r>
            <a:r>
              <a:rPr lang="es-CR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l</a:t>
            </a: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ocal del riesgo.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Responsabilidad social y deberes compartidos.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Desarrollo de capacidades en los territorios.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Mejora continua de coordinación para la respuesta.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Rol de la cooperación</a:t>
            </a:r>
            <a:r>
              <a:rPr lang="es-ES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4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3724" y="98729"/>
            <a:ext cx="8299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es-CR" sz="200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76466" y="987414"/>
            <a:ext cx="7611378" cy="1444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CR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Educación, gestión del conocimiento</a:t>
            </a:r>
          </a:p>
          <a:p>
            <a:pPr lvl="0" algn="ctr">
              <a:lnSpc>
                <a:spcPct val="115000"/>
              </a:lnSpc>
            </a:pPr>
            <a:r>
              <a:rPr lang="es-CR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e innovación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2940148"/>
            <a:ext cx="12192000" cy="391785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6" name="CuadroTexto 5"/>
          <p:cNvSpPr txBox="1"/>
          <p:nvPr/>
        </p:nvSpPr>
        <p:spPr>
          <a:xfrm>
            <a:off x="7033847" y="3761197"/>
            <a:ext cx="46845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ES" sz="3600" b="1" dirty="0" smtClean="0">
                <a:latin typeface="Arial Narrow" panose="020B0606020202030204" pitchFamily="34" charset="0"/>
              </a:rPr>
              <a:t>RESULTADO ESPERADO</a:t>
            </a:r>
          </a:p>
          <a:p>
            <a:pPr algn="ctr" fontAlgn="ctr"/>
            <a:endParaRPr lang="es-ES" sz="1200" b="1" dirty="0">
              <a:latin typeface="Arial Narrow" panose="020B0606020202030204" pitchFamily="34" charset="0"/>
            </a:endParaRPr>
          </a:p>
          <a:p>
            <a:pPr algn="ctr" fontAlgn="ctr"/>
            <a:r>
              <a:rPr lang="es-CR" sz="2000" dirty="0" smtClean="0">
                <a:latin typeface="Arial Narrow" panose="020B0606020202030204" pitchFamily="34" charset="0"/>
              </a:rPr>
              <a:t>Los ciudadanos y ciudadanas del país tienen un mejor conocimiento, conciencia y percepción de las causas del riesgo y una actitud resiliente en torno a los desastres.</a:t>
            </a:r>
          </a:p>
          <a:p>
            <a:r>
              <a:rPr lang="es-CR" sz="2000" dirty="0" smtClean="0">
                <a:latin typeface="Arial Narrow" panose="020B0606020202030204" pitchFamily="34" charset="0"/>
              </a:rPr>
              <a:t> </a:t>
            </a:r>
            <a:endParaRPr lang="es-CR" sz="2000" dirty="0"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23668" y="3096352"/>
            <a:ext cx="4893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LINEAMIENTOS</a:t>
            </a:r>
            <a:endParaRPr lang="es-CR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3698" y="4268219"/>
            <a:ext cx="6163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Fomento de la investigación.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Análisis del riesgo.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Acceso a la información.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Rol de la educación.</a:t>
            </a:r>
          </a:p>
        </p:txBody>
      </p:sp>
    </p:spTree>
    <p:extLst>
      <p:ext uri="{BB962C8B-B14F-4D97-AF65-F5344CB8AC3E}">
        <p14:creationId xmlns:p14="http://schemas.microsoft.com/office/powerpoint/2010/main" val="25733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3724" y="98729"/>
            <a:ext cx="8299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4</a:t>
            </a:r>
            <a:endParaRPr lang="es-CR" sz="200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60795" y="987414"/>
            <a:ext cx="7614585" cy="1444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CR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Sostenibilidad financiera e inversión </a:t>
            </a:r>
          </a:p>
          <a:p>
            <a:pPr lvl="0" algn="ctr">
              <a:lnSpc>
                <a:spcPct val="115000"/>
              </a:lnSpc>
            </a:pPr>
            <a:r>
              <a:rPr lang="es-CR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 infraestructura y servicios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2940148"/>
            <a:ext cx="12192000" cy="391785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6" name="CuadroTexto 5"/>
          <p:cNvSpPr txBox="1"/>
          <p:nvPr/>
        </p:nvSpPr>
        <p:spPr>
          <a:xfrm>
            <a:off x="7033847" y="3761197"/>
            <a:ext cx="4684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ES" sz="3600" b="1" dirty="0" smtClean="0">
                <a:latin typeface="Arial Narrow" panose="020B0606020202030204" pitchFamily="34" charset="0"/>
              </a:rPr>
              <a:t>RESULTADO ESPERADO</a:t>
            </a:r>
          </a:p>
          <a:p>
            <a:pPr algn="ctr" fontAlgn="ctr"/>
            <a:endParaRPr lang="es-ES" sz="1200" b="1" dirty="0">
              <a:latin typeface="Arial Narrow" panose="020B0606020202030204" pitchFamily="34" charset="0"/>
            </a:endParaRPr>
          </a:p>
          <a:p>
            <a:pPr algn="ctr" fontAlgn="ctr"/>
            <a:r>
              <a:rPr lang="es-CR" sz="2000" dirty="0" smtClean="0">
                <a:latin typeface="Arial Narrow" panose="020B0606020202030204" pitchFamily="34" charset="0"/>
              </a:rPr>
              <a:t>Se han reducido los daños y pérdidas en infraestructura y los servicios públicos del país.</a:t>
            </a:r>
          </a:p>
          <a:p>
            <a:r>
              <a:rPr lang="es-CR" sz="2000" dirty="0" smtClean="0">
                <a:latin typeface="Arial Narrow" panose="020B0606020202030204" pitchFamily="34" charset="0"/>
              </a:rPr>
              <a:t> </a:t>
            </a:r>
            <a:endParaRPr lang="es-CR" sz="2000" dirty="0"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33157" y="2940148"/>
            <a:ext cx="4893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LINEAMIENTOS</a:t>
            </a:r>
            <a:endParaRPr lang="es-CR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6240" y="3924905"/>
            <a:ext cx="58779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Presupuesto para la Gestión del Riesgo y la adaptación al Cambio Climático.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Protección de la inversión en infraestructura.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Inversión en poblaciones </a:t>
            </a:r>
            <a:r>
              <a:rPr lang="es-CR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v</a:t>
            </a: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ulnerables y patrimonio cultural.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Disponibilidad financiera.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Sostenibilidad financiera para atención de desastres.</a:t>
            </a:r>
          </a:p>
        </p:txBody>
      </p:sp>
    </p:spTree>
    <p:extLst>
      <p:ext uri="{BB962C8B-B14F-4D97-AF65-F5344CB8AC3E}">
        <p14:creationId xmlns:p14="http://schemas.microsoft.com/office/powerpoint/2010/main" val="275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3724" y="98729"/>
            <a:ext cx="8299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es-CR" sz="20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76500" y="987414"/>
            <a:ext cx="8783174" cy="2152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Planificación</a:t>
            </a:r>
            <a:r>
              <a:rPr lang="es-MX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Mecanismos e </a:t>
            </a:r>
            <a:r>
              <a:rPr lang="es-MX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Instrumentos </a:t>
            </a:r>
          </a:p>
          <a:p>
            <a:pPr algn="ctr">
              <a:lnSpc>
                <a:spcPct val="115000"/>
              </a:lnSpc>
            </a:pPr>
            <a:r>
              <a:rPr lang="es-MX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Normativos </a:t>
            </a:r>
            <a:r>
              <a:rPr lang="es-MX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para la Reducción del Riesgo</a:t>
            </a:r>
            <a:endParaRPr lang="es-ES" sz="4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 algn="ctr">
              <a:lnSpc>
                <a:spcPct val="115000"/>
              </a:lnSpc>
            </a:pPr>
            <a:endParaRPr lang="es-CR" sz="4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940148"/>
            <a:ext cx="12192000" cy="391785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6" name="CuadroTexto 5"/>
          <p:cNvSpPr txBox="1"/>
          <p:nvPr/>
        </p:nvSpPr>
        <p:spPr>
          <a:xfrm>
            <a:off x="7033847" y="3761197"/>
            <a:ext cx="46845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ES" sz="3600" b="1" dirty="0" smtClean="0">
                <a:latin typeface="Arial Narrow" panose="020B0606020202030204" pitchFamily="34" charset="0"/>
              </a:rPr>
              <a:t>RESULTADO ESPERADO</a:t>
            </a:r>
          </a:p>
          <a:p>
            <a:pPr algn="ctr" fontAlgn="ctr"/>
            <a:endParaRPr lang="es-ES" sz="1200" b="1" dirty="0">
              <a:latin typeface="Arial Narrow" panose="020B0606020202030204" pitchFamily="34" charset="0"/>
            </a:endParaRPr>
          </a:p>
          <a:p>
            <a:pPr algn="ctr" fontAlgn="ctr"/>
            <a:r>
              <a:rPr lang="es-CR" sz="2000" dirty="0" smtClean="0">
                <a:latin typeface="Arial Narrow" panose="020B0606020202030204" pitchFamily="34" charset="0"/>
              </a:rPr>
              <a:t>Se han reducido las pérdidas económicas directas e indirectas asociadas a la actividad productiva nacional. </a:t>
            </a:r>
          </a:p>
          <a:p>
            <a:pPr algn="ctr" fontAlgn="ctr"/>
            <a:r>
              <a:rPr lang="es-CR" sz="20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s-CR" sz="2000" dirty="0" smtClean="0">
                <a:latin typeface="Arial Narrow" panose="020B0606020202030204" pitchFamily="34" charset="0"/>
              </a:rPr>
              <a:t> </a:t>
            </a:r>
            <a:endParaRPr lang="es-CR" sz="2000" dirty="0"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33157" y="2940148"/>
            <a:ext cx="4893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LINEAMIENTOS</a:t>
            </a:r>
            <a:endParaRPr lang="es-CR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6240" y="3955811"/>
            <a:ext cx="59623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Inversión </a:t>
            </a:r>
            <a:r>
              <a:rPr lang="es-CR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p</a:t>
            </a: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reventiva, pública y privada.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Gestión del riesgo en la planificación del desarrollo.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Regulación del uso de la Tierra y el Mar.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Alianzas </a:t>
            </a:r>
            <a:r>
              <a:rPr lang="es-CR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p</a:t>
            </a: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úblico – privadas.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Uso de normativa vinculante.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Enfoque de largo </a:t>
            </a:r>
            <a:r>
              <a:rPr lang="es-CR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p</a:t>
            </a: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lazo en la recuperación </a:t>
            </a:r>
            <a:r>
              <a:rPr lang="es-CR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a</a:t>
            </a: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nte desastre.</a:t>
            </a:r>
          </a:p>
        </p:txBody>
      </p:sp>
    </p:spTree>
    <p:extLst>
      <p:ext uri="{BB962C8B-B14F-4D97-AF65-F5344CB8AC3E}">
        <p14:creationId xmlns:p14="http://schemas.microsoft.com/office/powerpoint/2010/main" val="19208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61978254"/>
              </p:ext>
            </p:extLst>
          </p:nvPr>
        </p:nvGraphicFramePr>
        <p:xfrm>
          <a:off x="1728055" y="2337298"/>
          <a:ext cx="3960439" cy="3900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4511824" y="867434"/>
            <a:ext cx="3318261" cy="10616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R" sz="2400" dirty="0"/>
              <a:t>Plataforma de Información SNGR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886544" y="2359185"/>
            <a:ext cx="1723443" cy="6917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s-ES_tradnl" sz="1200" b="1" dirty="0"/>
              <a:t>Componente </a:t>
            </a:r>
          </a:p>
          <a:p>
            <a:pPr algn="ctr"/>
            <a:r>
              <a:rPr lang="es-ES_tradnl" sz="1200" b="1" i="1" dirty="0"/>
              <a:t>Sistema de Monitoreo y Seguimiento SNGR</a:t>
            </a:r>
            <a:endParaRPr lang="es-CR" sz="1200" i="1" dirty="0"/>
          </a:p>
        </p:txBody>
      </p:sp>
      <p:sp>
        <p:nvSpPr>
          <p:cNvPr id="18" name="17 Rectángulo"/>
          <p:cNvSpPr/>
          <p:nvPr/>
        </p:nvSpPr>
        <p:spPr>
          <a:xfrm>
            <a:off x="5838804" y="3758133"/>
            <a:ext cx="1689138" cy="63829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s-ES_tradnl" sz="1200" b="1" dirty="0"/>
              <a:t>Componente  </a:t>
            </a:r>
          </a:p>
          <a:p>
            <a:pPr algn="ctr"/>
            <a:r>
              <a:rPr lang="es-ES_tradnl" sz="1200" b="1" dirty="0"/>
              <a:t>Sistema de Información Territorial 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5883348" y="5222618"/>
            <a:ext cx="1684830" cy="56857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s-ES_tradnl" sz="1200" b="1" dirty="0"/>
              <a:t>Componente </a:t>
            </a:r>
          </a:p>
          <a:p>
            <a:pPr algn="ctr"/>
            <a:r>
              <a:rPr lang="es-CR" sz="1200" b="1" i="1" dirty="0"/>
              <a:t>Sistema de Vigilancia y </a:t>
            </a:r>
            <a:r>
              <a:rPr lang="es-CR" sz="1200" b="1" i="1" dirty="0" err="1"/>
              <a:t>Alertamiento</a:t>
            </a:r>
            <a:r>
              <a:rPr lang="es-CR" sz="1200" b="1" i="1" dirty="0"/>
              <a:t> </a:t>
            </a:r>
            <a:endParaRPr lang="es-CR" sz="1200" i="1" dirty="0"/>
          </a:p>
        </p:txBody>
      </p:sp>
      <p:cxnSp>
        <p:nvCxnSpPr>
          <p:cNvPr id="30" name="29 Conector recto"/>
          <p:cNvCxnSpPr>
            <a:stCxn id="11" idx="3"/>
          </p:cNvCxnSpPr>
          <p:nvPr/>
        </p:nvCxnSpPr>
        <p:spPr>
          <a:xfrm>
            <a:off x="7609987" y="2705078"/>
            <a:ext cx="229399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7830085" y="2705078"/>
            <a:ext cx="0" cy="28018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Rectángulo redondeado"/>
          <p:cNvSpPr/>
          <p:nvPr/>
        </p:nvSpPr>
        <p:spPr>
          <a:xfrm>
            <a:off x="2071905" y="952831"/>
            <a:ext cx="1858474" cy="617351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1200" b="1" dirty="0">
                <a:solidFill>
                  <a:schemeClr val="bg1"/>
                </a:solidFill>
              </a:rPr>
              <a:t>Comisión de Tecnologías de Información</a:t>
            </a:r>
          </a:p>
        </p:txBody>
      </p:sp>
      <p:cxnSp>
        <p:nvCxnSpPr>
          <p:cNvPr id="110" name="109 Conector recto de flecha"/>
          <p:cNvCxnSpPr>
            <a:stCxn id="70" idx="3"/>
          </p:cNvCxnSpPr>
          <p:nvPr/>
        </p:nvCxnSpPr>
        <p:spPr>
          <a:xfrm flipV="1">
            <a:off x="3930379" y="1261506"/>
            <a:ext cx="581444" cy="1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5" name="114 CuadroTexto"/>
          <p:cNvSpPr txBox="1"/>
          <p:nvPr/>
        </p:nvSpPr>
        <p:spPr>
          <a:xfrm>
            <a:off x="2068505" y="100012"/>
            <a:ext cx="633670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Modelo Organizacional</a:t>
            </a:r>
          </a:p>
        </p:txBody>
      </p:sp>
      <p:cxnSp>
        <p:nvCxnSpPr>
          <p:cNvPr id="69" name="9 Conector recto de flecha"/>
          <p:cNvCxnSpPr/>
          <p:nvPr/>
        </p:nvCxnSpPr>
        <p:spPr>
          <a:xfrm>
            <a:off x="6683373" y="3531722"/>
            <a:ext cx="0" cy="21885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9 Conector recto de flecha"/>
          <p:cNvCxnSpPr>
            <a:endCxn id="11" idx="1"/>
          </p:cNvCxnSpPr>
          <p:nvPr/>
        </p:nvCxnSpPr>
        <p:spPr>
          <a:xfrm flipV="1">
            <a:off x="5241079" y="2705078"/>
            <a:ext cx="645465" cy="777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29 Conector recto"/>
          <p:cNvCxnSpPr>
            <a:stCxn id="18" idx="3"/>
          </p:cNvCxnSpPr>
          <p:nvPr/>
        </p:nvCxnSpPr>
        <p:spPr>
          <a:xfrm>
            <a:off x="7527943" y="4077279"/>
            <a:ext cx="30214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29 Conector recto"/>
          <p:cNvCxnSpPr/>
          <p:nvPr/>
        </p:nvCxnSpPr>
        <p:spPr>
          <a:xfrm flipV="1">
            <a:off x="7608169" y="5517233"/>
            <a:ext cx="261907" cy="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82 Conector recto de flecha"/>
          <p:cNvCxnSpPr/>
          <p:nvPr/>
        </p:nvCxnSpPr>
        <p:spPr>
          <a:xfrm flipH="1">
            <a:off x="5236858" y="4361968"/>
            <a:ext cx="351922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5" name="82 Conector recto de flecha"/>
          <p:cNvCxnSpPr/>
          <p:nvPr/>
        </p:nvCxnSpPr>
        <p:spPr>
          <a:xfrm flipH="1">
            <a:off x="5213104" y="5853720"/>
            <a:ext cx="388366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4" name="78 Conector recto"/>
          <p:cNvCxnSpPr/>
          <p:nvPr/>
        </p:nvCxnSpPr>
        <p:spPr>
          <a:xfrm flipH="1" flipV="1">
            <a:off x="5588781" y="2535992"/>
            <a:ext cx="19307" cy="3255196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" name="82 Conector recto de flecha"/>
          <p:cNvCxnSpPr/>
          <p:nvPr/>
        </p:nvCxnSpPr>
        <p:spPr>
          <a:xfrm flipH="1">
            <a:off x="5225361" y="5160639"/>
            <a:ext cx="356805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8" name="29 Conector recto"/>
          <p:cNvCxnSpPr/>
          <p:nvPr/>
        </p:nvCxnSpPr>
        <p:spPr>
          <a:xfrm>
            <a:off x="5225361" y="3539276"/>
            <a:ext cx="14580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29 Conector recto"/>
          <p:cNvCxnSpPr/>
          <p:nvPr/>
        </p:nvCxnSpPr>
        <p:spPr>
          <a:xfrm>
            <a:off x="5213105" y="6021288"/>
            <a:ext cx="137964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9 Conector recto de flecha"/>
          <p:cNvCxnSpPr/>
          <p:nvPr/>
        </p:nvCxnSpPr>
        <p:spPr>
          <a:xfrm flipV="1">
            <a:off x="6592749" y="5801872"/>
            <a:ext cx="0" cy="21941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8256240" y="3641149"/>
            <a:ext cx="2232248" cy="2970044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s-CR" sz="1100" b="1" dirty="0"/>
              <a:t>Relaciones:</a:t>
            </a:r>
          </a:p>
          <a:p>
            <a:r>
              <a:rPr lang="es-CR" sz="1100" b="1" dirty="0"/>
              <a:t>Línea azul: </a:t>
            </a:r>
            <a:r>
              <a:rPr lang="es-CR" sz="1100" dirty="0"/>
              <a:t>jerarquía entre DGR y Unidades</a:t>
            </a:r>
          </a:p>
          <a:p>
            <a:r>
              <a:rPr lang="es-CR" sz="1100" b="1" dirty="0"/>
              <a:t>Línea verde con guiones: </a:t>
            </a:r>
            <a:r>
              <a:rPr lang="es-CR" sz="1100" dirty="0"/>
              <a:t>retroalimentación de los resultados del Componente hacia las unidades</a:t>
            </a:r>
          </a:p>
          <a:p>
            <a:r>
              <a:rPr lang="es-CR" sz="1100" b="1" dirty="0"/>
              <a:t>Línea amarilla: </a:t>
            </a:r>
            <a:r>
              <a:rPr lang="es-CR" sz="1100" dirty="0"/>
              <a:t>relaciona a la DGR como responsable de la Plataforma de Información </a:t>
            </a:r>
            <a:r>
              <a:rPr lang="es-CR" sz="1100"/>
              <a:t>de GRD   </a:t>
            </a:r>
            <a:r>
              <a:rPr lang="es-CR" sz="1100" dirty="0"/>
              <a:t>y a la Unidad responsable de desarrollar el respectivo componente.</a:t>
            </a:r>
          </a:p>
          <a:p>
            <a:r>
              <a:rPr lang="es-CR" sz="1100" b="1" dirty="0"/>
              <a:t>Línea morada punteada: </a:t>
            </a:r>
            <a:r>
              <a:rPr lang="es-CR" sz="1100" dirty="0"/>
              <a:t>instancia de seguimiento al cumplimiento del Plan Estratégico de TI.</a:t>
            </a:r>
          </a:p>
          <a:p>
            <a:r>
              <a:rPr lang="es-CR" sz="1100" b="1" dirty="0"/>
              <a:t>Línea roja punteada</a:t>
            </a:r>
            <a:r>
              <a:rPr lang="es-CR" sz="1100" dirty="0"/>
              <a:t>: </a:t>
            </a:r>
            <a:r>
              <a:rPr lang="es-ES_tradnl" sz="1100" dirty="0"/>
              <a:t>Información científico técnica producida por los </a:t>
            </a:r>
            <a:r>
              <a:rPr lang="es-ES_tradnl" sz="1100" dirty="0" err="1"/>
              <a:t>CATs</a:t>
            </a:r>
            <a:r>
              <a:rPr lang="es-ES_tradnl" sz="1100" dirty="0"/>
              <a:t> alimentando los componentes</a:t>
            </a:r>
            <a:endParaRPr lang="es-CR" sz="1100" dirty="0"/>
          </a:p>
        </p:txBody>
      </p:sp>
      <p:cxnSp>
        <p:nvCxnSpPr>
          <p:cNvPr id="50" name="78 Conector recto"/>
          <p:cNvCxnSpPr/>
          <p:nvPr/>
        </p:nvCxnSpPr>
        <p:spPr>
          <a:xfrm>
            <a:off x="8328248" y="4353032"/>
            <a:ext cx="1440160" cy="8936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8328248" y="4005064"/>
            <a:ext cx="57606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29 Conector recto"/>
          <p:cNvCxnSpPr/>
          <p:nvPr/>
        </p:nvCxnSpPr>
        <p:spPr>
          <a:xfrm>
            <a:off x="8328249" y="4869160"/>
            <a:ext cx="86904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8405209" y="5700464"/>
            <a:ext cx="1329672" cy="0"/>
          </a:xfrm>
          <a:prstGeom prst="line">
            <a:avLst/>
          </a:prstGeom>
          <a:ln w="28575">
            <a:solidFill>
              <a:srgbClr val="6600FF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Rectángulo"/>
          <p:cNvSpPr/>
          <p:nvPr/>
        </p:nvSpPr>
        <p:spPr>
          <a:xfrm>
            <a:off x="8256240" y="3645024"/>
            <a:ext cx="2232248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8" name="69 Rectángulo redondeado"/>
          <p:cNvSpPr/>
          <p:nvPr/>
        </p:nvSpPr>
        <p:spPr>
          <a:xfrm>
            <a:off x="8544273" y="2564904"/>
            <a:ext cx="1728193" cy="728610"/>
          </a:xfrm>
          <a:prstGeom prst="round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1400" dirty="0"/>
              <a:t>Comités Asesores Técnicos</a:t>
            </a:r>
          </a:p>
        </p:txBody>
      </p:sp>
      <p:cxnSp>
        <p:nvCxnSpPr>
          <p:cNvPr id="35" name="31 Conector recto"/>
          <p:cNvCxnSpPr/>
          <p:nvPr/>
        </p:nvCxnSpPr>
        <p:spPr>
          <a:xfrm flipH="1">
            <a:off x="6170956" y="2096612"/>
            <a:ext cx="573117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1 Conector recto"/>
          <p:cNvCxnSpPr>
            <a:endCxn id="8" idx="2"/>
          </p:cNvCxnSpPr>
          <p:nvPr/>
        </p:nvCxnSpPr>
        <p:spPr>
          <a:xfrm flipV="1">
            <a:off x="6170954" y="1929044"/>
            <a:ext cx="0" cy="16756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31 Conector recto"/>
          <p:cNvCxnSpPr/>
          <p:nvPr/>
        </p:nvCxnSpPr>
        <p:spPr>
          <a:xfrm flipV="1">
            <a:off x="6744072" y="2096612"/>
            <a:ext cx="0" cy="27035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31 Conector recto"/>
          <p:cNvCxnSpPr/>
          <p:nvPr/>
        </p:nvCxnSpPr>
        <p:spPr>
          <a:xfrm>
            <a:off x="2495600" y="1772816"/>
            <a:ext cx="0" cy="8780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2495601" y="1772816"/>
            <a:ext cx="2016223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109 Conector recto de flecha"/>
          <p:cNvCxnSpPr/>
          <p:nvPr/>
        </p:nvCxnSpPr>
        <p:spPr>
          <a:xfrm flipH="1">
            <a:off x="7527942" y="3933056"/>
            <a:ext cx="502238" cy="0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109 Conector recto de flecha"/>
          <p:cNvCxnSpPr/>
          <p:nvPr/>
        </p:nvCxnSpPr>
        <p:spPr>
          <a:xfrm flipH="1">
            <a:off x="7588266" y="5661248"/>
            <a:ext cx="502238" cy="0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stCxn id="48" idx="2"/>
          </p:cNvCxnSpPr>
          <p:nvPr/>
        </p:nvCxnSpPr>
        <p:spPr>
          <a:xfrm>
            <a:off x="9408369" y="3293514"/>
            <a:ext cx="0" cy="245762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 flipV="1">
            <a:off x="8112224" y="3531722"/>
            <a:ext cx="1260140" cy="7555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H="1">
            <a:off x="8081719" y="3520077"/>
            <a:ext cx="17570" cy="2125750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flipH="1" flipV="1">
            <a:off x="8327444" y="6181070"/>
            <a:ext cx="1152128" cy="7554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82 Conector recto de flecha"/>
          <p:cNvCxnSpPr/>
          <p:nvPr/>
        </p:nvCxnSpPr>
        <p:spPr>
          <a:xfrm flipH="1">
            <a:off x="5241078" y="2872488"/>
            <a:ext cx="366458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82 Conector recto de flecha"/>
          <p:cNvCxnSpPr/>
          <p:nvPr/>
        </p:nvCxnSpPr>
        <p:spPr>
          <a:xfrm flipH="1">
            <a:off x="5231976" y="3758133"/>
            <a:ext cx="366458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5612541" y="2535992"/>
            <a:ext cx="274002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>
            <a:off x="5607536" y="4052951"/>
            <a:ext cx="274002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>
            <a:off x="5628924" y="5506902"/>
            <a:ext cx="274002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586" y="3115340"/>
            <a:ext cx="3029534" cy="3029534"/>
          </a:xfrm>
          <a:prstGeom prst="rect">
            <a:avLst/>
          </a:prstGeom>
        </p:spPr>
      </p:pic>
      <p:pic>
        <p:nvPicPr>
          <p:cNvPr id="5" name="Picture 26" descr="plan_nal_gestion_riesgo_2010_2015_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03" y="718055"/>
            <a:ext cx="2079508" cy="26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77" y="2647833"/>
            <a:ext cx="2248252" cy="291017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Llamada rectangular 7"/>
          <p:cNvSpPr/>
          <p:nvPr/>
        </p:nvSpPr>
        <p:spPr>
          <a:xfrm>
            <a:off x="1973598" y="3682907"/>
            <a:ext cx="2478796" cy="2251225"/>
          </a:xfrm>
          <a:prstGeom prst="wedgeRectCallout">
            <a:avLst>
              <a:gd name="adj1" fmla="val 70417"/>
              <a:gd name="adj2" fmla="val -61609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400" dirty="0" smtClean="0">
                <a:latin typeface="Arial Narrow" panose="020B0606020202030204" pitchFamily="34" charset="0"/>
              </a:rPr>
              <a:t>% reducción </a:t>
            </a:r>
            <a:r>
              <a:rPr lang="es-MX" sz="1400" dirty="0">
                <a:latin typeface="Arial Narrow" panose="020B0606020202030204" pitchFamily="34" charset="0"/>
              </a:rPr>
              <a:t>de pérdidas económicas en sectores vulnerables por eventos </a:t>
            </a:r>
            <a:r>
              <a:rPr lang="es-MX" sz="1400" dirty="0" smtClean="0">
                <a:latin typeface="Arial Narrow" panose="020B0606020202030204" pitchFamily="34" charset="0"/>
              </a:rPr>
              <a:t>hidrometeorológicos. </a:t>
            </a:r>
            <a:r>
              <a:rPr lang="es-MX" sz="1400" dirty="0">
                <a:latin typeface="Arial Narrow" panose="020B0606020202030204" pitchFamily="34" charset="0"/>
              </a:rPr>
              <a:t> </a:t>
            </a:r>
            <a:r>
              <a:rPr lang="es-MX" sz="1400" dirty="0" smtClean="0">
                <a:latin typeface="Arial Narrow" panose="020B0606020202030204" pitchFamily="34" charset="0"/>
              </a:rPr>
              <a:t>Pág</a:t>
            </a:r>
            <a:r>
              <a:rPr lang="es-MX" sz="1400" dirty="0">
                <a:latin typeface="Arial Narrow" panose="020B0606020202030204" pitchFamily="34" charset="0"/>
              </a:rPr>
              <a:t>.  </a:t>
            </a:r>
            <a:r>
              <a:rPr lang="es-MX" sz="1400" dirty="0" smtClean="0">
                <a:latin typeface="Arial Narrow" panose="020B0606020202030204" pitchFamily="34" charset="0"/>
              </a:rPr>
              <a:t>478</a:t>
            </a:r>
            <a:endParaRPr lang="es-MX" sz="1400" dirty="0">
              <a:latin typeface="Arial Narrow" panose="020B0606020202030204" pitchFamily="34" charset="0"/>
            </a:endParaRPr>
          </a:p>
          <a:p>
            <a:pPr lvl="0"/>
            <a:endParaRPr lang="es-CR" sz="1400" dirty="0">
              <a:latin typeface="Arial Narrow" panose="020B0606020202030204" pitchFamily="34" charset="0"/>
            </a:endParaRPr>
          </a:p>
          <a:p>
            <a:pPr lvl="0"/>
            <a:r>
              <a:rPr lang="es-MX" sz="1400" dirty="0" smtClean="0">
                <a:latin typeface="Arial Narrow" panose="020B0606020202030204" pitchFamily="34" charset="0"/>
              </a:rPr>
              <a:t>% de </a:t>
            </a:r>
            <a:r>
              <a:rPr lang="es-MX" sz="1400" dirty="0">
                <a:latin typeface="Arial Narrow" panose="020B0606020202030204" pitchFamily="34" charset="0"/>
              </a:rPr>
              <a:t>instituciones del sector </a:t>
            </a:r>
            <a:r>
              <a:rPr lang="es-MX" sz="1400" dirty="0" smtClean="0">
                <a:latin typeface="Arial Narrow" panose="020B0606020202030204" pitchFamily="34" charset="0"/>
              </a:rPr>
              <a:t>público </a:t>
            </a:r>
            <a:r>
              <a:rPr lang="es-MX" sz="1400" dirty="0">
                <a:latin typeface="Arial Narrow" panose="020B0606020202030204" pitchFamily="34" charset="0"/>
              </a:rPr>
              <a:t>que incorporan </a:t>
            </a:r>
            <a:r>
              <a:rPr lang="es-MX" sz="1400" dirty="0" smtClean="0">
                <a:latin typeface="Arial Narrow" panose="020B0606020202030204" pitchFamily="34" charset="0"/>
              </a:rPr>
              <a:t>gestión </a:t>
            </a:r>
            <a:r>
              <a:rPr lang="es-MX" sz="1400" dirty="0">
                <a:latin typeface="Arial Narrow" panose="020B0606020202030204" pitchFamily="34" charset="0"/>
              </a:rPr>
              <a:t>del riesgo en su presupuesto, planes, programas y proyectos</a:t>
            </a:r>
            <a:r>
              <a:rPr lang="es-MX" sz="1400" dirty="0" smtClean="0">
                <a:latin typeface="Arial Narrow" panose="020B0606020202030204" pitchFamily="34" charset="0"/>
              </a:rPr>
              <a:t>.  </a:t>
            </a:r>
            <a:r>
              <a:rPr lang="es-MX" sz="1400" dirty="0">
                <a:latin typeface="Arial Narrow" panose="020B0606020202030204" pitchFamily="34" charset="0"/>
              </a:rPr>
              <a:t>Pág. </a:t>
            </a:r>
            <a:r>
              <a:rPr lang="es-MX" sz="1400" dirty="0" smtClean="0">
                <a:latin typeface="Arial Narrow" panose="020B0606020202030204" pitchFamily="34" charset="0"/>
              </a:rPr>
              <a:t>489</a:t>
            </a:r>
            <a:endParaRPr lang="es-CR" sz="1400" dirty="0">
              <a:latin typeface="Arial Narrow" panose="020B0606020202030204" pitchFamily="34" charset="0"/>
            </a:endParaRPr>
          </a:p>
        </p:txBody>
      </p:sp>
      <p:sp>
        <p:nvSpPr>
          <p:cNvPr id="9" name="Llamada rectangular 8"/>
          <p:cNvSpPr/>
          <p:nvPr/>
        </p:nvSpPr>
        <p:spPr>
          <a:xfrm>
            <a:off x="6888088" y="275771"/>
            <a:ext cx="3338110" cy="2258458"/>
          </a:xfrm>
          <a:prstGeom prst="wedgeRectCallout">
            <a:avLst>
              <a:gd name="adj1" fmla="val -69172"/>
              <a:gd name="adj2" fmla="val 7557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… </a:t>
            </a:r>
            <a:r>
              <a:rPr lang="es-MX" sz="1300" dirty="0">
                <a:latin typeface="Arial Narrow" panose="020B0606020202030204" pitchFamily="34" charset="0"/>
              </a:rPr>
              <a:t>proceder al análisis de causas, </a:t>
            </a:r>
            <a:r>
              <a:rPr lang="es-MX" sz="1300" dirty="0" smtClean="0">
                <a:latin typeface="Arial Narrow" panose="020B0606020202030204" pitchFamily="34" charset="0"/>
              </a:rPr>
              <a:t>acciones de </a:t>
            </a:r>
            <a:r>
              <a:rPr lang="es-MX" sz="1300" dirty="0">
                <a:latin typeface="Arial Narrow" panose="020B0606020202030204" pitchFamily="34" charset="0"/>
              </a:rPr>
              <a:t>reducción de </a:t>
            </a:r>
            <a:r>
              <a:rPr lang="es-MX" sz="1300" dirty="0" smtClean="0">
                <a:latin typeface="Arial Narrow" panose="020B0606020202030204" pitchFamily="34" charset="0"/>
              </a:rPr>
              <a:t>vulnerabilidad</a:t>
            </a:r>
            <a:r>
              <a:rPr lang="es-MX" sz="1300" dirty="0">
                <a:latin typeface="Arial Narrow" panose="020B0606020202030204" pitchFamily="34" charset="0"/>
              </a:rPr>
              <a:t>, </a:t>
            </a:r>
            <a:r>
              <a:rPr lang="es-MX" sz="1300" dirty="0" smtClean="0">
                <a:latin typeface="Arial Narrow" panose="020B0606020202030204" pitchFamily="34" charset="0"/>
              </a:rPr>
              <a:t>generación </a:t>
            </a:r>
            <a:r>
              <a:rPr lang="es-MX" sz="1300" dirty="0">
                <a:latin typeface="Arial Narrow" panose="020B0606020202030204" pitchFamily="34" charset="0"/>
              </a:rPr>
              <a:t>de capacidades en </a:t>
            </a:r>
            <a:r>
              <a:rPr lang="es-MX" sz="1300" dirty="0" smtClean="0">
                <a:latin typeface="Arial Narrow" panose="020B0606020202030204" pitchFamily="34" charset="0"/>
              </a:rPr>
              <a:t>ámbitos territoriales, nacional</a:t>
            </a:r>
            <a:r>
              <a:rPr lang="es-MX" sz="1300" dirty="0">
                <a:latin typeface="Arial Narrow" panose="020B0606020202030204" pitchFamily="34" charset="0"/>
              </a:rPr>
              <a:t>, regional, local, comunal, son factores </a:t>
            </a:r>
            <a:r>
              <a:rPr lang="es-CR" sz="1300" dirty="0">
                <a:latin typeface="Arial Narrow" panose="020B0606020202030204" pitchFamily="34" charset="0"/>
              </a:rPr>
              <a:t>conducentes “a la estabilidad, diversidad, sostenibilidad y resiliencia de los sistemas sociales y naturales. En particular, se debe pretender atacar las causas de la vulnerabilidad de los sistemas viales, energéticos y de servicios públicos (agua, saneamiento, salud) ante amenazas naturales, </a:t>
            </a:r>
            <a:r>
              <a:rPr lang="es-CR" sz="1300" dirty="0" smtClean="0">
                <a:latin typeface="Arial Narrow" panose="020B0606020202030204" pitchFamily="34" charset="0"/>
              </a:rPr>
              <a:t>socio naturales </a:t>
            </a:r>
            <a:r>
              <a:rPr lang="es-CR" sz="1300" dirty="0">
                <a:latin typeface="Arial Narrow" panose="020B0606020202030204" pitchFamily="34" charset="0"/>
              </a:rPr>
              <a:t>e industriales”. 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2061003" y="332656"/>
            <a:ext cx="144016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Vencido</a:t>
            </a:r>
            <a:endParaRPr lang="es-CR" dirty="0"/>
          </a:p>
        </p:txBody>
      </p:sp>
      <p:sp>
        <p:nvSpPr>
          <p:cNvPr id="11" name="Rectángulo 10"/>
          <p:cNvSpPr/>
          <p:nvPr/>
        </p:nvSpPr>
        <p:spPr>
          <a:xfrm>
            <a:off x="0" y="6030097"/>
            <a:ext cx="12192000" cy="8279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smtClean="0">
                <a:latin typeface="Arial Narrow" panose="020B0606020202030204" pitchFamily="34" charset="0"/>
              </a:rPr>
              <a:t>GESTIÓN DEL RIESGO</a:t>
            </a:r>
          </a:p>
          <a:p>
            <a:pPr algn="ctr"/>
            <a:r>
              <a:rPr lang="es-CR" sz="3200" b="1" dirty="0" smtClean="0">
                <a:latin typeface="Arial Narrow" panose="020B0606020202030204" pitchFamily="34" charset="0"/>
              </a:rPr>
              <a:t>Costa Rica</a:t>
            </a:r>
            <a:endParaRPr lang="es-CR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4227" r="943" b="7721"/>
          <a:stretch/>
        </p:blipFill>
        <p:spPr>
          <a:xfrm>
            <a:off x="1524000" y="1129552"/>
            <a:ext cx="9144000" cy="456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91683" y="450761"/>
            <a:ext cx="7443990" cy="7083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MÓDULO 1: SISTEMA NACIONAL DE GESTIÓN DE RIESGO</a:t>
            </a:r>
            <a:endParaRPr lang="en-US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862884" y="1323304"/>
            <a:ext cx="10341736" cy="9176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1.1. Una </a:t>
            </a:r>
            <a:r>
              <a:rPr lang="en-US" sz="2400" b="1" dirty="0" err="1" smtClean="0"/>
              <a:t>estructura</a:t>
            </a:r>
            <a:r>
              <a:rPr lang="en-US" sz="2400" b="1" dirty="0"/>
              <a:t> </a:t>
            </a:r>
            <a:r>
              <a:rPr lang="en-US" sz="2400" b="1" dirty="0" smtClean="0"/>
              <a:t>de base de </a:t>
            </a:r>
            <a:r>
              <a:rPr lang="en-US" sz="2400" b="1" dirty="0" err="1" smtClean="0"/>
              <a:t>datos</a:t>
            </a:r>
            <a:r>
              <a:rPr lang="en-US" sz="2400" b="1" dirty="0" smtClean="0"/>
              <a:t>  que </a:t>
            </a:r>
            <a:r>
              <a:rPr lang="en-US" sz="2400" b="1" dirty="0" err="1" smtClean="0"/>
              <a:t>permite</a:t>
            </a:r>
            <a:r>
              <a:rPr lang="en-US" sz="2400" b="1" dirty="0" smtClean="0"/>
              <a:t> registrar y </a:t>
            </a:r>
            <a:r>
              <a:rPr lang="en-US" sz="2400" b="1" dirty="0" err="1" smtClean="0"/>
              <a:t>actualizar</a:t>
            </a:r>
            <a:r>
              <a:rPr lang="en-US" sz="2400" b="1" dirty="0" smtClean="0"/>
              <a:t>  a </a:t>
            </a:r>
            <a:r>
              <a:rPr lang="en-US" sz="2400" b="1" dirty="0" err="1" smtClean="0"/>
              <a:t>los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actores</a:t>
            </a:r>
            <a:r>
              <a:rPr lang="en-US" sz="2400" b="1" dirty="0" smtClean="0"/>
              <a:t> del SNGR: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62884" y="2459864"/>
            <a:ext cx="3541690" cy="258532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Organizaciones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Instituciones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públicas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Organismos</a:t>
            </a:r>
            <a:r>
              <a:rPr lang="en-US" b="1" dirty="0">
                <a:solidFill>
                  <a:schemeClr val="bg1"/>
                </a:solidFill>
              </a:rPr>
              <a:t>  no </a:t>
            </a:r>
            <a:r>
              <a:rPr lang="en-US" b="1" dirty="0" err="1">
                <a:solidFill>
                  <a:schemeClr val="bg1"/>
                </a:solidFill>
              </a:rPr>
              <a:t>gubernamentales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Empresas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Organizaciones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civiles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Organismos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internacionales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humanitarios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40192" y="2459864"/>
            <a:ext cx="5164428" cy="313932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Posibles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Nombre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de la </a:t>
            </a:r>
            <a:r>
              <a:rPr lang="en-US" b="1" dirty="0" err="1">
                <a:solidFill>
                  <a:schemeClr val="bg1"/>
                </a:solidFill>
              </a:rPr>
              <a:t>organización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Contactos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Recursos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presupuestados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Competencias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atinentes</a:t>
            </a:r>
            <a:r>
              <a:rPr lang="en-US" b="1" dirty="0" smtClean="0">
                <a:solidFill>
                  <a:schemeClr val="bg1"/>
                </a:solidFill>
              </a:rPr>
              <a:t> a la </a:t>
            </a:r>
            <a:r>
              <a:rPr lang="en-US" b="1" dirty="0" err="1" smtClean="0">
                <a:solidFill>
                  <a:schemeClr val="bg1"/>
                </a:solidFill>
              </a:rPr>
              <a:t>Gestión</a:t>
            </a:r>
            <a:r>
              <a:rPr lang="en-US" b="1" dirty="0" smtClean="0">
                <a:solidFill>
                  <a:schemeClr val="bg1"/>
                </a:solidFill>
              </a:rPr>
              <a:t> del </a:t>
            </a:r>
            <a:r>
              <a:rPr lang="en-US" b="1" dirty="0" err="1" smtClean="0">
                <a:solidFill>
                  <a:schemeClr val="bg1"/>
                </a:solidFill>
              </a:rPr>
              <a:t>Riesgo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Acciones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planificadas</a:t>
            </a:r>
            <a:r>
              <a:rPr lang="en-US" b="1" dirty="0" smtClean="0">
                <a:solidFill>
                  <a:schemeClr val="bg1"/>
                </a:solidFill>
              </a:rPr>
              <a:t> (POI)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err="1" smtClean="0">
                <a:solidFill>
                  <a:srgbClr val="FF0000"/>
                </a:solidFill>
              </a:rPr>
              <a:t>Acciones</a:t>
            </a:r>
            <a:r>
              <a:rPr lang="en-US" b="1" u="sng" dirty="0" smtClean="0">
                <a:solidFill>
                  <a:srgbClr val="FF0000"/>
                </a:solidFill>
              </a:rPr>
              <a:t> y </a:t>
            </a:r>
            <a:r>
              <a:rPr lang="en-US" b="1" u="sng" dirty="0" err="1" smtClean="0">
                <a:solidFill>
                  <a:srgbClr val="FF0000"/>
                </a:solidFill>
              </a:rPr>
              <a:t>metas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asignadas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en</a:t>
            </a:r>
            <a:r>
              <a:rPr lang="en-US" b="1" u="sng" dirty="0" smtClean="0">
                <a:solidFill>
                  <a:srgbClr val="FF0000"/>
                </a:solidFill>
              </a:rPr>
              <a:t> el PNGR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Cobertura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Ubicación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Documentos</a:t>
            </a:r>
            <a:r>
              <a:rPr lang="en-US" b="1" dirty="0" smtClean="0">
                <a:solidFill>
                  <a:schemeClr val="bg1"/>
                </a:solidFill>
              </a:rPr>
              <a:t> que </a:t>
            </a:r>
            <a:r>
              <a:rPr lang="en-US" b="1" dirty="0" err="1" smtClean="0">
                <a:solidFill>
                  <a:schemeClr val="bg1"/>
                </a:solidFill>
              </a:rPr>
              <a:t>compartir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Instancias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coordinación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en</a:t>
            </a:r>
            <a:r>
              <a:rPr lang="en-US" b="1" dirty="0" smtClean="0">
                <a:solidFill>
                  <a:schemeClr val="bg1"/>
                </a:solidFill>
              </a:rPr>
              <a:t> que </a:t>
            </a:r>
            <a:r>
              <a:rPr lang="en-US" b="1" dirty="0" err="1" smtClean="0">
                <a:solidFill>
                  <a:schemeClr val="bg1"/>
                </a:solidFill>
              </a:rPr>
              <a:t>participan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4713862" y="3406393"/>
            <a:ext cx="978408" cy="48463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862883" y="5736904"/>
            <a:ext cx="10341735" cy="83099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Dispuesta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tal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manera</a:t>
            </a:r>
            <a:r>
              <a:rPr lang="en-US" sz="1600" dirty="0" smtClean="0">
                <a:solidFill>
                  <a:schemeClr val="bg1"/>
                </a:solidFill>
              </a:rPr>
              <a:t> que </a:t>
            </a:r>
            <a:r>
              <a:rPr lang="en-US" sz="1600" dirty="0" err="1" smtClean="0">
                <a:solidFill>
                  <a:schemeClr val="bg1"/>
                </a:solidFill>
              </a:rPr>
              <a:t>los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usuarios</a:t>
            </a:r>
            <a:r>
              <a:rPr lang="en-US" sz="1600" dirty="0" smtClean="0">
                <a:solidFill>
                  <a:schemeClr val="bg1"/>
                </a:solidFill>
              </a:rPr>
              <a:t> (</a:t>
            </a:r>
            <a:r>
              <a:rPr lang="en-US" sz="1600" dirty="0" err="1" smtClean="0">
                <a:solidFill>
                  <a:schemeClr val="bg1"/>
                </a:solidFill>
              </a:rPr>
              <a:t>actores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  <a:r>
              <a:rPr lang="en-US" sz="1600" dirty="0" err="1" smtClean="0">
                <a:solidFill>
                  <a:schemeClr val="bg1"/>
                </a:solidFill>
              </a:rPr>
              <a:t>puedan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ingresar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actualizar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regularmente</a:t>
            </a:r>
            <a:r>
              <a:rPr lang="en-US" sz="1600" dirty="0" smtClean="0">
                <a:solidFill>
                  <a:schemeClr val="bg1"/>
                </a:solidFill>
              </a:rPr>
              <a:t> la </a:t>
            </a:r>
            <a:r>
              <a:rPr lang="en-US" sz="1600" dirty="0" err="1" smtClean="0">
                <a:solidFill>
                  <a:schemeClr val="bg1"/>
                </a:solidFill>
              </a:rPr>
              <a:t>información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Genere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datos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estadísticas</a:t>
            </a:r>
            <a:r>
              <a:rPr lang="en-US" sz="1600" dirty="0" smtClean="0">
                <a:solidFill>
                  <a:schemeClr val="bg1"/>
                </a:solidFill>
              </a:rPr>
              <a:t> que </a:t>
            </a:r>
            <a:r>
              <a:rPr lang="en-US" sz="1600" dirty="0" err="1" smtClean="0">
                <a:solidFill>
                  <a:schemeClr val="bg1"/>
                </a:solidFill>
              </a:rPr>
              <a:t>sean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visibles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sitio</a:t>
            </a:r>
            <a:r>
              <a:rPr lang="en-US" sz="1600" dirty="0" smtClean="0">
                <a:solidFill>
                  <a:schemeClr val="bg1"/>
                </a:solidFill>
              </a:rPr>
              <a:t> web, </a:t>
            </a:r>
            <a:r>
              <a:rPr lang="en-US" sz="1600" dirty="0" err="1" smtClean="0">
                <a:solidFill>
                  <a:schemeClr val="bg1"/>
                </a:solidFill>
              </a:rPr>
              <a:t>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cuadros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gráficos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mapas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91683" y="450761"/>
            <a:ext cx="7443990" cy="7083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MÓDULO 1: SISTEMA NACIONAL DE GESTIÓN DE RIESGO</a:t>
            </a:r>
            <a:endParaRPr lang="en-US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862884" y="1323304"/>
            <a:ext cx="10341736" cy="9176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1.2. Una </a:t>
            </a:r>
            <a:r>
              <a:rPr lang="en-US" sz="2400" b="1" dirty="0" err="1" smtClean="0"/>
              <a:t>estructura</a:t>
            </a:r>
            <a:r>
              <a:rPr lang="en-US" sz="2400" b="1" dirty="0"/>
              <a:t> </a:t>
            </a:r>
            <a:r>
              <a:rPr lang="en-US" sz="2400" b="1" dirty="0" smtClean="0"/>
              <a:t>de base de </a:t>
            </a:r>
            <a:r>
              <a:rPr lang="en-US" sz="2400" b="1" dirty="0" err="1" smtClean="0"/>
              <a:t>datos</a:t>
            </a:r>
            <a:r>
              <a:rPr lang="en-US" sz="2400" b="1" dirty="0" smtClean="0"/>
              <a:t>  que </a:t>
            </a:r>
            <a:r>
              <a:rPr lang="en-US" sz="2400" b="1" dirty="0" err="1" smtClean="0"/>
              <a:t>permite</a:t>
            </a:r>
            <a:r>
              <a:rPr lang="en-US" sz="2400" b="1" dirty="0" smtClean="0"/>
              <a:t> registrar y </a:t>
            </a:r>
            <a:r>
              <a:rPr lang="en-US" sz="2400" b="1" dirty="0" err="1" smtClean="0"/>
              <a:t>actualizar</a:t>
            </a:r>
            <a:r>
              <a:rPr lang="en-US" sz="2400" b="1" dirty="0" smtClean="0"/>
              <a:t>  la </a:t>
            </a:r>
            <a:r>
              <a:rPr lang="en-US" sz="2400" b="1" dirty="0" err="1" smtClean="0"/>
              <a:t>integración</a:t>
            </a:r>
            <a:r>
              <a:rPr lang="en-US" sz="2400" b="1" dirty="0" smtClean="0"/>
              <a:t> de las </a:t>
            </a:r>
            <a:r>
              <a:rPr lang="en-US" sz="2400" b="1" dirty="0" err="1" smtClean="0"/>
              <a:t>instancias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coordinación</a:t>
            </a:r>
            <a:r>
              <a:rPr lang="en-US" sz="2400" b="1" dirty="0" smtClean="0"/>
              <a:t> del SNGR: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62884" y="2459864"/>
            <a:ext cx="3541690" cy="313932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Organizaciones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CNE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Junta </a:t>
            </a:r>
            <a:r>
              <a:rPr lang="en-US" b="1" dirty="0" err="1" smtClean="0">
                <a:solidFill>
                  <a:schemeClr val="bg1"/>
                </a:solidFill>
              </a:rPr>
              <a:t>Directiva</a:t>
            </a:r>
            <a:r>
              <a:rPr lang="en-US" b="1" dirty="0" smtClean="0">
                <a:solidFill>
                  <a:schemeClr val="bg1"/>
                </a:solidFill>
              </a:rPr>
              <a:t> de la CNE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Comités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emergencia</a:t>
            </a:r>
            <a:r>
              <a:rPr lang="en-US" b="1" dirty="0" smtClean="0">
                <a:solidFill>
                  <a:schemeClr val="bg1"/>
                </a:solidFill>
              </a:rPr>
              <a:t>: Regional, municipal, </a:t>
            </a:r>
            <a:r>
              <a:rPr lang="en-US" b="1" dirty="0" err="1" smtClean="0">
                <a:solidFill>
                  <a:schemeClr val="bg1"/>
                </a:solidFill>
              </a:rPr>
              <a:t>comunal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Comités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Asesores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Técnicos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Redes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temáticas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Redes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territoriales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Comités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seguimiento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los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subsistemas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Otros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542467" y="2463852"/>
            <a:ext cx="4655711" cy="313932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Posibles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Nombre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de </a:t>
            </a:r>
            <a:r>
              <a:rPr lang="en-US" b="1" dirty="0" smtClean="0">
                <a:solidFill>
                  <a:schemeClr val="bg1"/>
                </a:solidFill>
              </a:rPr>
              <a:t>personas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Contactos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Organización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teléfono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correo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electrónico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Condición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Activo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estructuración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inactivo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rgbClr val="FF0000"/>
                </a:solidFill>
              </a:rPr>
              <a:t>Acciones</a:t>
            </a:r>
            <a:r>
              <a:rPr lang="en-US" b="1" u="sng" dirty="0">
                <a:solidFill>
                  <a:srgbClr val="FF0000"/>
                </a:solidFill>
              </a:rPr>
              <a:t> y </a:t>
            </a:r>
            <a:r>
              <a:rPr lang="en-US" b="1" u="sng" dirty="0" err="1">
                <a:solidFill>
                  <a:srgbClr val="FF0000"/>
                </a:solidFill>
              </a:rPr>
              <a:t>metas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asignadas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en</a:t>
            </a:r>
            <a:r>
              <a:rPr lang="en-US" b="1" u="sng" dirty="0">
                <a:solidFill>
                  <a:srgbClr val="FF0000"/>
                </a:solidFill>
              </a:rPr>
              <a:t> el </a:t>
            </a:r>
            <a:r>
              <a:rPr lang="en-US" b="1" u="sng" dirty="0" smtClean="0">
                <a:solidFill>
                  <a:srgbClr val="FF0000"/>
                </a:solidFill>
              </a:rPr>
              <a:t>PNGR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Actividades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relevantes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en</a:t>
            </a:r>
            <a:r>
              <a:rPr lang="en-US" b="1" dirty="0" smtClean="0">
                <a:solidFill>
                  <a:schemeClr val="bg1"/>
                </a:solidFill>
              </a:rPr>
              <a:t> el </a:t>
            </a:r>
            <a:r>
              <a:rPr lang="en-US" b="1" dirty="0" err="1" smtClean="0">
                <a:solidFill>
                  <a:schemeClr val="bg1"/>
                </a:solidFill>
              </a:rPr>
              <a:t>periodo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Plan de </a:t>
            </a:r>
            <a:r>
              <a:rPr lang="en-US" b="1" dirty="0" err="1" smtClean="0">
                <a:solidFill>
                  <a:schemeClr val="bg1"/>
                </a:solidFill>
              </a:rPr>
              <a:t>trabajo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Procedimientos</a:t>
            </a:r>
            <a:r>
              <a:rPr lang="en-US" b="1" dirty="0" smtClean="0">
                <a:solidFill>
                  <a:schemeClr val="bg1"/>
                </a:solidFill>
              </a:rPr>
              <a:t> o </a:t>
            </a:r>
            <a:r>
              <a:rPr lang="en-US" b="1" dirty="0" err="1" smtClean="0">
                <a:solidFill>
                  <a:schemeClr val="bg1"/>
                </a:solidFill>
              </a:rPr>
              <a:t>protocolos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fecha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actualización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4893778" y="3608371"/>
            <a:ext cx="978408" cy="48463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862884" y="5779489"/>
            <a:ext cx="10341735" cy="83099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Dispuesta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tal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manera</a:t>
            </a:r>
            <a:r>
              <a:rPr lang="en-US" sz="1600" dirty="0" smtClean="0">
                <a:solidFill>
                  <a:schemeClr val="bg1"/>
                </a:solidFill>
              </a:rPr>
              <a:t> que </a:t>
            </a:r>
            <a:r>
              <a:rPr lang="en-US" sz="1600" dirty="0" err="1" smtClean="0">
                <a:solidFill>
                  <a:schemeClr val="bg1"/>
                </a:solidFill>
              </a:rPr>
              <a:t>los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usuarios</a:t>
            </a:r>
            <a:r>
              <a:rPr lang="en-US" sz="1600" dirty="0" smtClean="0">
                <a:solidFill>
                  <a:schemeClr val="bg1"/>
                </a:solidFill>
              </a:rPr>
              <a:t> (</a:t>
            </a:r>
            <a:r>
              <a:rPr lang="en-US" sz="1600" dirty="0" err="1" smtClean="0">
                <a:solidFill>
                  <a:schemeClr val="bg1"/>
                </a:solidFill>
              </a:rPr>
              <a:t>actores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  <a:r>
              <a:rPr lang="en-US" sz="1600" dirty="0" err="1" smtClean="0">
                <a:solidFill>
                  <a:schemeClr val="bg1"/>
                </a:solidFill>
              </a:rPr>
              <a:t>puedan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ingresar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actualizar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regularmente</a:t>
            </a:r>
            <a:r>
              <a:rPr lang="en-US" sz="1600" dirty="0" smtClean="0">
                <a:solidFill>
                  <a:schemeClr val="bg1"/>
                </a:solidFill>
              </a:rPr>
              <a:t> la </a:t>
            </a:r>
            <a:r>
              <a:rPr lang="en-US" sz="1600" dirty="0" err="1" smtClean="0">
                <a:solidFill>
                  <a:schemeClr val="bg1"/>
                </a:solidFill>
              </a:rPr>
              <a:t>información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Genere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datos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estadísticas</a:t>
            </a:r>
            <a:r>
              <a:rPr lang="en-US" sz="1600" dirty="0" smtClean="0">
                <a:solidFill>
                  <a:schemeClr val="bg1"/>
                </a:solidFill>
              </a:rPr>
              <a:t> que </a:t>
            </a:r>
            <a:r>
              <a:rPr lang="en-US" sz="1600" dirty="0" err="1" smtClean="0">
                <a:solidFill>
                  <a:schemeClr val="bg1"/>
                </a:solidFill>
              </a:rPr>
              <a:t>sean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visibles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sitio</a:t>
            </a:r>
            <a:r>
              <a:rPr lang="en-US" sz="1600" dirty="0" smtClean="0">
                <a:solidFill>
                  <a:schemeClr val="bg1"/>
                </a:solidFill>
              </a:rPr>
              <a:t> web, </a:t>
            </a:r>
            <a:r>
              <a:rPr lang="en-US" sz="1600" dirty="0" err="1" smtClean="0">
                <a:solidFill>
                  <a:schemeClr val="bg1"/>
                </a:solidFill>
              </a:rPr>
              <a:t>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cuadros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gráficos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mapas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33729" y="425003"/>
            <a:ext cx="7443990" cy="5924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MÓDULO 2: PLAN NACIONAL DE GESTIÓN DEL RIESGO</a:t>
            </a:r>
            <a:endParaRPr lang="en-US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856441" y="1159099"/>
            <a:ext cx="10451209" cy="12041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2.1. Un </a:t>
            </a:r>
            <a:r>
              <a:rPr lang="en-US" sz="2000" b="1" dirty="0" err="1" smtClean="0"/>
              <a:t>instrumento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monitoreo</a:t>
            </a:r>
            <a:r>
              <a:rPr lang="en-US" sz="2000" b="1" dirty="0" smtClean="0"/>
              <a:t>  de las </a:t>
            </a:r>
            <a:r>
              <a:rPr lang="en-US" sz="2000" b="1" dirty="0" err="1" smtClean="0"/>
              <a:t>acciones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metas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descritos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el Plan Nacional de </a:t>
            </a:r>
            <a:r>
              <a:rPr lang="en-US" sz="2000" b="1" dirty="0" err="1" smtClean="0"/>
              <a:t>Gestión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Riesgo</a:t>
            </a:r>
            <a:r>
              <a:rPr lang="en-US" sz="2000" b="1" dirty="0"/>
              <a:t> </a:t>
            </a:r>
            <a:r>
              <a:rPr lang="en-US" sz="2000" b="1" dirty="0" smtClean="0"/>
              <a:t>para </a:t>
            </a:r>
            <a:r>
              <a:rPr lang="en-US" sz="2000" b="1" dirty="0" err="1" smtClean="0"/>
              <a:t>controlar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cumplimiento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parte de </a:t>
            </a:r>
            <a:r>
              <a:rPr lang="en-US" sz="2000" b="1" dirty="0" err="1" smtClean="0"/>
              <a:t>los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responsables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medir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avance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manera</a:t>
            </a:r>
            <a:r>
              <a:rPr lang="en-US" sz="2000" b="1" dirty="0" smtClean="0"/>
              <a:t>  regular (Una </a:t>
            </a:r>
            <a:r>
              <a:rPr lang="en-US" sz="2000" b="1" dirty="0" err="1" smtClean="0"/>
              <a:t>vez</a:t>
            </a:r>
            <a:r>
              <a:rPr lang="en-US" sz="2000" b="1" dirty="0" smtClean="0"/>
              <a:t> al </a:t>
            </a:r>
            <a:r>
              <a:rPr lang="en-US" sz="2000" b="1" dirty="0" err="1" smtClean="0"/>
              <a:t>año</a:t>
            </a:r>
            <a:r>
              <a:rPr lang="en-US" sz="2000" b="1" dirty="0" smtClean="0"/>
              <a:t>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56442" y="2819635"/>
            <a:ext cx="3541690" cy="206210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Un </a:t>
            </a:r>
            <a:r>
              <a:rPr lang="en-US" sz="1600" b="1" dirty="0" err="1" smtClean="0">
                <a:solidFill>
                  <a:schemeClr val="bg1"/>
                </a:solidFill>
              </a:rPr>
              <a:t>formato</a:t>
            </a:r>
            <a:r>
              <a:rPr lang="en-US" sz="1600" b="1" dirty="0" smtClean="0">
                <a:solidFill>
                  <a:schemeClr val="bg1"/>
                </a:solidFill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</a:rPr>
              <a:t>consulta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estructurado</a:t>
            </a:r>
            <a:r>
              <a:rPr lang="en-US" sz="1600" b="1" dirty="0" smtClean="0">
                <a:solidFill>
                  <a:schemeClr val="bg1"/>
                </a:solidFill>
              </a:rPr>
              <a:t>  </a:t>
            </a:r>
            <a:r>
              <a:rPr lang="en-US" sz="1600" b="1" dirty="0" err="1" smtClean="0">
                <a:solidFill>
                  <a:schemeClr val="bg1"/>
                </a:solidFill>
              </a:rPr>
              <a:t>sobre</a:t>
            </a:r>
            <a:r>
              <a:rPr lang="en-US" sz="1600" b="1" dirty="0" smtClean="0">
                <a:solidFill>
                  <a:schemeClr val="bg1"/>
                </a:solidFill>
              </a:rPr>
              <a:t> la base de </a:t>
            </a:r>
            <a:r>
              <a:rPr lang="en-US" sz="1600" b="1" dirty="0" err="1" smtClean="0">
                <a:solidFill>
                  <a:schemeClr val="bg1"/>
                </a:solidFill>
              </a:rPr>
              <a:t>los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indicadores</a:t>
            </a:r>
            <a:r>
              <a:rPr lang="en-US" sz="1600" b="1" dirty="0" smtClean="0">
                <a:solidFill>
                  <a:schemeClr val="bg1"/>
                </a:solidFill>
              </a:rPr>
              <a:t> y </a:t>
            </a:r>
            <a:r>
              <a:rPr lang="en-US" sz="1600" b="1" dirty="0" err="1" smtClean="0">
                <a:solidFill>
                  <a:schemeClr val="bg1"/>
                </a:solidFill>
              </a:rPr>
              <a:t>lineamientos</a:t>
            </a:r>
            <a:r>
              <a:rPr lang="en-US" sz="1600" b="1" dirty="0" smtClean="0">
                <a:solidFill>
                  <a:schemeClr val="bg1"/>
                </a:solidFill>
              </a:rPr>
              <a:t> de la </a:t>
            </a:r>
            <a:r>
              <a:rPr lang="en-US" sz="1600" b="1" dirty="0" err="1" smtClean="0">
                <a:solidFill>
                  <a:schemeClr val="bg1"/>
                </a:solidFill>
              </a:rPr>
              <a:t>Politica</a:t>
            </a:r>
            <a:r>
              <a:rPr lang="en-US" sz="1600" b="1" dirty="0" smtClean="0">
                <a:solidFill>
                  <a:schemeClr val="bg1"/>
                </a:solidFill>
              </a:rPr>
              <a:t> y </a:t>
            </a:r>
            <a:r>
              <a:rPr lang="en-US" sz="1600" b="1" dirty="0" err="1" smtClean="0">
                <a:solidFill>
                  <a:schemeClr val="bg1"/>
                </a:solidFill>
              </a:rPr>
              <a:t>los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ámbitos</a:t>
            </a:r>
            <a:r>
              <a:rPr lang="en-US" sz="1600" b="1" dirty="0" smtClean="0">
                <a:solidFill>
                  <a:schemeClr val="bg1"/>
                </a:solidFill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</a:rPr>
              <a:t>acción</a:t>
            </a:r>
            <a:r>
              <a:rPr lang="en-US" sz="1600" b="1" dirty="0" smtClean="0">
                <a:solidFill>
                  <a:schemeClr val="bg1"/>
                </a:solidFill>
              </a:rPr>
              <a:t> del PNGR,  que </a:t>
            </a:r>
            <a:r>
              <a:rPr lang="en-US" sz="1600" b="1" dirty="0" err="1" smtClean="0">
                <a:solidFill>
                  <a:schemeClr val="bg1"/>
                </a:solidFill>
              </a:rPr>
              <a:t>desglose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cada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uno</a:t>
            </a:r>
            <a:r>
              <a:rPr lang="en-US" sz="1600" b="1" dirty="0" smtClean="0">
                <a:solidFill>
                  <a:schemeClr val="bg1"/>
                </a:solidFill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</a:rPr>
              <a:t>los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productos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vinculados</a:t>
            </a:r>
            <a:r>
              <a:rPr lang="en-US" sz="1600" b="1" dirty="0" smtClean="0">
                <a:solidFill>
                  <a:schemeClr val="bg1"/>
                </a:solidFill>
              </a:rPr>
              <a:t> a las </a:t>
            </a:r>
            <a:r>
              <a:rPr lang="en-US" sz="1600" b="1" dirty="0" err="1" smtClean="0">
                <a:solidFill>
                  <a:schemeClr val="bg1"/>
                </a:solidFill>
              </a:rPr>
              <a:t>acciones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y </a:t>
            </a:r>
            <a:r>
              <a:rPr lang="en-US" sz="1600" b="1" dirty="0" err="1" smtClean="0">
                <a:solidFill>
                  <a:schemeClr val="bg1"/>
                </a:solidFill>
              </a:rPr>
              <a:t>permita</a:t>
            </a:r>
            <a:r>
              <a:rPr lang="en-US" sz="1600" b="1" dirty="0" smtClean="0">
                <a:solidFill>
                  <a:schemeClr val="bg1"/>
                </a:solidFill>
              </a:rPr>
              <a:t> que </a:t>
            </a:r>
            <a:r>
              <a:rPr lang="en-US" sz="1600" b="1" dirty="0" err="1" smtClean="0">
                <a:solidFill>
                  <a:schemeClr val="bg1"/>
                </a:solidFill>
              </a:rPr>
              <a:t>los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responsables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brinden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informes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periódicos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sobre</a:t>
            </a:r>
            <a:r>
              <a:rPr lang="en-US" sz="1600" b="1" dirty="0" smtClean="0">
                <a:solidFill>
                  <a:schemeClr val="bg1"/>
                </a:solidFill>
              </a:rPr>
              <a:t> el </a:t>
            </a:r>
            <a:r>
              <a:rPr lang="en-US" sz="1600" b="1" dirty="0" err="1" smtClean="0">
                <a:solidFill>
                  <a:schemeClr val="bg1"/>
                </a:solidFill>
              </a:rPr>
              <a:t>estado</a:t>
            </a:r>
            <a:r>
              <a:rPr lang="en-US" sz="1600" b="1" dirty="0" smtClean="0">
                <a:solidFill>
                  <a:schemeClr val="bg1"/>
                </a:solidFill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</a:rPr>
              <a:t>avance</a:t>
            </a:r>
            <a:r>
              <a:rPr lang="en-US" sz="16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30344" y="2426104"/>
            <a:ext cx="5177307" cy="28931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Campos </a:t>
            </a:r>
            <a:r>
              <a:rPr lang="en-US" sz="1400" b="1" dirty="0" err="1" smtClean="0">
                <a:solidFill>
                  <a:schemeClr val="bg1"/>
                </a:solidFill>
              </a:rPr>
              <a:t>organizados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según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los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ámbitos</a:t>
            </a:r>
            <a:r>
              <a:rPr lang="en-US" sz="1400" b="1" dirty="0" smtClean="0">
                <a:solidFill>
                  <a:schemeClr val="bg1"/>
                </a:solidFill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</a:rPr>
              <a:t>acción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D</a:t>
            </a:r>
            <a:r>
              <a:rPr lang="en-US" sz="1400" b="1" dirty="0" err="1" smtClean="0">
                <a:solidFill>
                  <a:schemeClr val="bg1"/>
                </a:solidFill>
              </a:rPr>
              <a:t>escripción</a:t>
            </a:r>
            <a:r>
              <a:rPr lang="en-US" sz="1400" b="1" dirty="0" smtClean="0">
                <a:solidFill>
                  <a:schemeClr val="bg1"/>
                </a:solidFill>
              </a:rPr>
              <a:t> del </a:t>
            </a:r>
            <a:r>
              <a:rPr lang="en-US" sz="1400" b="1" dirty="0" err="1" smtClean="0">
                <a:solidFill>
                  <a:schemeClr val="bg1"/>
                </a:solidFill>
              </a:rPr>
              <a:t>lineamientos</a:t>
            </a:r>
            <a:r>
              <a:rPr lang="en-US" sz="1400" b="1" dirty="0" smtClean="0">
                <a:solidFill>
                  <a:schemeClr val="bg1"/>
                </a:solidFill>
              </a:rPr>
              <a:t> e </a:t>
            </a:r>
            <a:r>
              <a:rPr lang="en-US" sz="1400" b="1" dirty="0" err="1" smtClean="0">
                <a:solidFill>
                  <a:schemeClr val="bg1"/>
                </a:solidFill>
              </a:rPr>
              <a:t>indicador</a:t>
            </a:r>
            <a:r>
              <a:rPr lang="en-US" sz="1400" b="1" dirty="0" smtClean="0">
                <a:solidFill>
                  <a:schemeClr val="bg1"/>
                </a:solidFill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</a:rPr>
              <a:t>gestión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vinculados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</a:rPr>
              <a:t>Decripción</a:t>
            </a:r>
            <a:r>
              <a:rPr lang="en-US" sz="1400" b="1" dirty="0" smtClean="0">
                <a:solidFill>
                  <a:schemeClr val="bg1"/>
                </a:solidFill>
              </a:rPr>
              <a:t> de la </a:t>
            </a:r>
            <a:r>
              <a:rPr lang="en-US" sz="1400" b="1" dirty="0" err="1" smtClean="0">
                <a:solidFill>
                  <a:schemeClr val="bg1"/>
                </a:solidFill>
              </a:rPr>
              <a:t>acción</a:t>
            </a:r>
            <a:r>
              <a:rPr lang="en-US" sz="1400" b="1" dirty="0" smtClean="0">
                <a:solidFill>
                  <a:schemeClr val="bg1"/>
                </a:solidFill>
              </a:rPr>
              <a:t> y del </a:t>
            </a:r>
            <a:r>
              <a:rPr lang="en-US" sz="1400" b="1" dirty="0" err="1" smtClean="0">
                <a:solidFill>
                  <a:schemeClr val="bg1"/>
                </a:solidFill>
              </a:rPr>
              <a:t>producto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</a:rPr>
              <a:t>Descriptores</a:t>
            </a:r>
            <a:r>
              <a:rPr lang="en-US" sz="1400" b="1" dirty="0" smtClean="0">
                <a:solidFill>
                  <a:schemeClr val="bg1"/>
                </a:solidFill>
              </a:rPr>
              <a:t> para </a:t>
            </a:r>
            <a:r>
              <a:rPr lang="en-US" sz="1400" b="1" dirty="0" err="1" smtClean="0">
                <a:solidFill>
                  <a:schemeClr val="bg1"/>
                </a:solidFill>
              </a:rPr>
              <a:t>calificar</a:t>
            </a:r>
            <a:r>
              <a:rPr lang="en-US" sz="1400" b="1" dirty="0" smtClean="0">
                <a:solidFill>
                  <a:schemeClr val="bg1"/>
                </a:solidFill>
              </a:rPr>
              <a:t> el </a:t>
            </a:r>
            <a:r>
              <a:rPr lang="en-US" sz="1400" b="1" dirty="0" err="1" smtClean="0">
                <a:solidFill>
                  <a:schemeClr val="bg1"/>
                </a:solidFill>
              </a:rPr>
              <a:t>nivel</a:t>
            </a:r>
            <a:r>
              <a:rPr lang="en-US" sz="1400" b="1" dirty="0" smtClean="0">
                <a:solidFill>
                  <a:schemeClr val="bg1"/>
                </a:solidFill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</a:rPr>
              <a:t>avance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en-US" sz="1400" b="1" dirty="0" err="1" smtClean="0">
                <a:solidFill>
                  <a:schemeClr val="bg1"/>
                </a:solidFill>
              </a:rPr>
              <a:t>en</a:t>
            </a:r>
            <a:r>
              <a:rPr lang="en-US" sz="1400" b="1" dirty="0" smtClean="0">
                <a:solidFill>
                  <a:schemeClr val="bg1"/>
                </a:solidFill>
              </a:rPr>
              <a:t> la </a:t>
            </a:r>
            <a:r>
              <a:rPr lang="en-US" sz="1400" b="1" dirty="0" err="1" smtClean="0">
                <a:solidFill>
                  <a:schemeClr val="bg1"/>
                </a:solidFill>
              </a:rPr>
              <a:t>generación</a:t>
            </a:r>
            <a:r>
              <a:rPr lang="en-US" sz="1400" b="1" dirty="0" smtClean="0">
                <a:solidFill>
                  <a:schemeClr val="bg1"/>
                </a:solidFill>
              </a:rPr>
              <a:t> del </a:t>
            </a:r>
            <a:r>
              <a:rPr lang="en-US" sz="1400" b="1" dirty="0" err="1" smtClean="0">
                <a:solidFill>
                  <a:schemeClr val="bg1"/>
                </a:solidFill>
              </a:rPr>
              <a:t>producto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esperado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</a:rPr>
              <a:t>Explicación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Fuente de </a:t>
            </a:r>
            <a:r>
              <a:rPr lang="en-US" sz="1400" b="1" dirty="0" err="1" smtClean="0">
                <a:solidFill>
                  <a:schemeClr val="bg1"/>
                </a:solidFill>
              </a:rPr>
              <a:t>verificación</a:t>
            </a:r>
            <a:r>
              <a:rPr lang="en-US" sz="1400" b="1" dirty="0" smtClean="0">
                <a:solidFill>
                  <a:schemeClr val="bg1"/>
                </a:solidFill>
              </a:rPr>
              <a:t>: </a:t>
            </a:r>
            <a:r>
              <a:rPr lang="en-US" sz="1400" b="1" dirty="0" err="1" smtClean="0">
                <a:solidFill>
                  <a:schemeClr val="bg1"/>
                </a:solidFill>
              </a:rPr>
              <a:t>Espacio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donde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colocar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documentos</a:t>
            </a:r>
            <a:r>
              <a:rPr lang="en-US" sz="1400" b="1" dirty="0" smtClean="0">
                <a:solidFill>
                  <a:schemeClr val="bg1"/>
                </a:solidFill>
              </a:rPr>
              <a:t> o </a:t>
            </a:r>
            <a:r>
              <a:rPr lang="en-US" sz="1400" b="1" dirty="0" err="1" smtClean="0">
                <a:solidFill>
                  <a:schemeClr val="bg1"/>
                </a:solidFill>
              </a:rPr>
              <a:t>registro</a:t>
            </a:r>
            <a:r>
              <a:rPr lang="en-US" sz="1400" b="1" dirty="0" smtClean="0">
                <a:solidFill>
                  <a:schemeClr val="bg1"/>
                </a:solidFill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</a:rPr>
              <a:t>sitios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donde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hacer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verificación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4893778" y="3608371"/>
            <a:ext cx="978408" cy="48463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959475" y="5520717"/>
            <a:ext cx="10341735" cy="107721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Dispuesta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tal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manera</a:t>
            </a:r>
            <a:r>
              <a:rPr lang="en-US" sz="1600" dirty="0" smtClean="0">
                <a:solidFill>
                  <a:schemeClr val="bg1"/>
                </a:solidFill>
              </a:rPr>
              <a:t> que </a:t>
            </a:r>
            <a:r>
              <a:rPr lang="en-US" sz="1600" dirty="0" err="1" smtClean="0">
                <a:solidFill>
                  <a:schemeClr val="bg1"/>
                </a:solidFill>
              </a:rPr>
              <a:t>los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usuarios</a:t>
            </a:r>
            <a:r>
              <a:rPr lang="en-US" sz="1600" dirty="0" smtClean="0">
                <a:solidFill>
                  <a:schemeClr val="bg1"/>
                </a:solidFill>
              </a:rPr>
              <a:t> (</a:t>
            </a:r>
            <a:r>
              <a:rPr lang="en-US" sz="1600" dirty="0" err="1" smtClean="0">
                <a:solidFill>
                  <a:schemeClr val="bg1"/>
                </a:solidFill>
              </a:rPr>
              <a:t>actores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  <a:r>
              <a:rPr lang="en-US" sz="1600" dirty="0" err="1" smtClean="0">
                <a:solidFill>
                  <a:schemeClr val="bg1"/>
                </a:solidFill>
              </a:rPr>
              <a:t>puedan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ingresar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actualizar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regularmente</a:t>
            </a:r>
            <a:r>
              <a:rPr lang="en-US" sz="1600" dirty="0" smtClean="0">
                <a:solidFill>
                  <a:schemeClr val="bg1"/>
                </a:solidFill>
              </a:rPr>
              <a:t> la </a:t>
            </a:r>
            <a:r>
              <a:rPr lang="en-US" sz="1600" dirty="0" err="1" smtClean="0">
                <a:solidFill>
                  <a:schemeClr val="bg1"/>
                </a:solidFill>
              </a:rPr>
              <a:t>información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Genere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datos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estadísticas</a:t>
            </a:r>
            <a:r>
              <a:rPr lang="en-US" sz="1600" dirty="0" smtClean="0">
                <a:solidFill>
                  <a:schemeClr val="bg1"/>
                </a:solidFill>
              </a:rPr>
              <a:t> que </a:t>
            </a:r>
            <a:r>
              <a:rPr lang="en-US" sz="1600" dirty="0" err="1" smtClean="0">
                <a:solidFill>
                  <a:schemeClr val="bg1"/>
                </a:solidFill>
              </a:rPr>
              <a:t>puedan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ser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empleados</a:t>
            </a:r>
            <a:r>
              <a:rPr lang="en-US" sz="1600" dirty="0" smtClean="0">
                <a:solidFill>
                  <a:schemeClr val="bg1"/>
                </a:solidFill>
              </a:rPr>
              <a:t> para </a:t>
            </a:r>
            <a:r>
              <a:rPr lang="en-US" sz="1600" dirty="0" err="1" smtClean="0">
                <a:solidFill>
                  <a:schemeClr val="bg1"/>
                </a:solidFill>
              </a:rPr>
              <a:t>análisis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visibles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sitio</a:t>
            </a:r>
            <a:r>
              <a:rPr lang="en-US" sz="1600" dirty="0" smtClean="0">
                <a:solidFill>
                  <a:schemeClr val="bg1"/>
                </a:solidFill>
              </a:rPr>
              <a:t> web, </a:t>
            </a:r>
            <a:r>
              <a:rPr lang="en-US" sz="1600" dirty="0" err="1" smtClean="0">
                <a:solidFill>
                  <a:schemeClr val="bg1"/>
                </a:solidFill>
              </a:rPr>
              <a:t>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cuadros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gráficos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mapas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33729" y="141667"/>
            <a:ext cx="7443990" cy="5924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MÓDULO 2: PLAN NACIONAL DE GESTIÓN DEL RIESGO</a:t>
            </a:r>
            <a:endParaRPr lang="en-US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856441" y="850004"/>
            <a:ext cx="10444769" cy="162273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2.2. Un </a:t>
            </a:r>
            <a:r>
              <a:rPr lang="en-US" sz="2000" b="1" dirty="0" err="1" smtClean="0"/>
              <a:t>instrumento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monitoreo</a:t>
            </a:r>
            <a:r>
              <a:rPr lang="en-US" sz="2000" b="1" dirty="0" smtClean="0"/>
              <a:t>  de las </a:t>
            </a:r>
            <a:r>
              <a:rPr lang="en-US" sz="2000" b="1" dirty="0" err="1" smtClean="0"/>
              <a:t>acciones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productos</a:t>
            </a:r>
            <a:r>
              <a:rPr lang="en-US" sz="2000" b="1" dirty="0" smtClean="0"/>
              <a:t> que </a:t>
            </a:r>
            <a:r>
              <a:rPr lang="en-US" sz="2000" b="1" dirty="0" err="1" smtClean="0"/>
              <a:t>desarrollan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actores</a:t>
            </a:r>
            <a:r>
              <a:rPr lang="en-US" sz="2000" b="1" dirty="0" smtClean="0"/>
              <a:t>  y las </a:t>
            </a:r>
            <a:r>
              <a:rPr lang="en-US" sz="2000" b="1" dirty="0" err="1" smtClean="0"/>
              <a:t>instancias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coordinación</a:t>
            </a:r>
            <a:r>
              <a:rPr lang="en-US" sz="2000" b="1" dirty="0" smtClean="0"/>
              <a:t> del SNGR que no </a:t>
            </a:r>
            <a:r>
              <a:rPr lang="en-US" sz="2000" b="1" dirty="0" err="1" smtClean="0"/>
              <a:t>constituyen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compromisos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el PNGR.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1600" b="1" dirty="0" smtClean="0"/>
              <a:t>El </a:t>
            </a:r>
            <a:r>
              <a:rPr lang="en-US" sz="1600" b="1" dirty="0" err="1" smtClean="0"/>
              <a:t>instrumento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debe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permitir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vincular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estas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acciones</a:t>
            </a:r>
            <a:r>
              <a:rPr lang="en-US" sz="1600" b="1" dirty="0" smtClean="0"/>
              <a:t> y </a:t>
            </a:r>
            <a:r>
              <a:rPr lang="en-US" sz="1600" b="1" dirty="0" err="1" smtClean="0"/>
              <a:t>productos</a:t>
            </a:r>
            <a:r>
              <a:rPr lang="en-US" sz="1600" b="1" dirty="0" smtClean="0"/>
              <a:t> con </a:t>
            </a:r>
            <a:r>
              <a:rPr lang="en-US" sz="1600" b="1" dirty="0" err="1" smtClean="0"/>
              <a:t>los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lineamientos</a:t>
            </a:r>
            <a:r>
              <a:rPr lang="en-US" sz="1600" b="1" dirty="0" smtClean="0"/>
              <a:t> de la </a:t>
            </a:r>
            <a:r>
              <a:rPr lang="en-US" sz="1600" b="1" dirty="0" err="1" smtClean="0"/>
              <a:t>Política</a:t>
            </a:r>
            <a:r>
              <a:rPr lang="en-US" sz="1600" b="1" dirty="0" smtClean="0"/>
              <a:t> y el Plan Nacional de </a:t>
            </a:r>
            <a:r>
              <a:rPr lang="en-US" sz="1600" b="1" dirty="0" err="1" smtClean="0"/>
              <a:t>Gestión</a:t>
            </a:r>
            <a:r>
              <a:rPr lang="en-US" sz="1600" b="1" dirty="0" smtClean="0"/>
              <a:t> del </a:t>
            </a:r>
            <a:r>
              <a:rPr lang="en-US" sz="1600" b="1" dirty="0" err="1" smtClean="0"/>
              <a:t>Riesgo</a:t>
            </a:r>
            <a:r>
              <a:rPr lang="en-US" sz="1600" b="1" dirty="0"/>
              <a:t> y</a:t>
            </a:r>
            <a:r>
              <a:rPr lang="en-US" sz="1600" b="1" dirty="0" smtClean="0"/>
              <a:t> registrar el </a:t>
            </a:r>
            <a:r>
              <a:rPr lang="en-US" sz="1600" b="1" dirty="0" err="1" smtClean="0"/>
              <a:t>cumplimiento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manera</a:t>
            </a:r>
            <a:r>
              <a:rPr lang="en-US" sz="1600" b="1" dirty="0" smtClean="0"/>
              <a:t>  regular (Una </a:t>
            </a:r>
            <a:r>
              <a:rPr lang="en-US" sz="1600" b="1" dirty="0" err="1" smtClean="0"/>
              <a:t>vez</a:t>
            </a:r>
            <a:r>
              <a:rPr lang="en-US" sz="1600" b="1" dirty="0" smtClean="0"/>
              <a:t> al </a:t>
            </a:r>
            <a:r>
              <a:rPr lang="en-US" sz="1600" b="1" dirty="0" err="1" smtClean="0"/>
              <a:t>año</a:t>
            </a:r>
            <a:r>
              <a:rPr lang="en-US" sz="1600" b="1" dirty="0" smtClean="0"/>
              <a:t>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56442" y="2783029"/>
            <a:ext cx="3541690" cy="230832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Un </a:t>
            </a:r>
            <a:r>
              <a:rPr lang="en-US" sz="2400" b="1" dirty="0" err="1" smtClean="0">
                <a:solidFill>
                  <a:schemeClr val="bg1"/>
                </a:solidFill>
              </a:rPr>
              <a:t>formato</a:t>
            </a:r>
            <a:r>
              <a:rPr lang="en-US" sz="2400" b="1" dirty="0" smtClean="0">
                <a:solidFill>
                  <a:schemeClr val="bg1"/>
                </a:solidFill>
              </a:rPr>
              <a:t> de </a:t>
            </a:r>
            <a:r>
              <a:rPr lang="en-US" sz="2400" b="1" dirty="0" err="1" smtClean="0">
                <a:solidFill>
                  <a:schemeClr val="bg1"/>
                </a:solidFill>
              </a:rPr>
              <a:t>consulta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estructurado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sobre</a:t>
            </a:r>
            <a:r>
              <a:rPr lang="en-US" sz="2400" b="1" dirty="0" smtClean="0">
                <a:solidFill>
                  <a:schemeClr val="bg1"/>
                </a:solidFill>
              </a:rPr>
              <a:t> la base de </a:t>
            </a:r>
            <a:r>
              <a:rPr lang="en-US" sz="2400" b="1" dirty="0" err="1" smtClean="0">
                <a:solidFill>
                  <a:schemeClr val="bg1"/>
                </a:solidFill>
              </a:rPr>
              <a:t>los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indicadores</a:t>
            </a:r>
            <a:r>
              <a:rPr lang="en-US" sz="2400" b="1" dirty="0" smtClean="0">
                <a:solidFill>
                  <a:schemeClr val="bg1"/>
                </a:solidFill>
              </a:rPr>
              <a:t> y </a:t>
            </a:r>
            <a:r>
              <a:rPr lang="en-US" sz="2400" b="1" dirty="0" err="1" smtClean="0">
                <a:solidFill>
                  <a:schemeClr val="bg1"/>
                </a:solidFill>
              </a:rPr>
              <a:t>lineamientos</a:t>
            </a:r>
            <a:r>
              <a:rPr lang="en-US" sz="2400" b="1" dirty="0" smtClean="0">
                <a:solidFill>
                  <a:schemeClr val="bg1"/>
                </a:solidFill>
              </a:rPr>
              <a:t> de la </a:t>
            </a:r>
            <a:r>
              <a:rPr lang="en-US" sz="2400" b="1" dirty="0" err="1" smtClean="0">
                <a:solidFill>
                  <a:schemeClr val="bg1"/>
                </a:solidFill>
              </a:rPr>
              <a:t>Politica</a:t>
            </a:r>
            <a:r>
              <a:rPr lang="en-US" sz="2400" b="1" dirty="0" smtClean="0">
                <a:solidFill>
                  <a:schemeClr val="bg1"/>
                </a:solidFill>
              </a:rPr>
              <a:t> y </a:t>
            </a:r>
            <a:r>
              <a:rPr lang="en-US" sz="2400" b="1" dirty="0" err="1" smtClean="0">
                <a:solidFill>
                  <a:schemeClr val="bg1"/>
                </a:solidFill>
              </a:rPr>
              <a:t>los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ámbitos</a:t>
            </a:r>
            <a:r>
              <a:rPr lang="en-US" sz="2400" b="1" dirty="0" smtClean="0">
                <a:solidFill>
                  <a:schemeClr val="bg1"/>
                </a:solidFill>
              </a:rPr>
              <a:t> de </a:t>
            </a:r>
            <a:r>
              <a:rPr lang="en-US" sz="2400" b="1" dirty="0" err="1" smtClean="0">
                <a:solidFill>
                  <a:schemeClr val="bg1"/>
                </a:solidFill>
              </a:rPr>
              <a:t>acción</a:t>
            </a:r>
            <a:r>
              <a:rPr lang="en-US" sz="2400" b="1" dirty="0" smtClean="0">
                <a:solidFill>
                  <a:schemeClr val="bg1"/>
                </a:solidFill>
              </a:rPr>
              <a:t> del PNGR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30344" y="2598363"/>
            <a:ext cx="5177307" cy="267765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Campos </a:t>
            </a:r>
            <a:r>
              <a:rPr lang="en-US" sz="1400" b="1" dirty="0" err="1" smtClean="0">
                <a:solidFill>
                  <a:schemeClr val="bg1"/>
                </a:solidFill>
              </a:rPr>
              <a:t>organizados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según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los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ámbitos</a:t>
            </a:r>
            <a:r>
              <a:rPr lang="en-US" sz="1400" b="1" dirty="0" smtClean="0">
                <a:solidFill>
                  <a:schemeClr val="bg1"/>
                </a:solidFill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</a:rPr>
              <a:t>acción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D</a:t>
            </a:r>
            <a:r>
              <a:rPr lang="en-US" sz="1400" b="1" dirty="0" err="1" smtClean="0">
                <a:solidFill>
                  <a:schemeClr val="bg1"/>
                </a:solidFill>
              </a:rPr>
              <a:t>escripción</a:t>
            </a:r>
            <a:r>
              <a:rPr lang="en-US" sz="1400" b="1" dirty="0" smtClean="0">
                <a:solidFill>
                  <a:schemeClr val="bg1"/>
                </a:solidFill>
              </a:rPr>
              <a:t> del </a:t>
            </a:r>
            <a:r>
              <a:rPr lang="en-US" sz="1400" b="1" dirty="0" err="1" smtClean="0">
                <a:solidFill>
                  <a:schemeClr val="bg1"/>
                </a:solidFill>
              </a:rPr>
              <a:t>lineamientos</a:t>
            </a:r>
            <a:r>
              <a:rPr lang="en-US" sz="1400" b="1" dirty="0" smtClean="0">
                <a:solidFill>
                  <a:schemeClr val="bg1"/>
                </a:solidFill>
              </a:rPr>
              <a:t> e </a:t>
            </a:r>
            <a:r>
              <a:rPr lang="en-US" sz="1400" b="1" dirty="0" err="1" smtClean="0">
                <a:solidFill>
                  <a:schemeClr val="bg1"/>
                </a:solidFill>
              </a:rPr>
              <a:t>indicador</a:t>
            </a:r>
            <a:r>
              <a:rPr lang="en-US" sz="1400" b="1" dirty="0" smtClean="0">
                <a:solidFill>
                  <a:schemeClr val="bg1"/>
                </a:solidFill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</a:rPr>
              <a:t>gestión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vinculados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</a:rPr>
              <a:t>Decripción</a:t>
            </a:r>
            <a:r>
              <a:rPr lang="en-US" sz="1400" b="1" dirty="0" smtClean="0">
                <a:solidFill>
                  <a:schemeClr val="bg1"/>
                </a:solidFill>
              </a:rPr>
              <a:t> de la </a:t>
            </a:r>
            <a:r>
              <a:rPr lang="en-US" sz="1400" b="1" dirty="0" err="1" smtClean="0">
                <a:solidFill>
                  <a:schemeClr val="bg1"/>
                </a:solidFill>
              </a:rPr>
              <a:t>acción</a:t>
            </a:r>
            <a:r>
              <a:rPr lang="en-US" sz="1400" b="1" dirty="0" smtClean="0">
                <a:solidFill>
                  <a:schemeClr val="bg1"/>
                </a:solidFill>
              </a:rPr>
              <a:t> y del </a:t>
            </a:r>
            <a:r>
              <a:rPr lang="en-US" sz="1400" b="1" dirty="0" err="1" smtClean="0">
                <a:solidFill>
                  <a:schemeClr val="bg1"/>
                </a:solidFill>
              </a:rPr>
              <a:t>producto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</a:rPr>
              <a:t>Descriptores</a:t>
            </a:r>
            <a:r>
              <a:rPr lang="en-US" sz="1400" b="1" dirty="0" smtClean="0">
                <a:solidFill>
                  <a:schemeClr val="bg1"/>
                </a:solidFill>
              </a:rPr>
              <a:t> para </a:t>
            </a:r>
            <a:r>
              <a:rPr lang="en-US" sz="1400" b="1" dirty="0" err="1" smtClean="0">
                <a:solidFill>
                  <a:schemeClr val="bg1"/>
                </a:solidFill>
              </a:rPr>
              <a:t>calificar</a:t>
            </a:r>
            <a:r>
              <a:rPr lang="en-US" sz="1400" b="1" dirty="0" smtClean="0">
                <a:solidFill>
                  <a:schemeClr val="bg1"/>
                </a:solidFill>
              </a:rPr>
              <a:t> el </a:t>
            </a:r>
            <a:r>
              <a:rPr lang="en-US" sz="1400" b="1" dirty="0" err="1" smtClean="0">
                <a:solidFill>
                  <a:schemeClr val="bg1"/>
                </a:solidFill>
              </a:rPr>
              <a:t>avance</a:t>
            </a:r>
            <a:r>
              <a:rPr lang="en-US" sz="1400" b="1" dirty="0" smtClean="0">
                <a:solidFill>
                  <a:schemeClr val="bg1"/>
                </a:solidFill>
              </a:rPr>
              <a:t> al </a:t>
            </a:r>
            <a:r>
              <a:rPr lang="en-US" sz="1400" b="1" dirty="0" err="1" smtClean="0">
                <a:solidFill>
                  <a:schemeClr val="bg1"/>
                </a:solidFill>
              </a:rPr>
              <a:t>nivel</a:t>
            </a:r>
            <a:r>
              <a:rPr lang="en-US" sz="1400" b="1" dirty="0" smtClean="0">
                <a:solidFill>
                  <a:schemeClr val="bg1"/>
                </a:solidFill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</a:rPr>
              <a:t>acción</a:t>
            </a:r>
            <a:r>
              <a:rPr lang="en-US" sz="1400" b="1" dirty="0" smtClean="0">
                <a:solidFill>
                  <a:schemeClr val="bg1"/>
                </a:solidFill>
              </a:rPr>
              <a:t> y </a:t>
            </a:r>
            <a:r>
              <a:rPr lang="en-US" sz="1400" b="1" dirty="0" err="1" smtClean="0">
                <a:solidFill>
                  <a:schemeClr val="bg1"/>
                </a:solidFill>
              </a:rPr>
              <a:t>productos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esperados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</a:rPr>
              <a:t>Explicación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Fuente de </a:t>
            </a:r>
            <a:r>
              <a:rPr lang="en-US" sz="1400" b="1" dirty="0" err="1" smtClean="0">
                <a:solidFill>
                  <a:schemeClr val="bg1"/>
                </a:solidFill>
              </a:rPr>
              <a:t>verificación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4893778" y="3608371"/>
            <a:ext cx="978408" cy="48463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856443" y="5520717"/>
            <a:ext cx="10444768" cy="83099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Dispuesta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tal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manera</a:t>
            </a:r>
            <a:r>
              <a:rPr lang="en-US" sz="1600" dirty="0" smtClean="0">
                <a:solidFill>
                  <a:schemeClr val="bg1"/>
                </a:solidFill>
              </a:rPr>
              <a:t> que </a:t>
            </a:r>
            <a:r>
              <a:rPr lang="en-US" sz="1600" dirty="0" err="1" smtClean="0">
                <a:solidFill>
                  <a:schemeClr val="bg1"/>
                </a:solidFill>
              </a:rPr>
              <a:t>los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usuarios</a:t>
            </a:r>
            <a:r>
              <a:rPr lang="en-US" sz="1600" dirty="0" smtClean="0">
                <a:solidFill>
                  <a:schemeClr val="bg1"/>
                </a:solidFill>
              </a:rPr>
              <a:t> (</a:t>
            </a:r>
            <a:r>
              <a:rPr lang="en-US" sz="1600" dirty="0" err="1" smtClean="0">
                <a:solidFill>
                  <a:schemeClr val="bg1"/>
                </a:solidFill>
              </a:rPr>
              <a:t>actores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  <a:r>
              <a:rPr lang="en-US" sz="1600" dirty="0" err="1" smtClean="0">
                <a:solidFill>
                  <a:schemeClr val="bg1"/>
                </a:solidFill>
              </a:rPr>
              <a:t>puedan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ingresar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actualizar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regularmente</a:t>
            </a:r>
            <a:r>
              <a:rPr lang="en-US" sz="1600" dirty="0" smtClean="0">
                <a:solidFill>
                  <a:schemeClr val="bg1"/>
                </a:solidFill>
              </a:rPr>
              <a:t> la </a:t>
            </a:r>
            <a:r>
              <a:rPr lang="en-US" sz="1600" dirty="0" err="1" smtClean="0">
                <a:solidFill>
                  <a:schemeClr val="bg1"/>
                </a:solidFill>
              </a:rPr>
              <a:t>información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Genere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datos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estadísticas</a:t>
            </a:r>
            <a:r>
              <a:rPr lang="en-US" sz="1600" dirty="0" smtClean="0">
                <a:solidFill>
                  <a:schemeClr val="bg1"/>
                </a:solidFill>
              </a:rPr>
              <a:t> que </a:t>
            </a:r>
            <a:r>
              <a:rPr lang="en-US" sz="1600" dirty="0" err="1" smtClean="0">
                <a:solidFill>
                  <a:schemeClr val="bg1"/>
                </a:solidFill>
              </a:rPr>
              <a:t>puedan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ser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empleados</a:t>
            </a:r>
            <a:r>
              <a:rPr lang="en-US" sz="1600" dirty="0" smtClean="0">
                <a:solidFill>
                  <a:schemeClr val="bg1"/>
                </a:solidFill>
              </a:rPr>
              <a:t> para </a:t>
            </a:r>
            <a:r>
              <a:rPr lang="en-US" sz="1600" dirty="0" err="1" smtClean="0">
                <a:solidFill>
                  <a:schemeClr val="bg1"/>
                </a:solidFill>
              </a:rPr>
              <a:t>análisis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visibles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sitio</a:t>
            </a:r>
            <a:r>
              <a:rPr lang="en-US" sz="1600" dirty="0" smtClean="0">
                <a:solidFill>
                  <a:schemeClr val="bg1"/>
                </a:solidFill>
              </a:rPr>
              <a:t> web, </a:t>
            </a:r>
            <a:r>
              <a:rPr lang="en-US" sz="1600" dirty="0" err="1" smtClean="0">
                <a:solidFill>
                  <a:schemeClr val="bg1"/>
                </a:solidFill>
              </a:rPr>
              <a:t>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cuadros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gráficos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mapas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4519108"/>
            <a:ext cx="12192000" cy="233889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7200" b="1" dirty="0" smtClean="0">
                <a:latin typeface="Arial Narrow" panose="020B0606020202030204" pitchFamily="34" charset="0"/>
              </a:rPr>
              <a:t>GESTIÓN DEL RIESGO</a:t>
            </a:r>
          </a:p>
          <a:p>
            <a:pPr algn="ctr"/>
            <a:r>
              <a:rPr lang="es-CR" sz="8000" b="1" dirty="0" smtClean="0">
                <a:latin typeface="Arial Narrow" panose="020B0606020202030204" pitchFamily="34" charset="0"/>
              </a:rPr>
              <a:t>Costa Rica</a:t>
            </a:r>
            <a:endParaRPr lang="es-CR" sz="8000" b="1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3" y="346816"/>
            <a:ext cx="3673980" cy="36739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971871" y="-121952"/>
            <a:ext cx="2706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es-CR" sz="280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74265" y="91854"/>
            <a:ext cx="49309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5000" dirty="0">
                <a:solidFill>
                  <a:srgbClr val="00B0F0"/>
                </a:solidFill>
                <a:latin typeface="Arial Narrow" panose="020B0606020202030204" pitchFamily="34" charset="0"/>
              </a:rPr>
              <a:t>e</a:t>
            </a:r>
            <a:r>
              <a:rPr lang="es-CR" sz="150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jes</a:t>
            </a:r>
            <a:r>
              <a:rPr lang="es-CR" sz="80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s-CR" sz="80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de acción</a:t>
            </a:r>
            <a:endParaRPr lang="es-CR" sz="8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https://encrypted-tbn2.gstatic.com/images?q=tbn:ANd9GcTDB2pHIaEnnuDhi6Yo-J0j4asVVS6tFZzjjOPtnvfxXjVHMS1B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08" y="145358"/>
            <a:ext cx="1842453" cy="262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77" y="3457721"/>
            <a:ext cx="2003871" cy="25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14" y="439670"/>
            <a:ext cx="2983285" cy="198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80" y="3412959"/>
            <a:ext cx="1837813" cy="259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abajo"/>
          <p:cNvSpPr/>
          <p:nvPr/>
        </p:nvSpPr>
        <p:spPr>
          <a:xfrm rot="16200000">
            <a:off x="5569555" y="1506695"/>
            <a:ext cx="689990" cy="9863874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Flecha derecha"/>
          <p:cNvSpPr/>
          <p:nvPr/>
        </p:nvSpPr>
        <p:spPr>
          <a:xfrm>
            <a:off x="4605867" y="1259193"/>
            <a:ext cx="1482980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Flecha derecha"/>
          <p:cNvSpPr/>
          <p:nvPr/>
        </p:nvSpPr>
        <p:spPr>
          <a:xfrm>
            <a:off x="6827500" y="4384982"/>
            <a:ext cx="978408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Flecha derecha"/>
          <p:cNvSpPr/>
          <p:nvPr/>
        </p:nvSpPr>
        <p:spPr>
          <a:xfrm>
            <a:off x="982612" y="2699117"/>
            <a:ext cx="9863872" cy="730573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2000 </a:t>
            </a:r>
            <a:r>
              <a:rPr lang="en-US" b="1" dirty="0"/>
              <a:t>- 2030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89407" y="6207798"/>
            <a:ext cx="173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 smtClean="0">
                <a:solidFill>
                  <a:schemeClr val="bg1"/>
                </a:solidFill>
              </a:rPr>
              <a:t>2000 - 2015</a:t>
            </a:r>
            <a:endParaRPr lang="es-CR" sz="2400" b="1" dirty="0">
              <a:solidFill>
                <a:schemeClr val="bg1"/>
              </a:solidFill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7703562" y="6207797"/>
            <a:ext cx="200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2015 - 2030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3" y="3493113"/>
            <a:ext cx="2413589" cy="237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1 Flecha derecha"/>
          <p:cNvSpPr/>
          <p:nvPr/>
        </p:nvSpPr>
        <p:spPr>
          <a:xfrm>
            <a:off x="3520772" y="4440594"/>
            <a:ext cx="978408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03" y="979260"/>
            <a:ext cx="2922595" cy="389679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847528" y="4426795"/>
            <a:ext cx="3004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Política Nacional de Gestión del Riesgo 2016-2030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24000" y="5855312"/>
            <a:ext cx="9144000" cy="100268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3200" b="1" dirty="0">
                <a:latin typeface="Arial Narrow" panose="020B0606020202030204" pitchFamily="34" charset="0"/>
              </a:rPr>
              <a:t>GESTIÓN DEL RIESGO</a:t>
            </a:r>
          </a:p>
          <a:p>
            <a:pPr algn="ctr"/>
            <a:r>
              <a:rPr lang="es-CR" sz="3200" b="1" dirty="0">
                <a:latin typeface="Arial Narrow" panose="020B0606020202030204" pitchFamily="34" charset="0"/>
              </a:rPr>
              <a:t>Costa Rica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6749" y="4519145"/>
            <a:ext cx="302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Plan Nacional de Gestión del Riesgo 2016-2020</a:t>
            </a:r>
          </a:p>
        </p:txBody>
      </p:sp>
      <p:pic>
        <p:nvPicPr>
          <p:cNvPr id="6" name="Picture 2" descr="http://politica.cne.go.cr/images/cover/pngrnv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62" y="0"/>
            <a:ext cx="437681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olitica.cne.go.cr/images/cover/plan/plan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17" y="144016"/>
            <a:ext cx="4247403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1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56" y="1587712"/>
            <a:ext cx="4163035" cy="4163035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3695902" y="5013695"/>
            <a:ext cx="1543042" cy="4911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IMPACTO</a:t>
            </a:r>
            <a:endParaRPr lang="es-CR" sz="2000" b="1" dirty="0">
              <a:latin typeface="Arial Narrow" panose="020B060602020203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695903" y="2553401"/>
            <a:ext cx="1552775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Narrow" panose="020B0606020202030204" pitchFamily="34" charset="0"/>
              </a:rPr>
              <a:t>DE GESTIÓN</a:t>
            </a:r>
            <a:endParaRPr lang="es-CR" b="1" dirty="0">
              <a:latin typeface="Arial Narrow" panose="020B060602020203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5094662" y="574187"/>
            <a:ext cx="2007656" cy="5137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INDICADORES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649761" y="3825072"/>
            <a:ext cx="1656185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Arial Narrow" panose="020B0606020202030204" pitchFamily="34" charset="0"/>
              </a:rPr>
              <a:t>Medición</a:t>
            </a:r>
            <a:endParaRPr lang="es-CR" sz="2800" b="1" dirty="0">
              <a:latin typeface="Arial Narrow" panose="020B060602020203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651553" y="1381041"/>
            <a:ext cx="1674322" cy="149346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Gobernabilidad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Planificación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Regulación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Información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5651553" y="2909937"/>
            <a:ext cx="1674322" cy="137206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Gobernanza</a:t>
            </a:r>
          </a:p>
          <a:p>
            <a:pPr algn="ctr"/>
            <a:endParaRPr lang="en-US" sz="12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Participación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Compromisos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Conocimiento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Actitudes</a:t>
            </a:r>
            <a:endParaRPr lang="es-CR" sz="1200" dirty="0">
              <a:latin typeface="Arial Narrow" panose="020B060602020203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795569" y="5857679"/>
            <a:ext cx="1872205" cy="22940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Daños</a:t>
            </a:r>
            <a:endParaRPr lang="es-CR" sz="2000" b="1" dirty="0">
              <a:latin typeface="Arial Narrow" panose="020B060602020203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8244221" y="1920816"/>
            <a:ext cx="2015844" cy="5068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Estrategias Nacionales -</a:t>
            </a:r>
          </a:p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Sectoriales</a:t>
            </a:r>
            <a:endParaRPr lang="es-CR" sz="1400" b="1" dirty="0">
              <a:latin typeface="Arial Narrow" panose="020B060602020203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8244221" y="3218239"/>
            <a:ext cx="2015844" cy="66735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Territorios</a:t>
            </a:r>
          </a:p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Nacional-Regional-Local-Comunitario</a:t>
            </a:r>
            <a:endParaRPr lang="es-CR" sz="1400" b="1" dirty="0">
              <a:latin typeface="Arial Narrow" panose="020B0606020202030204" pitchFamily="34" charset="0"/>
            </a:endParaRPr>
          </a:p>
        </p:txBody>
      </p:sp>
      <p:sp>
        <p:nvSpPr>
          <p:cNvPr id="21" name="Abrir llave 20"/>
          <p:cNvSpPr/>
          <p:nvPr/>
        </p:nvSpPr>
        <p:spPr>
          <a:xfrm>
            <a:off x="5307571" y="1262083"/>
            <a:ext cx="415991" cy="3019915"/>
          </a:xfrm>
          <a:prstGeom prst="leftBrace">
            <a:avLst>
              <a:gd name="adj1" fmla="val 8333"/>
              <a:gd name="adj2" fmla="val 5057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5814934" y="5447538"/>
            <a:ext cx="1852841" cy="23913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Pérdidas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5814934" y="5027017"/>
            <a:ext cx="1852843" cy="23225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Afectación humana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5815423" y="4573186"/>
            <a:ext cx="1852353" cy="26336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Mortalidad</a:t>
            </a:r>
          </a:p>
        </p:txBody>
      </p:sp>
      <p:sp>
        <p:nvSpPr>
          <p:cNvPr id="25" name="Abrir llave 24"/>
          <p:cNvSpPr/>
          <p:nvPr/>
        </p:nvSpPr>
        <p:spPr>
          <a:xfrm>
            <a:off x="5307570" y="4458182"/>
            <a:ext cx="419372" cy="1772452"/>
          </a:xfrm>
          <a:prstGeom prst="leftBrace">
            <a:avLst>
              <a:gd name="adj1" fmla="val 8333"/>
              <a:gd name="adj2" fmla="val 4705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27" name="Abrir llave 26"/>
          <p:cNvSpPr/>
          <p:nvPr/>
        </p:nvSpPr>
        <p:spPr>
          <a:xfrm>
            <a:off x="3335393" y="2427622"/>
            <a:ext cx="415991" cy="3226948"/>
          </a:xfrm>
          <a:prstGeom prst="leftBrace">
            <a:avLst>
              <a:gd name="adj1" fmla="val 8333"/>
              <a:gd name="adj2" fmla="val 5057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28" name="Flecha izquierda 27"/>
          <p:cNvSpPr/>
          <p:nvPr/>
        </p:nvSpPr>
        <p:spPr>
          <a:xfrm>
            <a:off x="7415821" y="1996768"/>
            <a:ext cx="756012" cy="430854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29" name="Flecha izquierda 28"/>
          <p:cNvSpPr/>
          <p:nvPr/>
        </p:nvSpPr>
        <p:spPr>
          <a:xfrm>
            <a:off x="7389560" y="3329350"/>
            <a:ext cx="756012" cy="430854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4" name="3 CuadroTexto"/>
          <p:cNvSpPr txBox="1"/>
          <p:nvPr/>
        </p:nvSpPr>
        <p:spPr>
          <a:xfrm>
            <a:off x="3751383" y="1430874"/>
            <a:ext cx="84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+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751383" y="3798815"/>
            <a:ext cx="84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-</a:t>
            </a:r>
          </a:p>
        </p:txBody>
      </p:sp>
      <p:sp>
        <p:nvSpPr>
          <p:cNvPr id="9" name="8 Flecha derecha"/>
          <p:cNvSpPr/>
          <p:nvPr/>
        </p:nvSpPr>
        <p:spPr>
          <a:xfrm rot="16200000">
            <a:off x="4225401" y="167345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25 Flecha derecha"/>
          <p:cNvSpPr/>
          <p:nvPr/>
        </p:nvSpPr>
        <p:spPr>
          <a:xfrm rot="5400000">
            <a:off x="4225401" y="4064329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ángulo 30"/>
          <p:cNvSpPr/>
          <p:nvPr/>
        </p:nvSpPr>
        <p:spPr>
          <a:xfrm>
            <a:off x="0" y="6263020"/>
            <a:ext cx="12192000" cy="59498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smtClean="0">
                <a:latin typeface="Arial Narrow" panose="020B0606020202030204" pitchFamily="34" charset="0"/>
              </a:rPr>
              <a:t>GESTIÓN DEL RIESGO</a:t>
            </a:r>
          </a:p>
          <a:p>
            <a:pPr algn="ctr"/>
            <a:r>
              <a:rPr lang="es-CR" b="1" dirty="0" smtClean="0">
                <a:latin typeface="Arial Narrow" panose="020B0606020202030204" pitchFamily="34" charset="0"/>
              </a:rPr>
              <a:t>Costa Rica</a:t>
            </a:r>
            <a:endParaRPr lang="es-CR" b="1" dirty="0">
              <a:latin typeface="Arial Narrow" panose="020B060602020203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176043" y="244772"/>
            <a:ext cx="2542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rPr>
              <a:t>INDICADORES</a:t>
            </a:r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27600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586428"/>
              </p:ext>
            </p:extLst>
          </p:nvPr>
        </p:nvGraphicFramePr>
        <p:xfrm>
          <a:off x="623393" y="1302194"/>
          <a:ext cx="10849203" cy="4647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524"/>
                <a:gridCol w="634111"/>
                <a:gridCol w="437837"/>
                <a:gridCol w="1041752"/>
                <a:gridCol w="150980"/>
                <a:gridCol w="1011557"/>
                <a:gridCol w="166077"/>
                <a:gridCol w="936069"/>
                <a:gridCol w="174999"/>
                <a:gridCol w="1660767"/>
                <a:gridCol w="150980"/>
                <a:gridCol w="619013"/>
                <a:gridCol w="166077"/>
                <a:gridCol w="1690965"/>
                <a:gridCol w="468035"/>
                <a:gridCol w="588817"/>
                <a:gridCol w="407643"/>
              </a:tblGrid>
              <a:tr h="223202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es-CR" sz="1100" u="none" strike="noStrike" dirty="0">
                          <a:effectLst/>
                        </a:rPr>
                        <a:t> </a:t>
                      </a:r>
                      <a:endParaRPr lang="es-C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312484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R" sz="1100" u="none" strike="noStrike" dirty="0">
                          <a:effectLst/>
                        </a:rPr>
                        <a:t> </a:t>
                      </a:r>
                      <a:endParaRPr lang="es-C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2016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b"/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2030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 fontAlgn="b"/>
                      <a:r>
                        <a:rPr lang="es-CR" sz="1100" u="none" strike="noStrike" dirty="0">
                          <a:effectLst/>
                        </a:rPr>
                        <a:t> </a:t>
                      </a:r>
                      <a:endParaRPr lang="es-C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5712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Horizonte de 15 años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9686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68726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Marco Internacional para la Reducción de Riesgo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9686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12926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Política Nacional de Gestión del Riesgo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9686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64728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R" sz="1400" b="0" u="none" strike="noStrike" dirty="0">
                          <a:effectLst/>
                        </a:rPr>
                        <a:t>PNGR (2016-2020)</a:t>
                      </a:r>
                      <a:br>
                        <a:rPr lang="es-CR" sz="1400" b="0" u="none" strike="noStrike" dirty="0">
                          <a:effectLst/>
                        </a:rPr>
                      </a:br>
                      <a:r>
                        <a:rPr lang="es-CR" sz="1400" b="0" u="none" strike="noStrike" dirty="0">
                          <a:effectLst/>
                        </a:rPr>
                        <a:t>I Quinquenio</a:t>
                      </a:r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 dirty="0">
                          <a:effectLst/>
                        </a:rPr>
                        <a:t>PNGR (2021-2025)</a:t>
                      </a:r>
                      <a:br>
                        <a:rPr lang="es-CR" sz="1400" u="none" strike="noStrike" dirty="0">
                          <a:effectLst/>
                        </a:rPr>
                      </a:br>
                      <a:r>
                        <a:rPr lang="es-CR" sz="1400" u="none" strike="noStrike" dirty="0">
                          <a:effectLst/>
                        </a:rPr>
                        <a:t>II Quinquenio</a:t>
                      </a:r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 dirty="0">
                          <a:effectLst/>
                        </a:rPr>
                        <a:t>PNGR (2026-2030)</a:t>
                      </a:r>
                      <a:br>
                        <a:rPr lang="es-CR" sz="1400" u="none" strike="noStrike" dirty="0">
                          <a:effectLst/>
                        </a:rPr>
                      </a:br>
                      <a:r>
                        <a:rPr lang="es-CR" sz="1400" u="none" strike="noStrike" dirty="0">
                          <a:effectLst/>
                        </a:rPr>
                        <a:t>III Quinquenio</a:t>
                      </a:r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9686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91047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PND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PND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PND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PND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31248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34363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s-CR" sz="1100" u="none" strike="noStrike" dirty="0">
                          <a:effectLst/>
                        </a:rPr>
                        <a:t> </a:t>
                      </a:r>
                      <a:endParaRPr lang="es-C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u="none" strike="noStrike" dirty="0">
                          <a:effectLst/>
                        </a:rPr>
                        <a:t> </a:t>
                      </a:r>
                      <a:endParaRPr lang="es-C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4079776" y="620688"/>
            <a:ext cx="4032448" cy="48235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HORIZONTE ESTRATÉGICO</a:t>
            </a:r>
            <a:endParaRPr lang="es-CR" b="1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10608501" y="2193847"/>
            <a:ext cx="57606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 redondeado"/>
          <p:cNvSpPr/>
          <p:nvPr/>
        </p:nvSpPr>
        <p:spPr>
          <a:xfrm>
            <a:off x="1827994" y="3264908"/>
            <a:ext cx="529616" cy="37059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6 Rectángulo redondeado"/>
          <p:cNvSpPr/>
          <p:nvPr/>
        </p:nvSpPr>
        <p:spPr>
          <a:xfrm>
            <a:off x="1827994" y="4083810"/>
            <a:ext cx="467993" cy="36004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927649" y="6356351"/>
            <a:ext cx="7066544" cy="372495"/>
          </a:xfrm>
        </p:spPr>
        <p:txBody>
          <a:bodyPr/>
          <a:lstStyle/>
          <a:p>
            <a:r>
              <a:rPr lang="es-ES" dirty="0" smtClean="0"/>
              <a:t>Unidad de Desarrollo Estratégico del Sistema Nacional de Gestión del Riesgo</a:t>
            </a:r>
            <a:endParaRPr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6480043" y="6045630"/>
            <a:ext cx="4438756" cy="19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81B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rot="0" vert="horz" wrap="square" lIns="228600" tIns="0" rIns="0" bIns="0" anchor="t" anchorCtr="0" upright="1">
            <a:noAutofit/>
          </a:bodyPr>
          <a:lstStyle/>
          <a:p>
            <a:pPr algn="ctr"/>
            <a:r>
              <a:rPr lang="es-CR" sz="1200" i="1" dirty="0">
                <a:latin typeface="Calibri"/>
                <a:ea typeface="Calibri"/>
                <a:cs typeface="Times New Roman"/>
              </a:rPr>
              <a:t>Fuente: </a:t>
            </a:r>
            <a:r>
              <a:rPr lang="es-CR" sz="1200" i="1" dirty="0" smtClean="0">
                <a:latin typeface="Calibri"/>
                <a:ea typeface="Calibri"/>
                <a:cs typeface="Times New Roman"/>
              </a:rPr>
              <a:t>Desarrollo Estratégico del SNGR, 2015.</a:t>
            </a:r>
            <a:endParaRPr lang="es-CR" sz="1200" i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112823" y="2965940"/>
            <a:ext cx="4225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Política Centroamericana de Gestión Integral del Riesgo</a:t>
            </a:r>
            <a:endParaRPr lang="es-CR" sz="1400" dirty="0"/>
          </a:p>
        </p:txBody>
      </p:sp>
      <p:pic>
        <p:nvPicPr>
          <p:cNvPr id="12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75" y="5516856"/>
            <a:ext cx="1200839" cy="12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" y="1392865"/>
            <a:ext cx="4474613" cy="4268208"/>
          </a:xfrm>
          <a:prstGeom prst="rect">
            <a:avLst/>
          </a:prstGeom>
        </p:spPr>
      </p:pic>
      <p:sp>
        <p:nvSpPr>
          <p:cNvPr id="3" name="Cubo 2"/>
          <p:cNvSpPr/>
          <p:nvPr/>
        </p:nvSpPr>
        <p:spPr>
          <a:xfrm>
            <a:off x="4589838" y="1728118"/>
            <a:ext cx="1504832" cy="4437189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>
                <a:latin typeface="Arial Narrow" panose="020B0606020202030204" pitchFamily="34" charset="0"/>
              </a:rPr>
              <a:t>REDUCCIÓN DEL RIESGO</a:t>
            </a:r>
            <a:endParaRPr lang="es-CR" sz="1200" b="1" dirty="0">
              <a:latin typeface="Arial Narrow" panose="020B0606020202030204" pitchFamily="34" charset="0"/>
            </a:endParaRPr>
          </a:p>
        </p:txBody>
      </p:sp>
      <p:sp>
        <p:nvSpPr>
          <p:cNvPr id="4" name="Cubo 3"/>
          <p:cNvSpPr/>
          <p:nvPr/>
        </p:nvSpPr>
        <p:spPr>
          <a:xfrm>
            <a:off x="6616923" y="1728118"/>
            <a:ext cx="1500427" cy="4437189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>
                <a:latin typeface="Arial Narrow" panose="020B0606020202030204" pitchFamily="34" charset="0"/>
              </a:rPr>
              <a:t>PREPARATIVOS Y RESPUESTA</a:t>
            </a:r>
            <a:endParaRPr lang="es-CR" sz="1200" b="1" dirty="0">
              <a:latin typeface="Arial Narrow" panose="020B0606020202030204" pitchFamily="34" charset="0"/>
            </a:endParaRPr>
          </a:p>
        </p:txBody>
      </p:sp>
      <p:sp>
        <p:nvSpPr>
          <p:cNvPr id="5" name="Cubo 4"/>
          <p:cNvSpPr/>
          <p:nvPr/>
        </p:nvSpPr>
        <p:spPr>
          <a:xfrm>
            <a:off x="8833877" y="1728116"/>
            <a:ext cx="1522617" cy="4437188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>
                <a:latin typeface="Arial Narrow" panose="020B0606020202030204" pitchFamily="34" charset="0"/>
              </a:rPr>
              <a:t>RECUPERACIÓN</a:t>
            </a:r>
            <a:endParaRPr lang="es-CR" sz="1200" b="1" dirty="0">
              <a:latin typeface="Arial Narrow" panose="020B0606020202030204" pitchFamily="34" charset="0"/>
            </a:endParaRPr>
          </a:p>
        </p:txBody>
      </p:sp>
      <p:sp>
        <p:nvSpPr>
          <p:cNvPr id="6" name="Cubo 5"/>
          <p:cNvSpPr/>
          <p:nvPr/>
        </p:nvSpPr>
        <p:spPr>
          <a:xfrm>
            <a:off x="3924932" y="2721952"/>
            <a:ext cx="7080345" cy="405989"/>
          </a:xfrm>
          <a:prstGeom prst="cub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latin typeface="Arial Narrow" panose="020B0606020202030204" pitchFamily="34" charset="0"/>
              </a:rPr>
              <a:t>1. Generación de Resiliencia e Inclusión Social</a:t>
            </a:r>
            <a:endParaRPr lang="es-CR" b="1" dirty="0">
              <a:latin typeface="Arial Narrow" panose="020B0606020202030204" pitchFamily="34" charset="0"/>
            </a:endParaRPr>
          </a:p>
        </p:txBody>
      </p:sp>
      <p:sp>
        <p:nvSpPr>
          <p:cNvPr id="7" name="Cubo 6"/>
          <p:cNvSpPr/>
          <p:nvPr/>
        </p:nvSpPr>
        <p:spPr>
          <a:xfrm>
            <a:off x="3960971" y="3338739"/>
            <a:ext cx="7080345" cy="405989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s-MX" b="1" dirty="0">
                <a:latin typeface="Arial Narrow" panose="020B0606020202030204" pitchFamily="34" charset="0"/>
              </a:rPr>
              <a:t>2. Participación y Desconcentración para la Gestión del Riesgo</a:t>
            </a:r>
            <a:endParaRPr lang="es-CR" dirty="0">
              <a:latin typeface="Arial Narrow" panose="020B0606020202030204" pitchFamily="34" charset="0"/>
            </a:endParaRPr>
          </a:p>
        </p:txBody>
      </p:sp>
      <p:sp>
        <p:nvSpPr>
          <p:cNvPr id="8" name="Cubo 7"/>
          <p:cNvSpPr/>
          <p:nvPr/>
        </p:nvSpPr>
        <p:spPr>
          <a:xfrm>
            <a:off x="3969395" y="4007562"/>
            <a:ext cx="7080345" cy="405989"/>
          </a:xfrm>
          <a:prstGeom prst="cub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b="1" dirty="0">
                <a:latin typeface="Arial Narrow" panose="020B0606020202030204" pitchFamily="34" charset="0"/>
              </a:rPr>
              <a:t>3. Educación, Gestión del Conocimiento e Innovación</a:t>
            </a:r>
          </a:p>
        </p:txBody>
      </p:sp>
      <p:sp>
        <p:nvSpPr>
          <p:cNvPr id="9" name="Cubo 8"/>
          <p:cNvSpPr/>
          <p:nvPr/>
        </p:nvSpPr>
        <p:spPr>
          <a:xfrm>
            <a:off x="3924932" y="4653139"/>
            <a:ext cx="7080345" cy="405989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b="1" dirty="0">
                <a:latin typeface="Arial Narrow" panose="020B0606020202030204" pitchFamily="34" charset="0"/>
              </a:rPr>
              <a:t>4. Inversión Financiera Sostenible Infraestructura y Servicios</a:t>
            </a:r>
          </a:p>
        </p:txBody>
      </p:sp>
      <p:sp>
        <p:nvSpPr>
          <p:cNvPr id="10" name="Cubo 9"/>
          <p:cNvSpPr/>
          <p:nvPr/>
        </p:nvSpPr>
        <p:spPr>
          <a:xfrm>
            <a:off x="3900065" y="5301209"/>
            <a:ext cx="7080345" cy="432048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sz="1600" b="1" dirty="0">
                <a:latin typeface="Arial Narrow" panose="020B0606020202030204" pitchFamily="34" charset="0"/>
              </a:rPr>
              <a:t>5. Planificación, Mecanismos e Instrumentos Normativos para la Reducción del Riesgo</a:t>
            </a:r>
            <a:endParaRPr lang="es-ES" sz="1600" b="1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4918267" y="1227404"/>
            <a:ext cx="5438224" cy="402996"/>
          </a:xfrm>
          <a:prstGeom prst="roundRect">
            <a:avLst/>
          </a:prstGeom>
          <a:solidFill>
            <a:schemeClr val="accent1"/>
          </a:solidFill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ÁMBITOS DE GESTIÓN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918267" y="526632"/>
            <a:ext cx="5438224" cy="564235"/>
          </a:xfrm>
          <a:prstGeom prst="roundRect">
            <a:avLst/>
          </a:prstGeom>
          <a:solidFill>
            <a:schemeClr val="accent3"/>
          </a:solidFill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POLÍTICA NACIONAL DE GESTIÓN DEL RIESGO</a:t>
            </a:r>
            <a:endParaRPr lang="es-C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37843" y="382981"/>
            <a:ext cx="330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DE-N° 39322-MP-MINAE-MIVAH</a:t>
            </a:r>
          </a:p>
          <a:p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30-11-2015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55575" y="6263020"/>
            <a:ext cx="11880850" cy="59498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latin typeface="Arial Narrow" panose="020B0606020202030204" pitchFamily="34" charset="0"/>
              </a:rPr>
              <a:t>GESTIÓN DEL RIESGO</a:t>
            </a:r>
          </a:p>
          <a:p>
            <a:pPr algn="ctr"/>
            <a:r>
              <a:rPr lang="es-CR" sz="2000" b="1" dirty="0">
                <a:latin typeface="Arial Narrow" panose="020B0606020202030204" pitchFamily="34" charset="0"/>
              </a:rPr>
              <a:t>Costa Rica</a:t>
            </a:r>
          </a:p>
        </p:txBody>
      </p:sp>
    </p:spTree>
    <p:extLst>
      <p:ext uri="{BB962C8B-B14F-4D97-AF65-F5344CB8AC3E}">
        <p14:creationId xmlns:p14="http://schemas.microsoft.com/office/powerpoint/2010/main" val="31566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o 5"/>
          <p:cNvSpPr/>
          <p:nvPr/>
        </p:nvSpPr>
        <p:spPr>
          <a:xfrm>
            <a:off x="1511542" y="1563901"/>
            <a:ext cx="2245449" cy="4859105"/>
          </a:xfrm>
          <a:prstGeom prst="cub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/>
              <a:t>Eje 1.</a:t>
            </a:r>
          </a:p>
          <a:p>
            <a:pPr algn="ctr"/>
            <a:r>
              <a:rPr lang="es-MX" sz="1200" b="1" dirty="0"/>
              <a:t>Generación de Resiliencia e Inclusión Social</a:t>
            </a:r>
          </a:p>
          <a:p>
            <a:pPr algn="ctr"/>
            <a:endParaRPr lang="es-MX" sz="1200" b="1" dirty="0"/>
          </a:p>
          <a:p>
            <a:pPr algn="ctr"/>
            <a:endParaRPr lang="es-MX" sz="1200" b="1" dirty="0"/>
          </a:p>
          <a:p>
            <a:pPr algn="ctr"/>
            <a:endParaRPr lang="es-MX" sz="1200" b="1" dirty="0"/>
          </a:p>
        </p:txBody>
      </p:sp>
      <p:sp>
        <p:nvSpPr>
          <p:cNvPr id="7" name="Cubo 6"/>
          <p:cNvSpPr/>
          <p:nvPr/>
        </p:nvSpPr>
        <p:spPr>
          <a:xfrm>
            <a:off x="3169862" y="1563903"/>
            <a:ext cx="2271217" cy="4859105"/>
          </a:xfrm>
          <a:prstGeom prst="cub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s-MX" sz="1200" b="1" dirty="0"/>
              <a:t>Eje 2. </a:t>
            </a:r>
          </a:p>
          <a:p>
            <a:pPr lvl="0" algn="ctr">
              <a:lnSpc>
                <a:spcPct val="115000"/>
              </a:lnSpc>
            </a:pPr>
            <a:r>
              <a:rPr lang="es-MX" sz="1200" b="1" dirty="0"/>
              <a:t>Participación y Desconcentración para la Gestión del Riesgo</a:t>
            </a:r>
          </a:p>
          <a:p>
            <a:pPr lvl="0" algn="ctr">
              <a:lnSpc>
                <a:spcPct val="115000"/>
              </a:lnSpc>
            </a:pPr>
            <a:endParaRPr lang="es-MX" sz="1200" b="1" dirty="0"/>
          </a:p>
        </p:txBody>
      </p:sp>
      <p:sp>
        <p:nvSpPr>
          <p:cNvPr id="8" name="Cubo 7"/>
          <p:cNvSpPr/>
          <p:nvPr/>
        </p:nvSpPr>
        <p:spPr>
          <a:xfrm>
            <a:off x="4879722" y="1563901"/>
            <a:ext cx="2201929" cy="4859105"/>
          </a:xfrm>
          <a:prstGeom prst="cub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sz="1200" b="1" dirty="0"/>
              <a:t>Eje 3.</a:t>
            </a:r>
          </a:p>
          <a:p>
            <a:pPr algn="ctr">
              <a:lnSpc>
                <a:spcPct val="115000"/>
              </a:lnSpc>
            </a:pPr>
            <a:r>
              <a:rPr lang="es-MX" sz="1200" b="1" dirty="0"/>
              <a:t>Educación, Gestión del Conocimiento e Innovación</a:t>
            </a:r>
          </a:p>
          <a:p>
            <a:pPr algn="ctr">
              <a:lnSpc>
                <a:spcPct val="115000"/>
              </a:lnSpc>
            </a:pPr>
            <a:endParaRPr lang="es-MX" sz="1200" b="1" dirty="0"/>
          </a:p>
          <a:p>
            <a:pPr algn="ctr">
              <a:lnSpc>
                <a:spcPct val="115000"/>
              </a:lnSpc>
            </a:pPr>
            <a:endParaRPr lang="es-MX" sz="1200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2355201" y="963751"/>
            <a:ext cx="7250966" cy="402996"/>
          </a:xfrm>
          <a:prstGeom prst="roundRect">
            <a:avLst/>
          </a:prstGeom>
          <a:solidFill>
            <a:srgbClr val="FF0000"/>
          </a:solidFill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ÁMBITOS DE GESTIÓN </a:t>
            </a:r>
            <a:r>
              <a:rPr lang="es-MX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EJE DE LA POLÍTICA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376962" y="330554"/>
            <a:ext cx="7250966" cy="56423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NACIONAL DE GESTIÓN DEL RIESGO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31" y="5805264"/>
            <a:ext cx="925997" cy="950248"/>
          </a:xfrm>
          <a:prstGeom prst="rect">
            <a:avLst/>
          </a:prstGeom>
        </p:spPr>
      </p:pic>
      <p:sp>
        <p:nvSpPr>
          <p:cNvPr id="13" name="Cubo 8"/>
          <p:cNvSpPr/>
          <p:nvPr/>
        </p:nvSpPr>
        <p:spPr>
          <a:xfrm>
            <a:off x="6470244" y="1563903"/>
            <a:ext cx="2218847" cy="4859105"/>
          </a:xfrm>
          <a:prstGeom prst="cub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sz="1200" b="1" dirty="0"/>
              <a:t>Eje 4.</a:t>
            </a:r>
          </a:p>
          <a:p>
            <a:pPr algn="ctr">
              <a:lnSpc>
                <a:spcPct val="115000"/>
              </a:lnSpc>
            </a:pPr>
            <a:r>
              <a:rPr lang="es-MX" sz="1200" b="1" dirty="0"/>
              <a:t>Inversión Financiera Sostenible Infraestructura y Servicios</a:t>
            </a:r>
          </a:p>
          <a:p>
            <a:pPr algn="ctr">
              <a:lnSpc>
                <a:spcPct val="115000"/>
              </a:lnSpc>
            </a:pPr>
            <a:endParaRPr lang="es-MX" sz="1200" b="1" dirty="0"/>
          </a:p>
        </p:txBody>
      </p:sp>
      <p:sp>
        <p:nvSpPr>
          <p:cNvPr id="17" name="Cubo 9"/>
          <p:cNvSpPr/>
          <p:nvPr/>
        </p:nvSpPr>
        <p:spPr>
          <a:xfrm>
            <a:off x="8154327" y="1563901"/>
            <a:ext cx="2266498" cy="4859105"/>
          </a:xfrm>
          <a:prstGeom prst="cub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sz="1200" b="1" dirty="0"/>
              <a:t>Eje 5.</a:t>
            </a:r>
          </a:p>
          <a:p>
            <a:pPr algn="ctr">
              <a:lnSpc>
                <a:spcPct val="115000"/>
              </a:lnSpc>
            </a:pPr>
            <a:r>
              <a:rPr lang="es-MX" sz="1200" b="1" dirty="0"/>
              <a:t>Planificación, Mecanismos e Instrumentos Normativos para la Reducción del Riesgo</a:t>
            </a:r>
            <a:endParaRPr lang="es-ES" sz="1200" b="1" dirty="0">
              <a:ea typeface="Calibri"/>
              <a:cs typeface="Times New Roman"/>
            </a:endParaRPr>
          </a:p>
        </p:txBody>
      </p:sp>
      <p:sp>
        <p:nvSpPr>
          <p:cNvPr id="18" name="Cubo 2"/>
          <p:cNvSpPr/>
          <p:nvPr/>
        </p:nvSpPr>
        <p:spPr>
          <a:xfrm rot="5400000">
            <a:off x="5638321" y="-1058811"/>
            <a:ext cx="728249" cy="10104526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ÁMBITO DE REDUCCIÓN DEL RIESGO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bo 3"/>
          <p:cNvSpPr/>
          <p:nvPr/>
        </p:nvSpPr>
        <p:spPr>
          <a:xfrm rot="5400000">
            <a:off x="5620638" y="-111092"/>
            <a:ext cx="720080" cy="10104526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ÁMBTIO DE PREPARATIVOS Y RESPUESTA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bo 4"/>
          <p:cNvSpPr/>
          <p:nvPr/>
        </p:nvSpPr>
        <p:spPr>
          <a:xfrm rot="5400000">
            <a:off x="5678404" y="789009"/>
            <a:ext cx="648072" cy="10104526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ÁMBITO DE RECUPERACIÓN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2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4" y="2393874"/>
            <a:ext cx="3770402" cy="3869146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2409680" y="207694"/>
            <a:ext cx="7397525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MODELO DE GESTIÓN DE LA POLÍTICA NACIONAL DE GESTIÓN DEL RIESGO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393047" y="1392661"/>
            <a:ext cx="2537633" cy="72008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SISTEMA NACIONAL DE GESTIÓN DEL RIESGO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7276612" y="1382406"/>
            <a:ext cx="2530592" cy="7405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PLAN NACIONAL DE GESTIÓN DEL RIESGO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409679" y="4096511"/>
            <a:ext cx="1953934" cy="6693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REDUCCIÓN DEL RIESGO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175964" y="4096514"/>
            <a:ext cx="1824428" cy="6693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PREPARATIVOS Y RESPUESTA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7767954" y="4096510"/>
            <a:ext cx="1946977" cy="6693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RECUPERACIÓN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7513978" y="2411440"/>
            <a:ext cx="2056262" cy="4723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Ámbitos de Gestión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409680" y="908721"/>
            <a:ext cx="7397524" cy="28525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Junta Directiva, CNE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7767953" y="3490320"/>
            <a:ext cx="1946977" cy="45079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Comité de Seguimiento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811855" y="2636915"/>
            <a:ext cx="552646" cy="53766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CNE</a:t>
            </a:r>
          </a:p>
        </p:txBody>
      </p:sp>
      <p:cxnSp>
        <p:nvCxnSpPr>
          <p:cNvPr id="17" name="16 Conector recto"/>
          <p:cNvCxnSpPr>
            <a:stCxn id="5" idx="2"/>
            <a:endCxn id="68" idx="0"/>
          </p:cNvCxnSpPr>
          <p:nvPr/>
        </p:nvCxnSpPr>
        <p:spPr>
          <a:xfrm>
            <a:off x="3661865" y="2112742"/>
            <a:ext cx="2601" cy="308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6" idx="2"/>
            <a:endCxn id="11" idx="0"/>
          </p:cNvCxnSpPr>
          <p:nvPr/>
        </p:nvCxnSpPr>
        <p:spPr>
          <a:xfrm>
            <a:off x="8541909" y="2122991"/>
            <a:ext cx="202" cy="2884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endCxn id="11" idx="2"/>
          </p:cNvCxnSpPr>
          <p:nvPr/>
        </p:nvCxnSpPr>
        <p:spPr>
          <a:xfrm flipV="1">
            <a:off x="8541909" y="2883812"/>
            <a:ext cx="202" cy="401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68" idx="2"/>
          </p:cNvCxnSpPr>
          <p:nvPr/>
        </p:nvCxnSpPr>
        <p:spPr>
          <a:xfrm>
            <a:off x="3664463" y="2893266"/>
            <a:ext cx="0" cy="391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3664463" y="3284984"/>
            <a:ext cx="48776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 redondeado"/>
          <p:cNvSpPr/>
          <p:nvPr/>
        </p:nvSpPr>
        <p:spPr>
          <a:xfrm>
            <a:off x="2409679" y="3491637"/>
            <a:ext cx="1953934" cy="44947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Comité de Seguimiento</a:t>
            </a:r>
          </a:p>
        </p:txBody>
      </p:sp>
      <p:cxnSp>
        <p:nvCxnSpPr>
          <p:cNvPr id="43" name="42 Conector recto"/>
          <p:cNvCxnSpPr>
            <a:stCxn id="28" idx="2"/>
            <a:endCxn id="7" idx="0"/>
          </p:cNvCxnSpPr>
          <p:nvPr/>
        </p:nvCxnSpPr>
        <p:spPr>
          <a:xfrm>
            <a:off x="3386646" y="3941109"/>
            <a:ext cx="0" cy="1554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>
            <a:stCxn id="13" idx="2"/>
            <a:endCxn id="9" idx="0"/>
          </p:cNvCxnSpPr>
          <p:nvPr/>
        </p:nvCxnSpPr>
        <p:spPr>
          <a:xfrm>
            <a:off x="8741439" y="3941112"/>
            <a:ext cx="2" cy="15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stCxn id="28" idx="3"/>
          </p:cNvCxnSpPr>
          <p:nvPr/>
        </p:nvCxnSpPr>
        <p:spPr>
          <a:xfrm>
            <a:off x="4363616" y="3716372"/>
            <a:ext cx="10787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endCxn id="8" idx="0"/>
          </p:cNvCxnSpPr>
          <p:nvPr/>
        </p:nvCxnSpPr>
        <p:spPr>
          <a:xfrm>
            <a:off x="6088178" y="3941113"/>
            <a:ext cx="0" cy="15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>
            <a:stCxn id="14" idx="2"/>
          </p:cNvCxnSpPr>
          <p:nvPr/>
        </p:nvCxnSpPr>
        <p:spPr>
          <a:xfrm>
            <a:off x="6088179" y="3174578"/>
            <a:ext cx="1" cy="3170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stCxn id="8" idx="2"/>
            <a:endCxn id="81" idx="0"/>
          </p:cNvCxnSpPr>
          <p:nvPr/>
        </p:nvCxnSpPr>
        <p:spPr>
          <a:xfrm flipH="1">
            <a:off x="6083917" y="4765898"/>
            <a:ext cx="4263" cy="247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Rectángulo redondeado"/>
          <p:cNvSpPr/>
          <p:nvPr/>
        </p:nvSpPr>
        <p:spPr>
          <a:xfrm>
            <a:off x="2422975" y="5013176"/>
            <a:ext cx="7321883" cy="172819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Instancias de Coordinación Asesoras y Operativas:</a:t>
            </a:r>
          </a:p>
          <a:p>
            <a:pPr algn="ctr"/>
            <a:endParaRPr lang="en-US" sz="1600" dirty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Comités Regionales, Municipales y Comunales de </a:t>
            </a:r>
            <a:r>
              <a:rPr lang="en-US" sz="1600" dirty="0" err="1">
                <a:latin typeface="Arial Narrow" panose="020B0606020202030204" pitchFamily="34" charset="0"/>
              </a:rPr>
              <a:t>Emergencia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Comités Sectoriales e Institucionales  de Gestión del </a:t>
            </a:r>
            <a:r>
              <a:rPr lang="en-US" sz="1600" dirty="0" err="1">
                <a:latin typeface="Arial Narrow" panose="020B0606020202030204" pitchFamily="34" charset="0"/>
              </a:rPr>
              <a:t>Riesgo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Comités </a:t>
            </a:r>
            <a:r>
              <a:rPr lang="en-US" sz="1600" dirty="0" err="1">
                <a:latin typeface="Arial Narrow" panose="020B0606020202030204" pitchFamily="34" charset="0"/>
              </a:rPr>
              <a:t>Asesores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Técnicos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Redes Temáticas y </a:t>
            </a:r>
            <a:r>
              <a:rPr lang="en-US" sz="1600" dirty="0" err="1">
                <a:latin typeface="Arial Narrow" panose="020B0606020202030204" pitchFamily="34" charset="0"/>
              </a:rPr>
              <a:t>Territoriales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Otras.</a:t>
            </a:r>
          </a:p>
        </p:txBody>
      </p:sp>
      <p:cxnSp>
        <p:nvCxnSpPr>
          <p:cNvPr id="137" name="136 Conector recto"/>
          <p:cNvCxnSpPr>
            <a:stCxn id="12" idx="2"/>
            <a:endCxn id="14" idx="0"/>
          </p:cNvCxnSpPr>
          <p:nvPr/>
        </p:nvCxnSpPr>
        <p:spPr>
          <a:xfrm flipH="1">
            <a:off x="6088178" y="1193978"/>
            <a:ext cx="20264" cy="1442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137 Rectángulo redondeado"/>
          <p:cNvSpPr/>
          <p:nvPr/>
        </p:nvSpPr>
        <p:spPr>
          <a:xfrm>
            <a:off x="5043447" y="1932716"/>
            <a:ext cx="2105109" cy="56018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Foro Nacional Sobre el Riesgo</a:t>
            </a:r>
          </a:p>
        </p:txBody>
      </p:sp>
      <p:cxnSp>
        <p:nvCxnSpPr>
          <p:cNvPr id="165" name="164 Conector recto"/>
          <p:cNvCxnSpPr>
            <a:endCxn id="13" idx="1"/>
          </p:cNvCxnSpPr>
          <p:nvPr/>
        </p:nvCxnSpPr>
        <p:spPr>
          <a:xfrm flipV="1">
            <a:off x="6733994" y="3715714"/>
            <a:ext cx="1033956" cy="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>
            <a:endCxn id="6" idx="0"/>
          </p:cNvCxnSpPr>
          <p:nvPr/>
        </p:nvCxnSpPr>
        <p:spPr>
          <a:xfrm flipH="1">
            <a:off x="8541909" y="1193978"/>
            <a:ext cx="202" cy="188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>
            <a:endCxn id="5" idx="0"/>
          </p:cNvCxnSpPr>
          <p:nvPr/>
        </p:nvCxnSpPr>
        <p:spPr>
          <a:xfrm>
            <a:off x="3661862" y="1196752"/>
            <a:ext cx="0" cy="1959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Rectángulo redondeado"/>
          <p:cNvSpPr/>
          <p:nvPr/>
        </p:nvSpPr>
        <p:spPr>
          <a:xfrm>
            <a:off x="2636332" y="2420891"/>
            <a:ext cx="2056262" cy="4723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Subsistemas</a:t>
            </a:r>
          </a:p>
        </p:txBody>
      </p:sp>
      <p:sp>
        <p:nvSpPr>
          <p:cNvPr id="75" name="74 Rectángulo redondeado"/>
          <p:cNvSpPr/>
          <p:nvPr/>
        </p:nvSpPr>
        <p:spPr>
          <a:xfrm>
            <a:off x="5113618" y="3482268"/>
            <a:ext cx="1946977" cy="45079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Centro de Operaciones de Emergencia</a:t>
            </a:r>
          </a:p>
        </p:txBody>
      </p:sp>
      <p:cxnSp>
        <p:nvCxnSpPr>
          <p:cNvPr id="35" name="34 Conector recto"/>
          <p:cNvCxnSpPr>
            <a:stCxn id="7" idx="2"/>
          </p:cNvCxnSpPr>
          <p:nvPr/>
        </p:nvCxnSpPr>
        <p:spPr>
          <a:xfrm>
            <a:off x="3386646" y="4765902"/>
            <a:ext cx="0" cy="2472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9" idx="2"/>
          </p:cNvCxnSpPr>
          <p:nvPr/>
        </p:nvCxnSpPr>
        <p:spPr>
          <a:xfrm>
            <a:off x="8741441" y="4765898"/>
            <a:ext cx="0" cy="247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458440" y="6442305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>
                <a:solidFill>
                  <a:schemeClr val="bg1"/>
                </a:solidFill>
              </a:rPr>
              <a:t>Fuente: </a:t>
            </a:r>
            <a:r>
              <a:rPr lang="es-CR" sz="1200" i="1" dirty="0">
                <a:solidFill>
                  <a:schemeClr val="bg1"/>
                </a:solidFill>
              </a:rPr>
              <a:t>A. Mata, C. Picado, 2015</a:t>
            </a:r>
            <a:endParaRPr lang="es-CR" sz="1200" dirty="0">
              <a:solidFill>
                <a:schemeClr val="bg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1220397" y="0"/>
            <a:ext cx="791745" cy="682480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2238</Words>
  <Application>Microsoft Office PowerPoint</Application>
  <PresentationFormat>Panorámica</PresentationFormat>
  <Paragraphs>545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Boris Ramírez</dc:creator>
  <cp:lastModifiedBy>Carlos Picado Rojas</cp:lastModifiedBy>
  <cp:revision>41</cp:revision>
  <cp:lastPrinted>2016-04-05T19:41:34Z</cp:lastPrinted>
  <dcterms:created xsi:type="dcterms:W3CDTF">2016-03-25T03:45:11Z</dcterms:created>
  <dcterms:modified xsi:type="dcterms:W3CDTF">2018-11-20T21:45:08Z</dcterms:modified>
</cp:coreProperties>
</file>