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handoutMasterIdLst>
    <p:handoutMasterId r:id="rId21"/>
  </p:handoutMasterIdLst>
  <p:sldIdLst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B636B-C10C-4CCE-8E76-F3156110550C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928A-A49A-4B37-910F-4CC2DB7FBF80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791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65364"/>
            <a:ext cx="7772400" cy="628650"/>
          </a:xfrm>
        </p:spPr>
        <p:txBody>
          <a:bodyPr anchor="b">
            <a:normAutofit/>
          </a:bodyPr>
          <a:lstStyle>
            <a:lvl1pPr algn="l">
              <a:defRPr sz="3000" b="1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518558"/>
            <a:ext cx="7772400" cy="4629150"/>
          </a:xfrm>
        </p:spPr>
        <p:txBody>
          <a:bodyPr>
            <a:normAutofit/>
          </a:bodyPr>
          <a:lstStyle>
            <a:lvl1pPr marL="0" indent="0" algn="l">
              <a:buNone/>
              <a:defRPr sz="2200" b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16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6356351"/>
            <a:ext cx="9143999" cy="501649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653393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3-6, 2017, Saint Lucia</a:t>
            </a:r>
            <a:endParaRPr lang="es-PA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615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13A69C-C2C1-4643-8558-E78A515C332E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3679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872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829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761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278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6511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487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677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4088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694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052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65364"/>
            <a:ext cx="7772400" cy="628650"/>
          </a:xfrm>
        </p:spPr>
        <p:txBody>
          <a:bodyPr anchor="b">
            <a:normAutofit/>
          </a:bodyPr>
          <a:lstStyle>
            <a:lvl1pPr algn="l">
              <a:defRPr sz="3000" b="1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518558"/>
            <a:ext cx="7772400" cy="4629150"/>
          </a:xfrm>
        </p:spPr>
        <p:txBody>
          <a:bodyPr>
            <a:normAutofit/>
          </a:bodyPr>
          <a:lstStyle>
            <a:lvl1pPr marL="0" indent="0" algn="l">
              <a:buNone/>
              <a:defRPr sz="2200" b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16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6356351"/>
            <a:ext cx="9143999" cy="501649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784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8123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4523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15238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065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873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090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02204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64944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7959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215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483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73379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9251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62114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3407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888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305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3442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529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5006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0061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5441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9EB1-3746-4D55-8198-D94181200185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A69C-C2C1-4643-8558-E78A515C332E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323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6F2E-33C7-4B79-BED6-254AADF6727B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FDA3-5384-4C57-9585-B3197A6B6963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404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29DC-C53E-4B89-9AC6-42D1AEB06B47}" type="datetimeFigureOut">
              <a:rPr lang="es-PA" smtClean="0"/>
              <a:t>10/09/17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BE6C-95BA-4071-9173-2A5B1E2CAEC8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43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Excel_Worksheet6.xlsx"/><Relationship Id="rId5" Type="http://schemas.openxmlformats.org/officeDocument/2006/relationships/image" Target="../media/image11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Excel_Worksheet7.xls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Excel_Worksheet8.xlsx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Excel_Worksheet9.xlsx"/><Relationship Id="rId5" Type="http://schemas.openxmlformats.org/officeDocument/2006/relationships/image" Target="../media/image17.emf"/><Relationship Id="rId6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package" Target="../embeddings/Microsoft_Excel_Worksheet10.xlsx"/><Relationship Id="rId5" Type="http://schemas.openxmlformats.org/officeDocument/2006/relationships/image" Target="../media/image17.emf"/><Relationship Id="rId6" Type="http://schemas.openxmlformats.org/officeDocument/2006/relationships/image" Target="../media/image2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Worksheet2.xlsx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Worksheet3.xlsx"/><Relationship Id="rId5" Type="http://schemas.openxmlformats.org/officeDocument/2006/relationships/image" Target="../media/image11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Excel_Worksheet4.xlsx"/><Relationship Id="rId5" Type="http://schemas.openxmlformats.org/officeDocument/2006/relationships/image" Target="../media/image11.e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Excel_Worksheet5.xlsx"/><Relationship Id="rId5" Type="http://schemas.openxmlformats.org/officeDocument/2006/relationships/image" Target="../media/image11.e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1576841"/>
            <a:ext cx="7772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b="1" smtClean="0">
              <a:solidFill>
                <a:srgbClr val="C00000"/>
              </a:solidFill>
            </a:endParaRPr>
          </a:p>
          <a:p>
            <a:pPr algn="ctr"/>
            <a:r>
              <a:rPr lang="es-ES" sz="2800" b="1" i="1" dirty="0" err="1" smtClean="0">
                <a:solidFill>
                  <a:srgbClr val="C00000"/>
                </a:solidFill>
              </a:rPr>
              <a:t>Session</a:t>
            </a:r>
            <a:r>
              <a:rPr lang="es-ES" sz="2800" b="1" i="1" dirty="0" smtClean="0">
                <a:solidFill>
                  <a:srgbClr val="C00000"/>
                </a:solidFill>
              </a:rPr>
              <a:t> 4</a:t>
            </a:r>
            <a:endParaRPr lang="es-ES" sz="4400" b="1" i="1" dirty="0" smtClean="0">
              <a:solidFill>
                <a:srgbClr val="C00000"/>
              </a:solidFill>
            </a:endParaRPr>
          </a:p>
          <a:p>
            <a:pPr algn="ctr"/>
            <a:endParaRPr lang="es-ES" sz="48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C00000"/>
                </a:solidFill>
              </a:rPr>
              <a:t>The Assessment Tool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endParaRPr lang="es-ES" sz="2000" b="1" i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748015"/>
            <a:ext cx="9144000" cy="1117600"/>
            <a:chOff x="0" y="5748015"/>
            <a:chExt cx="9144000" cy="1117600"/>
          </a:xfrm>
        </p:grpSpPr>
        <p:sp>
          <p:nvSpPr>
            <p:cNvPr id="8" name="Rectangle 7"/>
            <p:cNvSpPr/>
            <p:nvPr/>
          </p:nvSpPr>
          <p:spPr>
            <a:xfrm>
              <a:off x="0" y="5748015"/>
              <a:ext cx="9144000" cy="1117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466" y="6069375"/>
              <a:ext cx="1457219" cy="5310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846" y="6069375"/>
              <a:ext cx="1237220" cy="4927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738" y="6042655"/>
              <a:ext cx="590144" cy="528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361" y="6052804"/>
              <a:ext cx="1467888" cy="4927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677" y="5920845"/>
              <a:ext cx="859928" cy="73637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55" y="5816233"/>
              <a:ext cx="1003416" cy="84353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0" y="0"/>
            <a:ext cx="9144000" cy="1271790"/>
            <a:chOff x="0" y="-11762"/>
            <a:chExt cx="9144000" cy="1271790"/>
          </a:xfrm>
        </p:grpSpPr>
        <p:pic>
          <p:nvPicPr>
            <p:cNvPr id="16" name="Picture 15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"/>
            <a:stretch/>
          </p:blipFill>
          <p:spPr bwMode="auto">
            <a:xfrm>
              <a:off x="0" y="-11762"/>
              <a:ext cx="9144000" cy="90877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38"/>
            <a:stretch/>
          </p:blipFill>
          <p:spPr bwMode="auto">
            <a:xfrm>
              <a:off x="0" y="885784"/>
              <a:ext cx="9144000" cy="3575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760474" y="916640"/>
              <a:ext cx="4324145" cy="34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100">
                  <a:solidFill>
                    <a:srgbClr val="FFFFFF"/>
                  </a:solidFill>
                  <a:effectLst/>
                  <a:latin typeface="Helvetica Neue" charset="0"/>
                  <a:ea typeface="Calibri" charset="0"/>
                  <a:cs typeface="Times New Roman" charset="0"/>
                </a:rPr>
                <a:t>OCTOBER 9 - 13, 2017 </a:t>
              </a:r>
              <a:r>
                <a:rPr lang="en-GB" sz="1100">
                  <a:solidFill>
                    <a:srgbClr val="FFFFFF"/>
                  </a:solidFill>
                  <a:effectLst/>
                  <a:latin typeface="Helvetica Neue" charset="0"/>
                  <a:ea typeface="Calibri" charset="0"/>
                  <a:cs typeface="Times New Roman" charset="0"/>
                  <a:sym typeface="Symbol" charset="2"/>
                </a:rPr>
                <a:t></a:t>
              </a:r>
              <a:r>
                <a:rPr lang="en-GB" sz="1100">
                  <a:solidFill>
                    <a:srgbClr val="FFFFFF"/>
                  </a:solidFill>
                  <a:effectLst/>
                  <a:latin typeface="Helvetica Neue" charset="0"/>
                  <a:ea typeface="Calibri" charset="0"/>
                  <a:cs typeface="Times New Roman" charset="0"/>
                </a:rPr>
                <a:t> SAINT KITTS AND NEVIS</a:t>
              </a:r>
              <a:endParaRPr lang="en-US" sz="1100" dirty="0">
                <a:effectLst/>
                <a:latin typeface="Helvetica Neue" charset="0"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2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568" y="272811"/>
          <a:ext cx="8909221" cy="29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4" imgW="15087600" imgH="4965700" progId="Excel.Sheet.12">
                  <p:embed/>
                </p:oleObj>
              </mc:Choice>
              <mc:Fallback>
                <p:oleObj name="Worksheet" r:id="rId4" imgW="150876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68" y="272811"/>
                        <a:ext cx="8909221" cy="29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1322173" y="213754"/>
            <a:ext cx="5905492" cy="33732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04995" y="963827"/>
            <a:ext cx="927794" cy="5183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27665" y="213754"/>
            <a:ext cx="1805124" cy="750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3587046"/>
            <a:ext cx="6782822" cy="256066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9997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54093"/>
              </p:ext>
            </p:extLst>
          </p:nvPr>
        </p:nvGraphicFramePr>
        <p:xfrm>
          <a:off x="144975" y="302904"/>
          <a:ext cx="8820669" cy="128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4" imgW="12077700" imgH="1765300" progId="Excel.Sheet.12">
                  <p:embed/>
                </p:oleObj>
              </mc:Choice>
              <mc:Fallback>
                <p:oleObj name="Worksheet" r:id="rId4" imgW="120777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75" y="302904"/>
                        <a:ext cx="8820669" cy="128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327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54093"/>
              </p:ext>
            </p:extLst>
          </p:nvPr>
        </p:nvGraphicFramePr>
        <p:xfrm>
          <a:off x="144975" y="302904"/>
          <a:ext cx="8820669" cy="128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12077700" imgH="1765300" progId="Excel.Sheet.12">
                  <p:embed/>
                </p:oleObj>
              </mc:Choice>
              <mc:Fallback>
                <p:oleObj name="Worksheet" r:id="rId4" imgW="120777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75" y="302904"/>
                        <a:ext cx="8820669" cy="128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7830" y="1674421"/>
            <a:ext cx="1244343" cy="4118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160181" y="227555"/>
            <a:ext cx="4774076" cy="3065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7830" y="227555"/>
            <a:ext cx="4066658" cy="1446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3293434"/>
            <a:ext cx="7612083" cy="249985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5318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54093"/>
              </p:ext>
            </p:extLst>
          </p:nvPr>
        </p:nvGraphicFramePr>
        <p:xfrm>
          <a:off x="144975" y="302904"/>
          <a:ext cx="8820669" cy="128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4" imgW="12077700" imgH="1765300" progId="Excel.Sheet.12">
                  <p:embed/>
                </p:oleObj>
              </mc:Choice>
              <mc:Fallback>
                <p:oleObj name="Worksheet" r:id="rId4" imgW="120777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75" y="302904"/>
                        <a:ext cx="8820669" cy="128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2627239" y="223666"/>
            <a:ext cx="1405074" cy="2042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7379" y="223666"/>
            <a:ext cx="1023660" cy="2042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32313" y="223666"/>
            <a:ext cx="1305066" cy="1446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39" y="2266373"/>
            <a:ext cx="3733800" cy="3987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2556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54093"/>
              </p:ext>
            </p:extLst>
          </p:nvPr>
        </p:nvGraphicFramePr>
        <p:xfrm>
          <a:off x="144975" y="302904"/>
          <a:ext cx="8820669" cy="128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4" imgW="12077700" imgH="1765300" progId="Excel.Sheet.12">
                  <p:embed/>
                </p:oleObj>
              </mc:Choice>
              <mc:Fallback>
                <p:oleObj name="Worksheet" r:id="rId4" imgW="120777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75" y="302904"/>
                        <a:ext cx="8820669" cy="128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144975" y="223666"/>
            <a:ext cx="5074872" cy="26878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8742710" y="1670532"/>
            <a:ext cx="222934" cy="43024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19846" y="223666"/>
            <a:ext cx="3745798" cy="1446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5" y="2911494"/>
            <a:ext cx="8597735" cy="30615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85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28479"/>
              </p:ext>
            </p:extLst>
          </p:nvPr>
        </p:nvGraphicFramePr>
        <p:xfrm>
          <a:off x="1174915" y="779689"/>
          <a:ext cx="6854825" cy="49282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854825"/>
              </a:tblGrid>
              <a:tr h="1071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Session 4 – Activity 3: Question Scenarios 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161925" marT="36195" marB="107950"/>
                </a:tc>
              </a:tr>
              <a:tr h="3856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Exercise description: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The questions below are taken from the Safety Assessment and the Green Assessment.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For each question, an example context is provided, which shall be used to evaluate each.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As a group, answer each question with a corresponding Yes/No answer.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Take note of your reasoning of each answer.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161925" marT="36195" marB="1079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School Assessment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16230"/>
              </p:ext>
            </p:extLst>
          </p:nvPr>
        </p:nvGraphicFramePr>
        <p:xfrm>
          <a:off x="628651" y="1353787"/>
          <a:ext cx="7772398" cy="46932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2684"/>
                <a:gridCol w="1942684"/>
                <a:gridCol w="1943515"/>
                <a:gridCol w="1943515"/>
              </a:tblGrid>
              <a:tr h="583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Group </a:t>
                      </a:r>
                      <a:r>
                        <a:rPr lang="en-GB" sz="20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1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Cecele</a:t>
                      </a:r>
                      <a:endParaRPr lang="en-US" sz="2000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Group </a:t>
                      </a:r>
                      <a:r>
                        <a:rPr lang="en-GB" sz="20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Tyrell</a:t>
                      </a:r>
                      <a:endParaRPr lang="en-US" sz="2000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Group </a:t>
                      </a:r>
                      <a:r>
                        <a:rPr lang="en-GB" sz="20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Tucker</a:t>
                      </a:r>
                      <a:endParaRPr lang="en-US" sz="2000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166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Tucker Clarke Primary School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Safety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Building Condition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Green A.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750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Cecele Browne Integrated School (CBIS)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Green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Safety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Building Condition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166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Tyrell Williams Primary School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Building Condition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Green A.</a:t>
                      </a:r>
                      <a:endParaRPr lang="en-US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Safety A.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33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29380"/>
              </p:ext>
            </p:extLst>
          </p:nvPr>
        </p:nvGraphicFramePr>
        <p:xfrm>
          <a:off x="628652" y="465365"/>
          <a:ext cx="7772397" cy="57837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39105"/>
                <a:gridCol w="1558323"/>
                <a:gridCol w="1558323"/>
                <a:gridCol w="1558323"/>
                <a:gridCol w="1558323"/>
              </a:tblGrid>
              <a:tr h="47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information sheet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representative from group that is undertaken the Building Conditions Assessment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9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Safety Compliance Assessment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Interview with Principle / Deputy Principle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Interview teachers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Interview care takers / grounds man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Interview Canteen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</a:tr>
              <a:tr h="1119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representative + 1 note taker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1-22, 28-30, 32-46, 61-70, 93-106, 115-142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representative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23-27, 31, 47-53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representative: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70-92, 107-115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representative: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54-60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</a:tr>
              <a:tr h="31995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Building Conditions Assessment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(see also School information sheet)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Exterior Building Elements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Interior Building Elements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Mechanical Systems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Safety Code Compliance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</a:tr>
              <a:tr h="563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Person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Person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(together with Mechanical Systems)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Person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(together with Interior Building Elements)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Person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</a:tr>
              <a:tr h="159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Mainly observers - Ask teachers or care taker whenever appropriate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8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Green Assessment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Interview with Principle / Deputy Principle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Sustainability Management &amp; Natural Resources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Indoor Environment &amp; Hazardous Chemicals and Materials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Facility and Grounds Management &amp; Food Service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</a:tr>
              <a:tr h="1759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representative + 1 note taker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1-18, 28, 30, 38-40, 42-46, 49-60, 64-66, 72, 82, 89, 91-92, 98, 102-103, 105, 107, 110-117, 120, 126, 128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Person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Care taker/ Observer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19-27, 29, 31-37, 41, 47-48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least 1 Person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Care taker/ Observer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61-63, 67-71-78, 88, 90-91, 93-94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 least 1 Person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Care taker/ Observer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Questions: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95-97, 99-100, 104, 106, 108-109, 118-119, 121-122, 127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3659" marR="436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615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A" dirty="0"/>
              <a:t>0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391886" y="748145"/>
            <a:ext cx="8383979" cy="9025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MSSP Assessment Tools</a:t>
            </a:r>
            <a:endParaRPr lang="en-US" sz="3200" b="1" dirty="0"/>
          </a:p>
        </p:txBody>
      </p:sp>
      <p:sp>
        <p:nvSpPr>
          <p:cNvPr id="8" name="Folded Corner 7"/>
          <p:cNvSpPr/>
          <p:nvPr/>
        </p:nvSpPr>
        <p:spPr>
          <a:xfrm>
            <a:off x="391886" y="2470068"/>
            <a:ext cx="1948146" cy="2968831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1 </a:t>
            </a:r>
            <a:r>
              <a:rPr lang="en-GB" dirty="0"/>
              <a:t>– Vital Information for the Management of Safety</a:t>
            </a:r>
            <a:r>
              <a:rPr lang="en-US" dirty="0"/>
              <a:t> 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2537164" y="2470068"/>
            <a:ext cx="1948146" cy="2968831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 smtClean="0"/>
              <a:t>Table </a:t>
            </a:r>
            <a:r>
              <a:rPr lang="en-GB" b="1" dirty="0"/>
              <a:t>2 </a:t>
            </a:r>
            <a:r>
              <a:rPr lang="en-GB" dirty="0"/>
              <a:t>– School Safety Compliance Assessment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4682442" y="2470068"/>
            <a:ext cx="1948146" cy="2968831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3 </a:t>
            </a:r>
            <a:r>
              <a:rPr lang="en-GB" dirty="0"/>
              <a:t>- Building Condition Assessment</a:t>
            </a:r>
            <a:r>
              <a:rPr lang="en-US" dirty="0"/>
              <a:t> 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6827719" y="2470068"/>
            <a:ext cx="1948146" cy="2968831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4 </a:t>
            </a:r>
            <a:r>
              <a:rPr lang="en-GB" dirty="0"/>
              <a:t>– Green Assessment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7164" y="5664531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146 Questions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53483" y="5664531"/>
            <a:ext cx="170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19 Systems to be assessed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35877" y="5664531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Questions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3772" y="1905362"/>
            <a:ext cx="710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Early Childhood / Primary Schools / Secondary Schools / Tertiary Schools</a:t>
            </a:r>
            <a:endParaRPr lang="en-US" b="1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3383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615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A" dirty="0"/>
              <a:t>0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391886" y="748145"/>
            <a:ext cx="8383979" cy="9025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MSSP Assessment Tools</a:t>
            </a:r>
            <a:endParaRPr lang="en-US" sz="3200" b="1" dirty="0"/>
          </a:p>
        </p:txBody>
      </p:sp>
      <p:sp>
        <p:nvSpPr>
          <p:cNvPr id="8" name="Folded Corner 7"/>
          <p:cNvSpPr/>
          <p:nvPr/>
        </p:nvSpPr>
        <p:spPr>
          <a:xfrm>
            <a:off x="391886" y="2470068"/>
            <a:ext cx="1948146" cy="1733797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1 </a:t>
            </a:r>
            <a:r>
              <a:rPr lang="en-GB" dirty="0"/>
              <a:t>– Vital Information for the Management of Safety</a:t>
            </a:r>
            <a:r>
              <a:rPr lang="en-US" dirty="0"/>
              <a:t> 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2537164" y="2470068"/>
            <a:ext cx="1948146" cy="173379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 smtClean="0"/>
              <a:t>Table </a:t>
            </a:r>
            <a:r>
              <a:rPr lang="en-GB" b="1" dirty="0"/>
              <a:t>2 </a:t>
            </a:r>
            <a:r>
              <a:rPr lang="en-GB" dirty="0"/>
              <a:t>– School Safety Compliance Assessment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4682442" y="2470068"/>
            <a:ext cx="1948146" cy="1733797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3 </a:t>
            </a:r>
            <a:r>
              <a:rPr lang="en-GB" dirty="0"/>
              <a:t>- Building Condition Assessment</a:t>
            </a:r>
            <a:r>
              <a:rPr lang="en-US" dirty="0"/>
              <a:t> 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6827719" y="2470068"/>
            <a:ext cx="1948146" cy="1733797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4 </a:t>
            </a:r>
            <a:r>
              <a:rPr lang="en-GB" dirty="0"/>
              <a:t>– Green Assessment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5697" y="5012591"/>
            <a:ext cx="259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99</a:t>
            </a:r>
            <a:r>
              <a:rPr lang="en-US" dirty="0" smtClean="0"/>
              <a:t> Q Early Childhood </a:t>
            </a:r>
          </a:p>
          <a:p>
            <a:r>
              <a:rPr lang="en-US" b="1" dirty="0" smtClean="0"/>
              <a:t>112</a:t>
            </a:r>
            <a:r>
              <a:rPr lang="en-US" dirty="0" smtClean="0"/>
              <a:t> Q </a:t>
            </a:r>
            <a:r>
              <a:rPr lang="en-US" dirty="0"/>
              <a:t>Primary Schools</a:t>
            </a:r>
            <a:endParaRPr lang="en-US" dirty="0" smtClean="0"/>
          </a:p>
          <a:p>
            <a:r>
              <a:rPr lang="en-US" b="1" dirty="0" smtClean="0"/>
              <a:t>140</a:t>
            </a:r>
            <a:r>
              <a:rPr lang="en-US" dirty="0" smtClean="0"/>
              <a:t> Q </a:t>
            </a:r>
            <a:r>
              <a:rPr lang="en-US" dirty="0"/>
              <a:t>Secondary Schools </a:t>
            </a:r>
            <a:endParaRPr lang="en-US" dirty="0" smtClean="0"/>
          </a:p>
          <a:p>
            <a:r>
              <a:rPr lang="en-US" b="1" dirty="0" smtClean="0"/>
              <a:t>140</a:t>
            </a:r>
            <a:r>
              <a:rPr lang="en-US" dirty="0" smtClean="0"/>
              <a:t> Q Tertiary Schools</a:t>
            </a:r>
            <a:endParaRPr lang="en-US" dirty="0"/>
          </a:p>
        </p:txBody>
      </p:sp>
      <p:sp>
        <p:nvSpPr>
          <p:cNvPr id="13" name="Hexagon 12"/>
          <p:cNvSpPr/>
          <p:nvPr/>
        </p:nvSpPr>
        <p:spPr>
          <a:xfrm>
            <a:off x="2703715" y="4003119"/>
            <a:ext cx="1582982" cy="866899"/>
          </a:xfrm>
          <a:prstGeom prst="hexag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Critical</a:t>
            </a:r>
          </a:p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7010301" y="4003119"/>
            <a:ext cx="1582982" cy="866899"/>
          </a:xfrm>
          <a:prstGeom prst="hexag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Critical</a:t>
            </a:r>
          </a:p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3436" y="5012591"/>
            <a:ext cx="259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112 </a:t>
            </a:r>
            <a:r>
              <a:rPr lang="en-US" dirty="0" smtClean="0"/>
              <a:t>Q Early Childhood </a:t>
            </a:r>
          </a:p>
          <a:p>
            <a:r>
              <a:rPr lang="en-US" b="1" dirty="0" smtClean="0"/>
              <a:t>115 </a:t>
            </a:r>
            <a:r>
              <a:rPr lang="en-US" dirty="0" smtClean="0"/>
              <a:t>Q </a:t>
            </a:r>
            <a:r>
              <a:rPr lang="en-US" dirty="0"/>
              <a:t>Primary Schools</a:t>
            </a:r>
            <a:endParaRPr lang="en-US" dirty="0" smtClean="0"/>
          </a:p>
          <a:p>
            <a:r>
              <a:rPr lang="en-US" b="1" dirty="0" smtClean="0"/>
              <a:t>128</a:t>
            </a:r>
            <a:r>
              <a:rPr lang="en-US" dirty="0" smtClean="0"/>
              <a:t> Q </a:t>
            </a:r>
            <a:r>
              <a:rPr lang="en-US" dirty="0"/>
              <a:t>Secondary Schools </a:t>
            </a:r>
            <a:endParaRPr lang="en-US" dirty="0" smtClean="0"/>
          </a:p>
          <a:p>
            <a:r>
              <a:rPr lang="en-US" b="1" dirty="0" smtClean="0"/>
              <a:t>128</a:t>
            </a:r>
            <a:r>
              <a:rPr lang="en-US" dirty="0" smtClean="0"/>
              <a:t> Q Tertiary Schools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1488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615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A" dirty="0"/>
              <a:t>0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391886" y="748145"/>
            <a:ext cx="8383979" cy="9025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MSSP Assessment Tools</a:t>
            </a:r>
            <a:endParaRPr lang="en-US" sz="3200" b="1" dirty="0"/>
          </a:p>
        </p:txBody>
      </p:sp>
      <p:sp>
        <p:nvSpPr>
          <p:cNvPr id="9" name="Folded Corner 8"/>
          <p:cNvSpPr/>
          <p:nvPr/>
        </p:nvSpPr>
        <p:spPr>
          <a:xfrm>
            <a:off x="391886" y="1828802"/>
            <a:ext cx="1948146" cy="1257298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 smtClean="0"/>
              <a:t>Table </a:t>
            </a:r>
            <a:r>
              <a:rPr lang="en-GB" b="1" dirty="0"/>
              <a:t>2 </a:t>
            </a:r>
            <a:r>
              <a:rPr lang="en-GB" dirty="0"/>
              <a:t>– School Safety Compliance Assessment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391886" y="3292807"/>
            <a:ext cx="1948146" cy="1257298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3 </a:t>
            </a:r>
            <a:r>
              <a:rPr lang="en-GB" dirty="0"/>
              <a:t>- Building Condition Assessment</a:t>
            </a:r>
            <a:r>
              <a:rPr lang="en-US" dirty="0"/>
              <a:t> 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369581" y="4756812"/>
            <a:ext cx="1948146" cy="1257298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/>
              <a:t>Table 4 </a:t>
            </a:r>
            <a:r>
              <a:rPr lang="en-GB" dirty="0"/>
              <a:t>– Green Assessment</a:t>
            </a:r>
            <a:r>
              <a:rPr lang="en-US" dirty="0"/>
              <a:t> </a:t>
            </a:r>
          </a:p>
        </p:txBody>
      </p:sp>
      <p:sp>
        <p:nvSpPr>
          <p:cNvPr id="13" name="Hexagon 12"/>
          <p:cNvSpPr/>
          <p:nvPr/>
        </p:nvSpPr>
        <p:spPr>
          <a:xfrm>
            <a:off x="2662227" y="1910438"/>
            <a:ext cx="881073" cy="1222608"/>
          </a:xfrm>
          <a:prstGeom prst="hexag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All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CS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met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4738" y="172164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4738" y="461797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1628" y="2060077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628" y="4948665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3356" y="4545613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endParaRPr lang="en-US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3356" y="166904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endParaRPr lang="en-US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628" y="3374443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3356" y="2983407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endParaRPr lang="en-US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7734" y="2062754"/>
            <a:ext cx="2021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Certification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possible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2662227" y="4756812"/>
            <a:ext cx="881073" cy="1222608"/>
          </a:xfrm>
          <a:prstGeom prst="hexag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All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CS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met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7734" y="3291304"/>
            <a:ext cx="2021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Certification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possible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7734" y="4840445"/>
            <a:ext cx="2021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Certification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possible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8960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568" y="272811"/>
          <a:ext cx="8909221" cy="29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15087600" imgH="4965700" progId="Excel.Sheet.12">
                  <p:embed/>
                </p:oleObj>
              </mc:Choice>
              <mc:Fallback>
                <p:oleObj name="Worksheet" r:id="rId4" imgW="150876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68" y="272811"/>
                        <a:ext cx="8909221" cy="29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592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568" y="272811"/>
          <a:ext cx="8909221" cy="29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4" imgW="15087600" imgH="4965700" progId="Excel.Sheet.12">
                  <p:embed/>
                </p:oleObj>
              </mc:Choice>
              <mc:Fallback>
                <p:oleObj name="Worksheet" r:id="rId4" imgW="150876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68" y="272811"/>
                        <a:ext cx="8909221" cy="29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3702677"/>
            <a:ext cx="6858000" cy="22733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23568" y="708338"/>
            <a:ext cx="962282" cy="52676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43050" y="272811"/>
            <a:ext cx="6400800" cy="34298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810" y="225281"/>
            <a:ext cx="1419482" cy="538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3425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568" y="272811"/>
          <a:ext cx="8909221" cy="29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4" imgW="15087600" imgH="4965700" progId="Excel.Sheet.12">
                  <p:embed/>
                </p:oleObj>
              </mc:Choice>
              <mc:Fallback>
                <p:oleObj name="Worksheet" r:id="rId4" imgW="150876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68" y="272811"/>
                        <a:ext cx="8909221" cy="29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628650" y="241719"/>
            <a:ext cx="848230" cy="3951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2736" y="241719"/>
            <a:ext cx="5087104" cy="3951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76880" y="241719"/>
            <a:ext cx="2125856" cy="538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93404"/>
            <a:ext cx="8061190" cy="178257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6732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568" y="272811"/>
          <a:ext cx="8909221" cy="29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4" imgW="15087600" imgH="4965700" progId="Excel.Sheet.12">
                  <p:embed/>
                </p:oleObj>
              </mc:Choice>
              <mc:Fallback>
                <p:oleObj name="Worksheet" r:id="rId4" imgW="150876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68" y="272811"/>
                        <a:ext cx="8909221" cy="29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197708" y="272811"/>
            <a:ext cx="3317541" cy="3712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73794" y="272811"/>
            <a:ext cx="2458995" cy="3712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15249" y="241718"/>
            <a:ext cx="3058545" cy="734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7" y="3985245"/>
            <a:ext cx="8835082" cy="1969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625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568" y="272811"/>
          <a:ext cx="8909221" cy="29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4" imgW="15087600" imgH="4965700" progId="Excel.Sheet.12">
                  <p:embed/>
                </p:oleObj>
              </mc:Choice>
              <mc:Fallback>
                <p:oleObj name="Worksheet" r:id="rId4" imgW="150876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68" y="272811"/>
                        <a:ext cx="8909221" cy="29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2824891" y="213754"/>
            <a:ext cx="3662406" cy="31957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09967" y="963827"/>
            <a:ext cx="1754660" cy="50517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87297" y="213754"/>
            <a:ext cx="877330" cy="750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1" y="3409518"/>
            <a:ext cx="2785076" cy="260603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583" y="6424612"/>
            <a:ext cx="2892012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Model Safe School </a:t>
            </a:r>
            <a:r>
              <a:rPr lang="en-US" dirty="0" err="1" smtClean="0"/>
              <a:t>Programme</a:t>
            </a:r>
            <a:r>
              <a:rPr lang="en-US" dirty="0" smtClean="0"/>
              <a:t> Training October 9-13, 2017, Saint Kitts and Nevis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0736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649</Words>
  <Application>Microsoft Macintosh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Calibri Light</vt:lpstr>
      <vt:lpstr>Helvetica Neue</vt:lpstr>
      <vt:lpstr>Symbol</vt:lpstr>
      <vt:lpstr>Times New Roman</vt:lpstr>
      <vt:lpstr>Arial</vt:lpstr>
      <vt:lpstr>Office Theme</vt:lpstr>
      <vt:lpstr>1_Custom Design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Assessment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Marcel Goyeneche</cp:lastModifiedBy>
  <cp:revision>13</cp:revision>
  <dcterms:created xsi:type="dcterms:W3CDTF">2017-09-29T17:31:34Z</dcterms:created>
  <dcterms:modified xsi:type="dcterms:W3CDTF">2017-10-09T20:48:33Z</dcterms:modified>
</cp:coreProperties>
</file>