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72" r:id="rId3"/>
  </p:sldMasterIdLst>
  <p:handoutMasterIdLst>
    <p:handoutMasterId r:id="rId12"/>
  </p:handoutMasterIdLst>
  <p:sldIdLst>
    <p:sldId id="256" r:id="rId4"/>
    <p:sldId id="260" r:id="rId5"/>
    <p:sldId id="262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B636B-C10C-4CCE-8E76-F3156110550C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8928A-A49A-4B37-910F-4CC2DB7FBF80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07912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465364"/>
            <a:ext cx="7772400" cy="628650"/>
          </a:xfrm>
        </p:spPr>
        <p:txBody>
          <a:bodyPr anchor="b">
            <a:normAutofit/>
          </a:bodyPr>
          <a:lstStyle>
            <a:lvl1pPr algn="l">
              <a:defRPr sz="3000" b="1" baseline="0">
                <a:latin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1518558"/>
            <a:ext cx="7772400" cy="4629150"/>
          </a:xfrm>
        </p:spPr>
        <p:txBody>
          <a:bodyPr>
            <a:normAutofit/>
          </a:bodyPr>
          <a:lstStyle>
            <a:lvl1pPr marL="0" indent="0" algn="l">
              <a:buNone/>
              <a:defRPr sz="2200" b="0" baseline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9144000" cy="1648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" y="6356351"/>
            <a:ext cx="9143999" cy="501649"/>
          </a:xfrm>
          <a:prstGeom prst="rect">
            <a:avLst/>
          </a:prstGeom>
        </p:spPr>
      </p:pic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575583" y="6424612"/>
            <a:ext cx="2653393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Model Safe School </a:t>
            </a:r>
            <a:r>
              <a:rPr lang="en-US" dirty="0" err="1" smtClean="0"/>
              <a:t>Programme</a:t>
            </a:r>
            <a:r>
              <a:rPr lang="en-US" dirty="0" smtClean="0"/>
              <a:t> Training October 3-6, 2017, Saint Lucia</a:t>
            </a:r>
            <a:endParaRPr lang="es-PA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46155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B13A69C-C2C1-4643-8558-E78A515C332E}" type="slidenum">
              <a:rPr lang="es-PA" smtClean="0"/>
              <a:pPr/>
              <a:t>‹#›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136791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4872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38299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27615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32780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65111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4872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56779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40885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26947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0528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465364"/>
            <a:ext cx="7772400" cy="628650"/>
          </a:xfrm>
        </p:spPr>
        <p:txBody>
          <a:bodyPr anchor="b">
            <a:normAutofit/>
          </a:bodyPr>
          <a:lstStyle>
            <a:lvl1pPr algn="l">
              <a:defRPr sz="3000" b="1" baseline="0">
                <a:latin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1518558"/>
            <a:ext cx="7772400" cy="4629150"/>
          </a:xfrm>
        </p:spPr>
        <p:txBody>
          <a:bodyPr>
            <a:normAutofit/>
          </a:bodyPr>
          <a:lstStyle>
            <a:lvl1pPr marL="0" indent="0" algn="l">
              <a:buNone/>
              <a:defRPr sz="2200" b="0" baseline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9144000" cy="1648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" y="6356351"/>
            <a:ext cx="9143999" cy="501649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57849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81239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14523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152387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906500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287329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090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022041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649441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795922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2159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54834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733791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92516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621140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934077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9888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9305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3442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5298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50062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00616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5441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39EB1-3746-4D55-8198-D94181200185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3A69C-C2C1-4643-8558-E78A515C332E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032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6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B6F2E-33C7-4B79-BED6-254AADF6727B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EFDA3-5384-4C57-9585-B3197A6B6963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4044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129DC-C53E-4B89-9AC6-42D1AEB06B47}" type="datetimeFigureOut">
              <a:rPr lang="es-PA" smtClean="0"/>
              <a:t>10/08/17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6BE6C-95BA-4071-9173-2A5B1E2CAEC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6433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GB" b="1" dirty="0" smtClean="0">
              <a:solidFill>
                <a:srgbClr val="C00000"/>
              </a:solidFill>
            </a:endParaRPr>
          </a:p>
          <a:p>
            <a:pPr algn="ctr"/>
            <a:r>
              <a:rPr lang="es-ES" sz="4400" b="1" i="1" dirty="0" err="1" smtClean="0">
                <a:solidFill>
                  <a:srgbClr val="C00000"/>
                </a:solidFill>
              </a:rPr>
              <a:t>Welcome</a:t>
            </a:r>
            <a:r>
              <a:rPr lang="es-ES" sz="4400" b="1" i="1" dirty="0" smtClean="0">
                <a:solidFill>
                  <a:srgbClr val="C00000"/>
                </a:solidFill>
              </a:rPr>
              <a:t>  </a:t>
            </a:r>
          </a:p>
          <a:p>
            <a:pPr algn="ctr"/>
            <a:r>
              <a:rPr lang="es-ES" sz="1800" b="1" i="1" dirty="0" smtClean="0">
                <a:solidFill>
                  <a:srgbClr val="C00000"/>
                </a:solidFill>
              </a:rPr>
              <a:t>to </a:t>
            </a:r>
            <a:r>
              <a:rPr lang="es-ES" sz="1800" b="1" i="1" dirty="0" err="1" smtClean="0">
                <a:solidFill>
                  <a:srgbClr val="C00000"/>
                </a:solidFill>
              </a:rPr>
              <a:t>the</a:t>
            </a:r>
            <a:endParaRPr lang="es-ES" sz="1800" b="1" i="1" dirty="0" smtClean="0">
              <a:solidFill>
                <a:srgbClr val="C00000"/>
              </a:solidFill>
            </a:endParaRPr>
          </a:p>
          <a:p>
            <a:pPr algn="ctr"/>
            <a:r>
              <a:rPr lang="es-ES" sz="4800" b="1" i="1" dirty="0" err="1" smtClean="0">
                <a:solidFill>
                  <a:srgbClr val="C00000"/>
                </a:solidFill>
              </a:rPr>
              <a:t>Model</a:t>
            </a:r>
            <a:r>
              <a:rPr lang="es-ES" sz="4800" b="1" i="1" dirty="0" smtClean="0">
                <a:solidFill>
                  <a:srgbClr val="C00000"/>
                </a:solidFill>
              </a:rPr>
              <a:t> </a:t>
            </a:r>
            <a:r>
              <a:rPr lang="es-ES" sz="4800" b="1" i="1" dirty="0" err="1" smtClean="0">
                <a:solidFill>
                  <a:srgbClr val="C00000"/>
                </a:solidFill>
              </a:rPr>
              <a:t>Safe</a:t>
            </a:r>
            <a:r>
              <a:rPr lang="es-ES" sz="4800" b="1" i="1" dirty="0" smtClean="0">
                <a:solidFill>
                  <a:srgbClr val="C00000"/>
                </a:solidFill>
              </a:rPr>
              <a:t> </a:t>
            </a:r>
            <a:r>
              <a:rPr lang="es-ES" sz="4800" b="1" i="1" dirty="0" err="1" smtClean="0">
                <a:solidFill>
                  <a:srgbClr val="C00000"/>
                </a:solidFill>
              </a:rPr>
              <a:t>School</a:t>
            </a:r>
            <a:r>
              <a:rPr lang="es-ES" sz="4800" b="1" i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es-ES" sz="4800" b="1" i="1" dirty="0" err="1" smtClean="0">
                <a:solidFill>
                  <a:srgbClr val="C00000"/>
                </a:solidFill>
              </a:rPr>
              <a:t>Programme</a:t>
            </a:r>
            <a:r>
              <a:rPr lang="es-ES" sz="4800" b="1" i="1" dirty="0" smtClean="0">
                <a:solidFill>
                  <a:srgbClr val="C00000"/>
                </a:solidFill>
              </a:rPr>
              <a:t> Training</a:t>
            </a:r>
          </a:p>
          <a:p>
            <a:pPr algn="ctr"/>
            <a:r>
              <a:rPr lang="es-ES" sz="2000" b="1" i="1" dirty="0" err="1" smtClean="0">
                <a:solidFill>
                  <a:schemeClr val="bg1">
                    <a:lumMod val="50000"/>
                  </a:schemeClr>
                </a:solidFill>
              </a:rPr>
              <a:t>October</a:t>
            </a:r>
            <a:r>
              <a:rPr lang="es-ES" sz="2000" b="1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2000" b="1" i="1" dirty="0" smtClean="0">
                <a:solidFill>
                  <a:schemeClr val="bg1">
                    <a:lumMod val="50000"/>
                  </a:schemeClr>
                </a:solidFill>
              </a:rPr>
              <a:t>9 - 13, </a:t>
            </a:r>
            <a:r>
              <a:rPr lang="es-ES" sz="2000" b="1" i="1" dirty="0" smtClean="0">
                <a:solidFill>
                  <a:schemeClr val="bg1">
                    <a:lumMod val="50000"/>
                  </a:schemeClr>
                </a:solidFill>
              </a:rPr>
              <a:t>Saint </a:t>
            </a:r>
            <a:r>
              <a:rPr lang="es-ES" sz="2000" b="1" i="1" dirty="0" err="1" smtClean="0">
                <a:solidFill>
                  <a:schemeClr val="bg1">
                    <a:lumMod val="50000"/>
                  </a:schemeClr>
                </a:solidFill>
              </a:rPr>
              <a:t>Kitts</a:t>
            </a:r>
            <a:r>
              <a:rPr lang="es-ES" sz="2000" b="1" i="1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s-ES" sz="2000" b="1" i="1" dirty="0" err="1" smtClean="0">
                <a:solidFill>
                  <a:schemeClr val="bg1">
                    <a:lumMod val="50000"/>
                  </a:schemeClr>
                </a:solidFill>
              </a:rPr>
              <a:t>Nevis</a:t>
            </a:r>
            <a:endParaRPr lang="es-ES" sz="20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5748015"/>
            <a:ext cx="9144000" cy="1117600"/>
            <a:chOff x="0" y="5748015"/>
            <a:chExt cx="9144000" cy="1117600"/>
          </a:xfrm>
        </p:grpSpPr>
        <p:sp>
          <p:nvSpPr>
            <p:cNvPr id="7" name="Rectangle 6"/>
            <p:cNvSpPr/>
            <p:nvPr/>
          </p:nvSpPr>
          <p:spPr>
            <a:xfrm>
              <a:off x="0" y="5748015"/>
              <a:ext cx="9144000" cy="11176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9466" y="6069375"/>
              <a:ext cx="1457219" cy="53105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9846" y="6069375"/>
              <a:ext cx="1237220" cy="492791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4738" y="6042655"/>
              <a:ext cx="590144" cy="52832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4361" y="6052804"/>
              <a:ext cx="1467888" cy="492791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0677" y="5920845"/>
              <a:ext cx="859928" cy="736374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155" y="5816233"/>
              <a:ext cx="1003416" cy="84353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0" y="0"/>
            <a:ext cx="9144000" cy="1271790"/>
            <a:chOff x="0" y="-11762"/>
            <a:chExt cx="9144000" cy="1271790"/>
          </a:xfrm>
        </p:grpSpPr>
        <p:pic>
          <p:nvPicPr>
            <p:cNvPr id="15" name="Picture 14"/>
            <p:cNvPicPr/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6"/>
            <a:stretch/>
          </p:blipFill>
          <p:spPr bwMode="auto">
            <a:xfrm>
              <a:off x="0" y="-11762"/>
              <a:ext cx="9144000" cy="908771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" name="Picture 15"/>
            <p:cNvPicPr/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2838"/>
            <a:stretch/>
          </p:blipFill>
          <p:spPr bwMode="auto">
            <a:xfrm>
              <a:off x="0" y="885784"/>
              <a:ext cx="9144000" cy="357519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3760474" y="916640"/>
              <a:ext cx="4324145" cy="343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GB" sz="1100">
                  <a:solidFill>
                    <a:srgbClr val="FFFFFF"/>
                  </a:solidFill>
                  <a:effectLst/>
                  <a:latin typeface="Helvetica Neue" charset="0"/>
                  <a:ea typeface="Calibri" charset="0"/>
                  <a:cs typeface="Times New Roman" charset="0"/>
                </a:rPr>
                <a:t>OCTOBER 9 - 13, 2017 </a:t>
              </a:r>
              <a:r>
                <a:rPr lang="en-GB" sz="1100">
                  <a:solidFill>
                    <a:srgbClr val="FFFFFF"/>
                  </a:solidFill>
                  <a:effectLst/>
                  <a:latin typeface="Helvetica Neue" charset="0"/>
                  <a:ea typeface="Calibri" charset="0"/>
                  <a:cs typeface="Times New Roman" charset="0"/>
                  <a:sym typeface="Symbol" charset="2"/>
                </a:rPr>
                <a:t></a:t>
              </a:r>
              <a:r>
                <a:rPr lang="en-GB" sz="1100">
                  <a:solidFill>
                    <a:srgbClr val="FFFFFF"/>
                  </a:solidFill>
                  <a:effectLst/>
                  <a:latin typeface="Helvetica Neue" charset="0"/>
                  <a:ea typeface="Calibri" charset="0"/>
                  <a:cs typeface="Times New Roman" charset="0"/>
                </a:rPr>
                <a:t> SAINT KITTS AND NEVIS</a:t>
              </a:r>
              <a:endParaRPr lang="en-US" sz="1100" dirty="0">
                <a:effectLst/>
                <a:latin typeface="Helvetica Neue" charset="0"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328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A" dirty="0" smtClean="0">
                <a:solidFill>
                  <a:srgbClr val="C00000"/>
                </a:solidFill>
              </a:rPr>
              <a:t>Agenda</a:t>
            </a:r>
            <a:endParaRPr lang="es-PA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583" y="6424612"/>
            <a:ext cx="2892012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Model Safe School </a:t>
            </a:r>
            <a:r>
              <a:rPr lang="en-US" dirty="0" err="1" smtClean="0"/>
              <a:t>Programme</a:t>
            </a:r>
            <a:r>
              <a:rPr lang="en-US" dirty="0" smtClean="0"/>
              <a:t> Training October </a:t>
            </a:r>
            <a:r>
              <a:rPr lang="en-US" dirty="0" smtClean="0"/>
              <a:t>9-13, </a:t>
            </a:r>
            <a:r>
              <a:rPr lang="en-US" dirty="0" smtClean="0"/>
              <a:t>2017, Saint </a:t>
            </a:r>
            <a:r>
              <a:rPr lang="en-US" dirty="0" smtClean="0"/>
              <a:t>Kitts and Nevis</a:t>
            </a:r>
            <a:endParaRPr lang="es-P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46155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AC9A33-E1A8-4538-A69D-6EB15DF2BBE5}" type="slidenum">
              <a:rPr lang="es-PA"/>
              <a:t>2</a:t>
            </a:fld>
            <a:endParaRPr lang="es-P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725362"/>
              </p:ext>
            </p:extLst>
          </p:nvPr>
        </p:nvGraphicFramePr>
        <p:xfrm>
          <a:off x="647780" y="1413163"/>
          <a:ext cx="7753269" cy="3842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182"/>
                <a:gridCol w="7106087"/>
              </a:tblGrid>
              <a:tr h="493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Time</a:t>
                      </a:r>
                      <a:endParaRPr lang="en-US" sz="12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Monday, 9 October 2017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Conference Room, National Emergency Management Agency (NEMA)</a:t>
                      </a:r>
                      <a:endParaRPr lang="en-US" sz="12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</a:tr>
              <a:tr h="436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08:30-08:45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Registration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</a:tr>
              <a:tr h="436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08:45-09:15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Opening Ceremony</a:t>
                      </a:r>
                      <a:endParaRPr lang="en-US" sz="1600" b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</a:tr>
              <a:tr h="528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09:15-09:45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Session 1: Introduction to the MSSP </a:t>
                      </a:r>
                      <a:r>
                        <a:rPr lang="en-US" sz="1800" b="1" dirty="0" smtClean="0">
                          <a:effectLst/>
                        </a:rPr>
                        <a:t>Training</a:t>
                      </a:r>
                      <a:endParaRPr lang="en-US" sz="1600" b="1" dirty="0">
                        <a:effectLst/>
                      </a:endParaRPr>
                    </a:p>
                  </a:txBody>
                  <a:tcPr marL="54623" marR="54623" marT="14162" marB="28829" anchor="ctr"/>
                </a:tc>
              </a:tr>
              <a:tr h="842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09:45-10:15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Session 2: School Safety in the </a:t>
                      </a:r>
                      <a:r>
                        <a:rPr lang="en-US" sz="1800" b="1" dirty="0" smtClean="0">
                          <a:effectLst/>
                        </a:rPr>
                        <a:t>Caribbean</a:t>
                      </a:r>
                      <a:endParaRPr lang="en-US" sz="1600" b="1" dirty="0">
                        <a:effectLst/>
                      </a:endParaRPr>
                    </a:p>
                  </a:txBody>
                  <a:tcPr marL="54623" marR="54623" marT="14162" marB="28829" anchor="ctr"/>
                </a:tc>
              </a:tr>
              <a:tr h="436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10:15-10:40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600" i="1" dirty="0">
                          <a:effectLst/>
                        </a:rPr>
                        <a:t>Coffee break 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</a:tr>
              <a:tr h="5288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10:40-11:20</a:t>
                      </a:r>
                      <a:endParaRPr lang="en-US" sz="14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4623" marR="54623" marT="14162" marB="288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Session 3: MSSP </a:t>
                      </a:r>
                      <a:r>
                        <a:rPr lang="en-US" sz="1800" b="1" dirty="0" smtClean="0">
                          <a:effectLst/>
                        </a:rPr>
                        <a:t>Overview</a:t>
                      </a:r>
                      <a:endParaRPr lang="en-US" sz="1600" b="1" dirty="0">
                        <a:effectLst/>
                      </a:endParaRPr>
                    </a:p>
                  </a:txBody>
                  <a:tcPr marL="54623" marR="54623" marT="14162" marB="2882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82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46155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AC9A33-E1A8-4538-A69D-6EB15DF2BBE5}" type="slidenum">
              <a:rPr lang="es-PA"/>
              <a:t>3</a:t>
            </a:fld>
            <a:endParaRPr lang="es-PA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707602"/>
              </p:ext>
            </p:extLst>
          </p:nvPr>
        </p:nvGraphicFramePr>
        <p:xfrm>
          <a:off x="647780" y="1140031"/>
          <a:ext cx="7753269" cy="4322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182"/>
                <a:gridCol w="7106087"/>
              </a:tblGrid>
              <a:tr h="678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Time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Monday, 9 October 2017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Conference Room, National Emergency Management Agency (NEMA)</a:t>
                      </a:r>
                      <a:endParaRPr lang="en-US" sz="1600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1481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11:20-12:30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Session 4: The Assessment </a:t>
                      </a:r>
                      <a:r>
                        <a:rPr lang="en-US" sz="1800" b="1" dirty="0" smtClean="0">
                          <a:effectLst/>
                        </a:rPr>
                        <a:t>tool</a:t>
                      </a:r>
                      <a:endParaRPr lang="en-US" sz="1600" b="1" dirty="0">
                        <a:effectLst/>
                      </a:endParaRPr>
                    </a:p>
                  </a:txBody>
                  <a:tcPr marL="68580" marR="68580" marT="17780" marB="36195" anchor="ctr"/>
                </a:tc>
              </a:tr>
              <a:tr h="578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12:30-13:30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Lunch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653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13:30-14:30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Session 4: The Assessment tool (continuation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929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 b="1">
                          <a:effectLst/>
                        </a:rPr>
                        <a:t>14:30-15:30</a:t>
                      </a:r>
                      <a:endParaRPr lang="en-US" sz="1600" b="1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Session 5: Initial Talk with school authorities </a:t>
                      </a:r>
                      <a:endParaRPr lang="en-US" sz="1600" b="1" dirty="0">
                        <a:effectLst/>
                      </a:endParaRPr>
                    </a:p>
                  </a:txBody>
                  <a:tcPr marL="68580" marR="68580" marT="17780" marB="36195" anchor="ctr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75583" y="6424612"/>
            <a:ext cx="2892012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Model Safe School </a:t>
            </a:r>
            <a:r>
              <a:rPr lang="en-US" dirty="0" err="1" smtClean="0"/>
              <a:t>Programme</a:t>
            </a:r>
            <a:r>
              <a:rPr lang="en-US" dirty="0" smtClean="0"/>
              <a:t> Training October </a:t>
            </a:r>
            <a:r>
              <a:rPr lang="en-US" dirty="0" smtClean="0"/>
              <a:t>9-13, </a:t>
            </a:r>
            <a:r>
              <a:rPr lang="en-US" dirty="0" smtClean="0"/>
              <a:t>2017, Saint </a:t>
            </a:r>
            <a:r>
              <a:rPr lang="en-US" dirty="0" smtClean="0"/>
              <a:t>Kitts and Nevis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95277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46155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AC9A33-E1A8-4538-A69D-6EB15DF2BBE5}" type="slidenum">
              <a:rPr lang="es-PA"/>
              <a:t>4</a:t>
            </a:fld>
            <a:endParaRPr lang="es-P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75583" y="6424612"/>
            <a:ext cx="2892012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Model Safe School </a:t>
            </a:r>
            <a:r>
              <a:rPr lang="en-US" dirty="0" err="1" smtClean="0"/>
              <a:t>Programme</a:t>
            </a:r>
            <a:r>
              <a:rPr lang="en-US" dirty="0" smtClean="0"/>
              <a:t> Training October </a:t>
            </a:r>
            <a:r>
              <a:rPr lang="en-US" dirty="0" smtClean="0"/>
              <a:t>9-13, </a:t>
            </a:r>
            <a:r>
              <a:rPr lang="en-US" dirty="0" smtClean="0"/>
              <a:t>2017, Saint </a:t>
            </a:r>
            <a:r>
              <a:rPr lang="en-US" dirty="0" smtClean="0"/>
              <a:t>Kitts and Nevis</a:t>
            </a:r>
            <a:endParaRPr lang="es-PA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991498"/>
              </p:ext>
            </p:extLst>
          </p:nvPr>
        </p:nvGraphicFramePr>
        <p:xfrm>
          <a:off x="647779" y="1140030"/>
          <a:ext cx="7753269" cy="4322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182"/>
                <a:gridCol w="7106087"/>
              </a:tblGrid>
              <a:tr h="767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Time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Tuesday, 10 October 2017</a:t>
                      </a:r>
                      <a:endParaRPr lang="en-US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Tucker Clarke Primary School, Saint Kitts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399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>
                          <a:effectLst/>
                        </a:rPr>
                        <a:t>09:00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Travel to school</a:t>
                      </a:r>
                      <a:r>
                        <a:rPr lang="en-GB" sz="1600" i="1" dirty="0">
                          <a:effectLst/>
                        </a:rPr>
                        <a:t>. Gathering point at NEMA.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1051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09:00-12:30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School </a:t>
                      </a:r>
                      <a:r>
                        <a:rPr lang="en-US" sz="1800" b="1" dirty="0" smtClean="0">
                          <a:effectLst/>
                        </a:rPr>
                        <a:t>Assessment</a:t>
                      </a:r>
                      <a:endParaRPr lang="en-US" sz="1600" b="1" dirty="0">
                        <a:effectLst/>
                      </a:endParaRPr>
                    </a:p>
                  </a:txBody>
                  <a:tcPr marL="68580" marR="68580" marT="17780" marB="36195" anchor="ctr"/>
                </a:tc>
              </a:tr>
              <a:tr h="654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12:30-13:30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Lunch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1051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13:30-15:30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School Assessment (continuation</a:t>
                      </a:r>
                      <a:r>
                        <a:rPr lang="en-US" sz="1800" b="1" dirty="0" smtClean="0">
                          <a:effectLst/>
                        </a:rPr>
                        <a:t>)</a:t>
                      </a:r>
                      <a:endParaRPr lang="en-US" sz="1600" b="1" dirty="0">
                        <a:effectLst/>
                      </a:endParaRPr>
                    </a:p>
                  </a:txBody>
                  <a:tcPr marL="68580" marR="68580" marT="17780" marB="36195" anchor="ctr"/>
                </a:tc>
              </a:tr>
              <a:tr h="399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Return to point of departure.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71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46155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AC9A33-E1A8-4538-A69D-6EB15DF2BBE5}" type="slidenum">
              <a:rPr lang="es-PA"/>
              <a:t>5</a:t>
            </a:fld>
            <a:endParaRPr lang="es-PA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75583" y="6424612"/>
            <a:ext cx="2892012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Model Safe School </a:t>
            </a:r>
            <a:r>
              <a:rPr lang="en-US" dirty="0" err="1" smtClean="0"/>
              <a:t>Programme</a:t>
            </a:r>
            <a:r>
              <a:rPr lang="en-US" dirty="0" smtClean="0"/>
              <a:t> Training October </a:t>
            </a:r>
            <a:r>
              <a:rPr lang="en-US" dirty="0" smtClean="0"/>
              <a:t>9-13, </a:t>
            </a:r>
            <a:r>
              <a:rPr lang="en-US" dirty="0" smtClean="0"/>
              <a:t>2017, Saint </a:t>
            </a:r>
            <a:r>
              <a:rPr lang="en-US" dirty="0" smtClean="0"/>
              <a:t>Kitts and Nevis</a:t>
            </a:r>
            <a:endParaRPr lang="es-PA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495042"/>
              </p:ext>
            </p:extLst>
          </p:nvPr>
        </p:nvGraphicFramePr>
        <p:xfrm>
          <a:off x="647778" y="1140030"/>
          <a:ext cx="7753269" cy="4322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182"/>
                <a:gridCol w="7106087"/>
              </a:tblGrid>
              <a:tr h="77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Time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Wednesday, 11 October 2017</a:t>
                      </a:r>
                      <a:endParaRPr lang="en-US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Cecele Browne Integrated School (CBIS), Nevis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390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>
                          <a:effectLst/>
                        </a:rPr>
                        <a:t>07:30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Travel to school</a:t>
                      </a:r>
                      <a:r>
                        <a:rPr lang="en-GB" sz="1600" i="1" dirty="0">
                          <a:effectLst/>
                        </a:rPr>
                        <a:t>. Gathering point Ferry Terminal (Ferry departure 8:00am).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1058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09:00-12:30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School </a:t>
                      </a:r>
                      <a:r>
                        <a:rPr lang="en-US" sz="1800" b="1" dirty="0" smtClean="0">
                          <a:effectLst/>
                        </a:rPr>
                        <a:t>Assessment</a:t>
                      </a:r>
                      <a:endParaRPr lang="en-US" sz="1600" b="1" dirty="0">
                        <a:effectLst/>
                      </a:endParaRPr>
                    </a:p>
                  </a:txBody>
                  <a:tcPr marL="68580" marR="68580" marT="17780" marB="36195" anchor="ctr"/>
                </a:tc>
              </a:tr>
              <a:tr h="653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12:30-13:30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Lunch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1058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13:30-15:30</a:t>
                      </a:r>
                      <a:endParaRPr lang="en-US" sz="1600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School Assessment (continuation)</a:t>
                      </a:r>
                      <a:endParaRPr lang="en-US" sz="1600" b="1" dirty="0" smtClean="0">
                        <a:effectLst/>
                      </a:endParaRPr>
                    </a:p>
                  </a:txBody>
                  <a:tcPr marL="68580" marR="68580" marT="17780" marB="36195" anchor="ctr"/>
                </a:tc>
              </a:tr>
              <a:tr h="390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Return to point of departure.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86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46155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AC9A33-E1A8-4538-A69D-6EB15DF2BBE5}" type="slidenum">
              <a:rPr lang="es-PA"/>
              <a:t>6</a:t>
            </a:fld>
            <a:endParaRPr lang="es-PA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75583" y="6424612"/>
            <a:ext cx="2892012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Model Safe School </a:t>
            </a:r>
            <a:r>
              <a:rPr lang="en-US" dirty="0" err="1" smtClean="0"/>
              <a:t>Programme</a:t>
            </a:r>
            <a:r>
              <a:rPr lang="en-US" dirty="0" smtClean="0"/>
              <a:t> Training October </a:t>
            </a:r>
            <a:r>
              <a:rPr lang="en-US" dirty="0" smtClean="0"/>
              <a:t>9-13, </a:t>
            </a:r>
            <a:r>
              <a:rPr lang="en-US" dirty="0" smtClean="0"/>
              <a:t>2017, Saint </a:t>
            </a:r>
            <a:r>
              <a:rPr lang="en-US" dirty="0" smtClean="0"/>
              <a:t>Kitts and Nevis</a:t>
            </a:r>
            <a:endParaRPr lang="es-PA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083529"/>
              </p:ext>
            </p:extLst>
          </p:nvPr>
        </p:nvGraphicFramePr>
        <p:xfrm>
          <a:off x="647777" y="1140030"/>
          <a:ext cx="7753269" cy="4322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182"/>
                <a:gridCol w="7106087"/>
              </a:tblGrid>
              <a:tr h="725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Time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Thursday, 12 October 2017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Tyrell Williams Primary School, Saint Kitts</a:t>
                      </a:r>
                      <a:endParaRPr lang="en-US" sz="1600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616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A" sz="1200">
                          <a:effectLst/>
                        </a:rPr>
                        <a:t>08:30-09:00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Travel to school</a:t>
                      </a:r>
                      <a:r>
                        <a:rPr lang="en-GB" sz="1600" i="1" dirty="0">
                          <a:effectLst/>
                        </a:rPr>
                        <a:t>. Gathering point at NEMA.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99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09:00-12:30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School </a:t>
                      </a:r>
                      <a:r>
                        <a:rPr lang="en-US" sz="1800" b="1" dirty="0" smtClean="0">
                          <a:effectLst/>
                        </a:rPr>
                        <a:t>Assessment</a:t>
                      </a:r>
                      <a:endParaRPr lang="en-US" sz="1600" b="1" dirty="0">
                        <a:effectLst/>
                      </a:endParaRPr>
                    </a:p>
                  </a:txBody>
                  <a:tcPr marL="68580" marR="68580" marT="17780" marB="36195" anchor="ctr"/>
                </a:tc>
              </a:tr>
              <a:tr h="616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12:30-13:30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Lunch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998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13:30-15:15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School Assessment (continuation</a:t>
                      </a:r>
                      <a:r>
                        <a:rPr lang="en-US" sz="1800" b="1" dirty="0" smtClean="0">
                          <a:effectLst/>
                        </a:rPr>
                        <a:t>)</a:t>
                      </a:r>
                      <a:endParaRPr lang="en-US" sz="1600" b="1" dirty="0">
                        <a:effectLst/>
                      </a:endParaRPr>
                    </a:p>
                  </a:txBody>
                  <a:tcPr marL="68580" marR="68580" marT="17780" marB="36195" anchor="ctr"/>
                </a:tc>
              </a:tr>
              <a:tr h="368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15:15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Return to point of departure.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8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2369"/>
              </p:ext>
            </p:extLst>
          </p:nvPr>
        </p:nvGraphicFramePr>
        <p:xfrm>
          <a:off x="647777" y="486886"/>
          <a:ext cx="7753269" cy="56526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182"/>
                <a:gridCol w="7106087"/>
              </a:tblGrid>
              <a:tr h="670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Time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Friday, 13 October 2017</a:t>
                      </a:r>
                      <a:endParaRPr lang="en-US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Conference Room, National Emergency Management Agency (NEMA)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569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09:00-09:30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Recap of the previous days</a:t>
                      </a:r>
                      <a:endParaRPr lang="en-US" sz="1600" b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922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09:30-10:30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Session 10 – Improvement Plan &amp; Report </a:t>
                      </a:r>
                      <a:r>
                        <a:rPr lang="en-GB" sz="1800" b="1" dirty="0" smtClean="0">
                          <a:effectLst/>
                        </a:rPr>
                        <a:t>development</a:t>
                      </a:r>
                      <a:endParaRPr lang="en-US" sz="1600" b="1" dirty="0">
                        <a:effectLst/>
                      </a:endParaRPr>
                    </a:p>
                  </a:txBody>
                  <a:tcPr marL="68580" marR="68580" marT="17780" marB="36195" anchor="ctr"/>
                </a:tc>
              </a:tr>
              <a:tr h="569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10:30-10:50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Coffee Break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569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10:50-11:20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Session 10 – Improvement Plan &amp; Report development (continuation)</a:t>
                      </a:r>
                      <a:endParaRPr lang="en-US" sz="1600" b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643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11:30-12:30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Session 11 – Feedback to stakeholders </a:t>
                      </a:r>
                      <a:endParaRPr lang="en-US" sz="1600" b="1" dirty="0">
                        <a:effectLst/>
                      </a:endParaRPr>
                    </a:p>
                  </a:txBody>
                  <a:tcPr marL="68580" marR="68580" marT="17780" marB="36195" anchor="ctr"/>
                </a:tc>
              </a:tr>
              <a:tr h="569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12:30-13:30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</a:rPr>
                        <a:t>Lunch</a:t>
                      </a:r>
                      <a:endParaRPr lang="en-US" sz="1600" i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569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13:30-15:00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Session 11 – Feedback to stakeholders</a:t>
                      </a:r>
                      <a:r>
                        <a:rPr lang="en-US" sz="1800" b="1" dirty="0">
                          <a:effectLst/>
                        </a:rPr>
                        <a:t> (continuation)</a:t>
                      </a:r>
                      <a:endParaRPr lang="en-US" sz="1600" b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  <a:tr h="569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15:00-15:30</a:t>
                      </a:r>
                      <a:endParaRPr lang="en-US" sz="160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Session 12 – Closure </a:t>
                      </a:r>
                      <a:endParaRPr lang="en-US" sz="1600" b="1" dirty="0">
                        <a:solidFill>
                          <a:srgbClr val="943634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17780" marB="3619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91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mtClean="0">
                <a:solidFill>
                  <a:srgbClr val="C00000"/>
                </a:solidFill>
              </a:rPr>
              <a:t>Miscellaneous</a:t>
            </a:r>
            <a:endParaRPr lang="es-PA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s-PA" dirty="0" smtClean="0"/>
              <a:t>Adminitrative arrangements</a:t>
            </a:r>
          </a:p>
          <a:p>
            <a:pPr marL="342900" indent="-342900">
              <a:buFont typeface="Arial" charset="0"/>
              <a:buChar char="•"/>
            </a:pPr>
            <a:r>
              <a:rPr lang="es-PA" dirty="0" smtClean="0"/>
              <a:t>Logistical arrangements</a:t>
            </a:r>
          </a:p>
          <a:p>
            <a:pPr marL="342900" indent="-342900">
              <a:buFont typeface="Arial" charset="0"/>
              <a:buChar char="•"/>
            </a:pPr>
            <a:r>
              <a:rPr lang="es-PA" dirty="0" smtClean="0"/>
              <a:t>Safety and Security</a:t>
            </a:r>
            <a:endParaRPr lang="es-P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46155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AC9A33-E1A8-4538-A69D-6EB15DF2BBE5}" type="slidenum">
              <a:rPr lang="es-PA"/>
              <a:t>8</a:t>
            </a:fld>
            <a:endParaRPr lang="es-PA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75583" y="6424612"/>
            <a:ext cx="2892012" cy="365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Model Safe School </a:t>
            </a:r>
            <a:r>
              <a:rPr lang="en-US" dirty="0" err="1" smtClean="0"/>
              <a:t>Programme</a:t>
            </a:r>
            <a:r>
              <a:rPr lang="en-US" dirty="0" smtClean="0"/>
              <a:t> Training October </a:t>
            </a:r>
            <a:r>
              <a:rPr lang="en-US" dirty="0" smtClean="0"/>
              <a:t>9-13, </a:t>
            </a:r>
            <a:r>
              <a:rPr lang="en-US" dirty="0" smtClean="0"/>
              <a:t>2017, Saint </a:t>
            </a:r>
            <a:r>
              <a:rPr lang="en-US" dirty="0" smtClean="0"/>
              <a:t>Kitts and Nevis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78755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</TotalTime>
  <Words>417</Words>
  <Application>Microsoft Macintosh PowerPoint</Application>
  <PresentationFormat>On-screen Show (4:3)</PresentationFormat>
  <Paragraphs>108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Calibri</vt:lpstr>
      <vt:lpstr>Calibri Light</vt:lpstr>
      <vt:lpstr>Helvetica Neue</vt:lpstr>
      <vt:lpstr>Symbol</vt:lpstr>
      <vt:lpstr>Times New Roman</vt:lpstr>
      <vt:lpstr>Arial</vt:lpstr>
      <vt:lpstr>Office Theme</vt:lpstr>
      <vt:lpstr>1_Custom Design</vt:lpstr>
      <vt:lpstr>Custom Design</vt:lpstr>
      <vt:lpstr>PowerPoint Presentation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Miscellaneous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Marcel Goyeneche</cp:lastModifiedBy>
  <cp:revision>16</cp:revision>
  <dcterms:created xsi:type="dcterms:W3CDTF">2017-09-29T17:31:34Z</dcterms:created>
  <dcterms:modified xsi:type="dcterms:W3CDTF">2017-10-08T23:26:44Z</dcterms:modified>
</cp:coreProperties>
</file>