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Override PartName="/ppt/comments/comment2.xml" ContentType="application/vnd.openxmlformats-officedocument.presentationml.comments+xml"/>
  <Default Extension="jpeg" ContentType="image/jpeg"/>
  <Default Extension="xml" ContentType="application/xml"/>
  <Override PartName="/ppt/slides/slide9.xml" ContentType="application/vnd.openxmlformats-officedocument.presentationml.slide+xml"/>
  <Override PartName="/ppt/notesSlides/notesSlide3.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commentAuthors.xml" ContentType="application/vnd.openxmlformats-officedocument.presentationml.commentAuthors+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Default Extension="tiff" ContentType="image/tiff"/>
  <Override PartName="/ppt/comments/comment1.xml" ContentType="application/vnd.openxmlformats-officedocument.presentationml.comments+xml"/>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notesSlides/notesSlide2.xml" ContentType="application/vnd.openxmlformats-officedocument.presentationml.notesSlide+xml"/>
  <Override PartName="/ppt/handoutMasters/handoutMaster1.xml" ContentType="application/vnd.openxmlformats-officedocument.presentationml.handoutMaster+xml"/>
  <Override PartName="/ppt/slideLayouts/slideLayout7.xml" ContentType="application/vnd.openxmlformats-officedocument.presentationml.slideLayout+xml"/>
  <Override PartName="/ppt/slides/slide6.xml" ContentType="application/vnd.openxmlformats-officedocument.presentationml.slide+xml"/>
  <Override PartName="/ppt/theme/theme3.xml" ContentType="application/vnd.openxmlformats-officedocument.them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726" r:id="rId1"/>
  </p:sldMasterIdLst>
  <p:notesMasterIdLst>
    <p:notesMasterId r:id="rId12"/>
  </p:notesMasterIdLst>
  <p:handoutMasterIdLst>
    <p:handoutMasterId r:id="rId13"/>
  </p:handoutMasterIdLst>
  <p:sldIdLst>
    <p:sldId id="264" r:id="rId2"/>
    <p:sldId id="268" r:id="rId3"/>
    <p:sldId id="265" r:id="rId4"/>
    <p:sldId id="266" r:id="rId5"/>
    <p:sldId id="259" r:id="rId6"/>
    <p:sldId id="269" r:id="rId7"/>
    <p:sldId id="261" r:id="rId8"/>
    <p:sldId id="267" r:id="rId9"/>
    <p:sldId id="262" r:id="rId10"/>
    <p:sldId id="263"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mc="http://schemas.openxmlformats.org/markup-compatibility/2006" xmlns:mv="urn:schemas-microsoft-com:mac:vml" xmlns:p15="http://schemas.microsoft.com/office/powerpoint/2012/main" xmlns:p="http://schemas.openxmlformats.org/presentationml/2006/main" xmlns:r="http://schemas.openxmlformats.org/officeDocument/2006/relationships" xmlns:a="http://schemas.openxmlformats.org/drawingml/2006/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Author id="1" name="yoda" initials="y" lastIdx="6" clrIdx="0">
    <p:extLst>
      <p:ext uri="{19B8F6BF-5375-455C-9EA6-DF929625EA0E}">
        <p15:presenceInfo xmlns:mc="http://schemas.openxmlformats.org/markup-compatibility/2006" xmlns:mv="urn:schemas-microsoft-com:mac:vml" xmlns:p15="http://schemas.microsoft.com/office/powerpoint/2012/main" xmlns:p="http://schemas.openxmlformats.org/presentationml/2006/main" xmlns:r="http://schemas.openxmlformats.org/officeDocument/2006/relationships" xmlns:a="http://schemas.openxmlformats.org/drawingml/2006/main" xmlns="" userId="yoda" providerId="None"/>
      </p:ext>
    </p:extLst>
  </p:cmAuthor>
  <p:cmAuthor id="2" name="Carina Bachofen" initials="CB" lastIdx="1" clrIdx="1"/>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
      </p:ext>
    </p:extLst>
  </p:showPr>
  <p:clrMru>
    <a:srgbClr val="FF00FF"/>
  </p:clrMru>
  <p:extLst>
    <p:ext uri="{E76CE94A-603C-4142-B9EB-6D1370010A27}">
      <p14:discardImageEditData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0"/>
    </p:ext>
    <p:ext uri="{FD5EFAAD-0ECE-453E-9831-46B23BE46B34}">
      <p15:chartTrackingRefBased xmlns:mc="http://schemas.openxmlformats.org/markup-compatibility/2006" xmlns:mv="urn:schemas-microsoft-com:mac:vml" xmlns:p15="http://schemas.microsoft.com/office/powerpoint/2012/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2731" autoAdjust="0"/>
    <p:restoredTop sz="94660"/>
  </p:normalViewPr>
  <p:slideViewPr>
    <p:cSldViewPr snapToGrid="0" snapToObjects="1">
      <p:cViewPr varScale="1">
        <p:scale>
          <a:sx n="117" d="100"/>
          <a:sy n="117" d="100"/>
        </p:scale>
        <p:origin x="-76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handoutMaster" Target="handoutMasters/handoutMaster1.xml"/><Relationship Id="rId14" Type="http://schemas.openxmlformats.org/officeDocument/2006/relationships/printerSettings" Target="printerSettings/printerSettings1.bin"/><Relationship Id="rId15" Type="http://schemas.openxmlformats.org/officeDocument/2006/relationships/commentAuthors" Target="commentAuthors.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 authorId="1" dt="2014-01-08T09:21:41.485" idx="5">
    <p:pos x="10" y="10"/>
    <p:text>This slide does not feel as clear as the other slides, perhaps spread over two or three slides?</p:text>
    <p:extLst>
      <p:ext uri="{C676402C-5697-4E1C-873F-D02D1690AC5C}">
        <p15:threadingInfo xmlns:mc="http://schemas.openxmlformats.org/markup-compatibility/2006" xmlns:mv="urn:schemas-microsoft-com:mac:vml" xmlns:p15="http://schemas.microsoft.com/office/powerpoint/2012/main" xmlns:p="http://schemas.openxmlformats.org/presentationml/2006/main" xmlns:r="http://schemas.openxmlformats.org/officeDocument/2006/relationships" xmlns:a="http://schemas.openxmlformats.org/drawingml/2006/main" xmlns="" timeZoneBias="480"/>
      </p:ext>
    </p:extLs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 authorId="1" dt="2014-01-08T09:21:41.485" idx="6">
    <p:pos x="10" y="10"/>
    <p:text>This slide does not feel as clear as the other slides, perhaps spread over two or three slides?</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1FD1605-30A9-9740-98F1-639BE463F1ED}" type="datetimeFigureOut">
              <a:rPr lang="en-US" smtClean="0"/>
              <a:pPr/>
              <a:t>6/30/14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9867E92-938C-AA44-8A32-734D6BE77B96}"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3822B4-C96F-4C05-A2F9-B49B652AC6D3}" type="datetimeFigureOut">
              <a:rPr lang="en-GB" smtClean="0"/>
              <a:pPr/>
              <a:t>6/30/14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EC0410-70A8-4CA9-B65B-2CA2567F1034}" type="slidenum">
              <a:rPr lang="en-GB" smtClean="0"/>
              <a:pPr/>
              <a:t>‹#›</a:t>
            </a:fld>
            <a:endParaRPr lang="en-GB"/>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67261533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EC0410-70A8-4CA9-B65B-2CA2567F1034}" type="slidenum">
              <a:rPr lang="en-GB" smtClean="0"/>
              <a:pPr/>
              <a:t>5</a:t>
            </a:fld>
            <a:endParaRPr lang="en-GB"/>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758844785"/>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EC0410-70A8-4CA9-B65B-2CA2567F1034}" type="slidenum">
              <a:rPr lang="en-GB" smtClean="0"/>
              <a:pPr/>
              <a:t>6</a:t>
            </a:fld>
            <a:endParaRPr lang="en-GB"/>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758844785"/>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Optional:</a:t>
            </a:r>
            <a:r>
              <a:rPr lang="en-US" baseline="0" dirty="0" smtClean="0"/>
              <a:t> facilitator can continue to use rainfall die during years 2-5 if he/she wishes to focus less on climate change dimensions.</a:t>
            </a:r>
            <a:endParaRPr lang="en-US" dirty="0"/>
          </a:p>
        </p:txBody>
      </p:sp>
      <p:sp>
        <p:nvSpPr>
          <p:cNvPr id="4" name="Slide Number Placeholder 3"/>
          <p:cNvSpPr>
            <a:spLocks noGrp="1"/>
          </p:cNvSpPr>
          <p:nvPr>
            <p:ph type="sldNum" sz="quarter" idx="10"/>
          </p:nvPr>
        </p:nvSpPr>
        <p:spPr/>
        <p:txBody>
          <a:bodyPr/>
          <a:lstStyle/>
          <a:p>
            <a:fld id="{57EC0410-70A8-4CA9-B65B-2CA2567F1034}" type="slidenum">
              <a:rPr lang="en-GB" smtClean="0"/>
              <a:pPr/>
              <a:t>8</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2F9339E-DAE4-6E40-BBF0-130D69231954}" type="datetime1">
              <a:rPr lang="en-US" smtClean="0"/>
              <a:pPr/>
              <a:t>6/30/14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C5DB69-D23C-A442-A11C-48C72D7516E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EFEDF8-AC12-1242-BABB-311AD432DB5D}" type="datetime1">
              <a:rPr lang="en-US" smtClean="0"/>
              <a:pPr/>
              <a:t>6/30/14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C5DB69-D23C-A442-A11C-48C72D7516E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0EA9C9-C390-1146-BCD7-36424348F145}" type="datetime1">
              <a:rPr lang="en-US" smtClean="0"/>
              <a:pPr/>
              <a:t>6/30/14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C5DB69-D23C-A442-A11C-48C72D7516E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B23AB6-5602-3A45-8EB1-8036A7AF77BF}" type="datetime1">
              <a:rPr lang="en-US" smtClean="0"/>
              <a:pPr/>
              <a:t>6/30/14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C5DB69-D23C-A442-A11C-48C72D7516E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D18DAC-CB55-2E42-9E30-88CEA93197B0}" type="datetime1">
              <a:rPr lang="en-US" smtClean="0"/>
              <a:pPr/>
              <a:t>6/30/14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294C92D-0306-4E69-9CD3-20855E849650}" type="slidenum">
              <a:rPr kumimoji="0" lang="en-US" smtClean="0"/>
              <a:pPr/>
              <a:t>‹#›</a:t>
            </a:fld>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E3156E8-F34A-5947-8A57-0EA02296AF06}" type="datetime1">
              <a:rPr lang="en-US" smtClean="0"/>
              <a:pPr/>
              <a:t>6/30/14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C5DB69-D23C-A442-A11C-48C72D7516E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431C6B4-73A6-4F48-84E6-7E85464AF69D}" type="datetime1">
              <a:rPr lang="en-US" smtClean="0"/>
              <a:pPr/>
              <a:t>6/30/14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C5DB69-D23C-A442-A11C-48C72D7516E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CCB035-D114-044A-9AE0-9E72FC8A4911}" type="datetime1">
              <a:rPr lang="en-US" smtClean="0"/>
              <a:pPr/>
              <a:t>6/30/14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C5DB69-D23C-A442-A11C-48C72D7516E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29C905-9713-2847-87F5-9BDED49607A9}" type="datetime1">
              <a:rPr lang="en-US" smtClean="0"/>
              <a:pPr/>
              <a:t>6/30/14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C5DB69-D23C-A442-A11C-48C72D7516E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2B1FBA-F1DE-584D-9585-C0CF6CD6E7D3}" type="datetime1">
              <a:rPr lang="en-US" smtClean="0"/>
              <a:pPr/>
              <a:t>6/30/14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C5DB69-D23C-A442-A11C-48C72D7516E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24D52E-FC58-5D4A-8864-5C57A27A240D}" type="datetime1">
              <a:rPr lang="en-US" smtClean="0"/>
              <a:pPr/>
              <a:t>6/30/14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C5DB69-D23C-A442-A11C-48C72D7516E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CE51B9-069D-C641-A31D-6F9EE25611C1}" type="datetime1">
              <a:rPr lang="en-US" smtClean="0"/>
              <a:pPr/>
              <a:t>6/30/14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C5DB69-D23C-A442-A11C-48C72D7516E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s>
</file>

<file path=ppt/slides/_rels/slide5.xml.rels><?xml version="1.0" encoding="UTF-8" standalone="yes"?>
<Relationships xmlns="http://schemas.openxmlformats.org/package/2006/relationships"><Relationship Id="rId3" Type="http://schemas.openxmlformats.org/officeDocument/2006/relationships/image" Target="../media/image1.tiff"/><Relationship Id="rId4" Type="http://schemas.openxmlformats.org/officeDocument/2006/relationships/comments" Target="../comments/comment1.xml"/><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3" Type="http://schemas.openxmlformats.org/officeDocument/2006/relationships/image" Target="../media/image1.tiff"/><Relationship Id="rId4" Type="http://schemas.openxmlformats.org/officeDocument/2006/relationships/comments" Target="../comments/comment2.xm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ounded Rectangle 5"/>
          <p:cNvSpPr/>
          <p:nvPr/>
        </p:nvSpPr>
        <p:spPr>
          <a:xfrm>
            <a:off x="651301" y="651334"/>
            <a:ext cx="8035499" cy="766304"/>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651334"/>
            <a:ext cx="8229600" cy="766304"/>
          </a:xfrm>
        </p:spPr>
        <p:txBody>
          <a:bodyPr/>
          <a:lstStyle/>
          <a:p>
            <a:pPr algn="l"/>
            <a:r>
              <a:rPr lang="en-US" dirty="0" smtClean="0">
                <a:effectLst>
                  <a:outerShdw blurRad="50800" dist="38100" dir="2700000">
                    <a:srgbClr val="000000">
                      <a:alpha val="43000"/>
                    </a:srgbClr>
                  </a:outerShdw>
                </a:effectLst>
              </a:rPr>
              <a:t>  Climate &amp; Gender Game</a:t>
            </a:r>
            <a:endParaRPr lang="en-US" dirty="0">
              <a:effectLst>
                <a:outerShdw blurRad="50800" dist="38100" dir="2700000">
                  <a:srgbClr val="000000">
                    <a:alpha val="43000"/>
                  </a:srgbClr>
                </a:outerShdw>
              </a:effectLst>
            </a:endParaRPr>
          </a:p>
        </p:txBody>
      </p:sp>
      <p:sp>
        <p:nvSpPr>
          <p:cNvPr id="3" name="Content Placeholder 2"/>
          <p:cNvSpPr>
            <a:spLocks noGrp="1"/>
          </p:cNvSpPr>
          <p:nvPr>
            <p:ph idx="1"/>
          </p:nvPr>
        </p:nvSpPr>
        <p:spPr>
          <a:xfrm>
            <a:off x="457200" y="1830387"/>
            <a:ext cx="8229600" cy="4525963"/>
          </a:xfrm>
        </p:spPr>
        <p:txBody>
          <a:bodyPr>
            <a:normAutofit lnSpcReduction="10000"/>
          </a:bodyPr>
          <a:lstStyle/>
          <a:p>
            <a:pPr>
              <a:buNone/>
            </a:pPr>
            <a:r>
              <a:rPr lang="en-US" sz="2400" b="1" dirty="0" smtClean="0"/>
              <a:t>Goal</a:t>
            </a:r>
            <a:endParaRPr lang="en-US" sz="2400" dirty="0" smtClean="0"/>
          </a:p>
          <a:p>
            <a:pPr>
              <a:buNone/>
            </a:pPr>
            <a:r>
              <a:rPr lang="en-US" sz="2400" dirty="0" smtClean="0"/>
              <a:t>T</a:t>
            </a:r>
            <a:r>
              <a:rPr lang="en-US" sz="2400" dirty="0" smtClean="0"/>
              <a:t>o </a:t>
            </a:r>
            <a:r>
              <a:rPr lang="en-US" sz="2400" dirty="0" smtClean="0"/>
              <a:t>support experiential learning and dialogue on the differential vulnerability of women and men facing climate variability and change. </a:t>
            </a:r>
            <a:r>
              <a:rPr lang="en-US" sz="2400" dirty="0" smtClean="0"/>
              <a:t>Players first take on the role of subsistence farmers facing changing risks -- then ‘walk in the shoes’ of a specific gender role. </a:t>
            </a:r>
          </a:p>
          <a:p>
            <a:pPr>
              <a:buNone/>
            </a:pPr>
            <a:endParaRPr lang="en-US" sz="800" b="1" dirty="0" smtClean="0"/>
          </a:p>
          <a:p>
            <a:pPr>
              <a:buNone/>
            </a:pPr>
            <a:r>
              <a:rPr lang="en-US" sz="2400" b="1" dirty="0" smtClean="0"/>
              <a:t>Learning </a:t>
            </a:r>
            <a:r>
              <a:rPr lang="en-US" sz="2400" b="1" dirty="0" smtClean="0"/>
              <a:t>Objectives</a:t>
            </a:r>
          </a:p>
          <a:p>
            <a:pPr>
              <a:buNone/>
            </a:pPr>
            <a:r>
              <a:rPr lang="en-US" sz="2400" dirty="0" smtClean="0"/>
              <a:t>Focused community conversations on CCA/DRR</a:t>
            </a:r>
          </a:p>
          <a:p>
            <a:pPr marL="0" indent="0">
              <a:buNone/>
            </a:pPr>
            <a:r>
              <a:rPr lang="en-US" sz="2400" dirty="0"/>
              <a:t>W</a:t>
            </a:r>
            <a:r>
              <a:rPr lang="en-US" sz="2400" dirty="0" smtClean="0"/>
              <a:t>ith gender twist: </a:t>
            </a:r>
            <a:endParaRPr lang="en-US" sz="2400" dirty="0"/>
          </a:p>
          <a:p>
            <a:pPr>
              <a:buFont typeface="Wingdings" charset="2"/>
              <a:buChar char="Ø"/>
            </a:pPr>
            <a:r>
              <a:rPr lang="en-US" sz="2400" dirty="0" smtClean="0"/>
              <a:t>Explore how CC impacts exacerbate existing vulnerabilities</a:t>
            </a:r>
            <a:endParaRPr lang="en-US" sz="2400" dirty="0"/>
          </a:p>
          <a:p>
            <a:pPr>
              <a:buFont typeface="Wingdings" charset="2"/>
              <a:buChar char="Ø"/>
            </a:pPr>
            <a:r>
              <a:rPr lang="en-US" sz="2400" dirty="0" smtClean="0"/>
              <a:t>Open </a:t>
            </a:r>
            <a:r>
              <a:rPr lang="en-US" sz="2400" dirty="0" smtClean="0"/>
              <a:t>dialogue </a:t>
            </a:r>
            <a:r>
              <a:rPr lang="en-US" sz="2400" dirty="0" smtClean="0"/>
              <a:t>about potentially sensitive gender inequalities</a:t>
            </a:r>
          </a:p>
          <a:p>
            <a:pPr>
              <a:buNone/>
            </a:pPr>
            <a:endParaRPr lang="en-US" sz="2400" dirty="0"/>
          </a:p>
        </p:txBody>
      </p:sp>
      <p:pic>
        <p:nvPicPr>
          <p:cNvPr id="7" name="Picture 6" descr="logo climate centre highres.tif"/>
          <p:cNvPicPr>
            <a:picLocks noChangeAspect="1"/>
          </p:cNvPicPr>
          <p:nvPr/>
        </p:nvPicPr>
        <p:blipFill>
          <a:blip r:embed="rId2"/>
          <a:stretch>
            <a:fillRect/>
          </a:stretch>
        </p:blipFill>
        <p:spPr>
          <a:xfrm>
            <a:off x="4978449" y="6126163"/>
            <a:ext cx="4165552" cy="731837"/>
          </a:xfrm>
          <a:prstGeom prst="rect">
            <a:avLst/>
          </a:prstGeom>
        </p:spPr>
      </p:pic>
      <p:sp>
        <p:nvSpPr>
          <p:cNvPr id="8" name="5-Point Star 7"/>
          <p:cNvSpPr/>
          <p:nvPr/>
        </p:nvSpPr>
        <p:spPr>
          <a:xfrm>
            <a:off x="7978442" y="857589"/>
            <a:ext cx="466766" cy="369089"/>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5-Point Star 8"/>
          <p:cNvSpPr/>
          <p:nvPr/>
        </p:nvSpPr>
        <p:spPr>
          <a:xfrm>
            <a:off x="7425265" y="857589"/>
            <a:ext cx="466766" cy="369089"/>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5-Point Star 9"/>
          <p:cNvSpPr/>
          <p:nvPr/>
        </p:nvSpPr>
        <p:spPr>
          <a:xfrm>
            <a:off x="6880410" y="873223"/>
            <a:ext cx="466766" cy="369089"/>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Slide Number Placeholder 10"/>
          <p:cNvSpPr>
            <a:spLocks noGrp="1"/>
          </p:cNvSpPr>
          <p:nvPr>
            <p:ph type="sldNum" sz="quarter" idx="12"/>
          </p:nvPr>
        </p:nvSpPr>
        <p:spPr/>
        <p:txBody>
          <a:bodyPr/>
          <a:lstStyle/>
          <a:p>
            <a:fld id="{E8C5DB69-D23C-A442-A11C-48C72D7516E1}"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ounded Rectangle 3"/>
          <p:cNvSpPr/>
          <p:nvPr/>
        </p:nvSpPr>
        <p:spPr>
          <a:xfrm>
            <a:off x="651301" y="651334"/>
            <a:ext cx="8035499" cy="766304"/>
          </a:xfrm>
          <a:prstGeom prst="roundRect">
            <a:avLst/>
          </a:prstGeom>
          <a:solidFill>
            <a:srgbClr val="FF00FF">
              <a:alpha val="27000"/>
            </a:srgb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651334"/>
            <a:ext cx="8229600" cy="766304"/>
          </a:xfrm>
        </p:spPr>
        <p:txBody>
          <a:bodyPr/>
          <a:lstStyle/>
          <a:p>
            <a:r>
              <a:rPr lang="en-US" dirty="0" smtClean="0"/>
              <a:t>Facilitation Tips</a:t>
            </a:r>
            <a:endParaRPr lang="en-US" dirty="0"/>
          </a:p>
        </p:txBody>
      </p:sp>
      <p:sp>
        <p:nvSpPr>
          <p:cNvPr id="3" name="Content Placeholder 2"/>
          <p:cNvSpPr>
            <a:spLocks noGrp="1"/>
          </p:cNvSpPr>
          <p:nvPr>
            <p:ph idx="1"/>
          </p:nvPr>
        </p:nvSpPr>
        <p:spPr/>
        <p:txBody>
          <a:bodyPr>
            <a:noAutofit/>
          </a:bodyPr>
          <a:lstStyle/>
          <a:p>
            <a:r>
              <a:rPr lang="en-US" sz="2000" b="1" dirty="0" smtClean="0"/>
              <a:t>Explain &amp; give out materials and instructions step by step</a:t>
            </a:r>
            <a:r>
              <a:rPr lang="en-US" sz="2000" dirty="0" smtClean="0"/>
              <a:t>, at the time they are needed: do not reveal all materials or explain everything at once.  </a:t>
            </a:r>
          </a:p>
          <a:p>
            <a:r>
              <a:rPr lang="en-US" sz="2000" b="1" dirty="0" smtClean="0"/>
              <a:t>Check in with teams to make sure people are playing correctly</a:t>
            </a:r>
            <a:r>
              <a:rPr lang="en-US" sz="2000" dirty="0" smtClean="0"/>
              <a:t>: </a:t>
            </a:r>
            <a:r>
              <a:rPr lang="en-US" sz="2000" dirty="0"/>
              <a:t>discussing village strategies but making individual </a:t>
            </a:r>
            <a:r>
              <a:rPr lang="en-US" sz="2000" dirty="0" smtClean="0"/>
              <a:t>decisions, and if their harvest fails and they cannot pay, they sit out only one round then return to their village to take their chances with no beans – so no planting choices.  </a:t>
            </a:r>
          </a:p>
          <a:p>
            <a:r>
              <a:rPr lang="en-US" sz="2000" b="1" dirty="0" smtClean="0"/>
              <a:t>Be sensitive to gender perceptions</a:t>
            </a:r>
            <a:r>
              <a:rPr lang="en-US" sz="2000" dirty="0" smtClean="0"/>
              <a:t>, highlight perceptions expressed by players, encourage good-humored joking but neutrally explain how not all traditions are good and how gender inequality all over the world holds humanity back from achieving well-being, justice and prosperity for all.</a:t>
            </a:r>
          </a:p>
          <a:p>
            <a:r>
              <a:rPr lang="en-US" sz="2000" b="1" dirty="0" smtClean="0"/>
              <a:t>Make sure to avoid or curtail any discussion in which you sense danger of possible repercussions</a:t>
            </a:r>
            <a:r>
              <a:rPr lang="en-US" sz="2000" dirty="0" smtClean="0"/>
              <a:t> (outside of the game) for any community member.</a:t>
            </a:r>
          </a:p>
        </p:txBody>
      </p:sp>
      <p:pic>
        <p:nvPicPr>
          <p:cNvPr id="5" name="Picture 4" descr="logo climate centre highres.tif"/>
          <p:cNvPicPr>
            <a:picLocks noChangeAspect="1"/>
          </p:cNvPicPr>
          <p:nvPr/>
        </p:nvPicPr>
        <p:blipFill>
          <a:blip r:embed="rId2"/>
          <a:stretch>
            <a:fillRect/>
          </a:stretch>
        </p:blipFill>
        <p:spPr>
          <a:xfrm>
            <a:off x="4978449" y="6126163"/>
            <a:ext cx="4165552" cy="731837"/>
          </a:xfrm>
          <a:prstGeom prst="rect">
            <a:avLst/>
          </a:prstGeom>
        </p:spPr>
      </p:pic>
      <p:sp>
        <p:nvSpPr>
          <p:cNvPr id="6" name="Slide Number Placeholder 5"/>
          <p:cNvSpPr>
            <a:spLocks noGrp="1"/>
          </p:cNvSpPr>
          <p:nvPr>
            <p:ph type="sldNum" sz="quarter" idx="12"/>
          </p:nvPr>
        </p:nvSpPr>
        <p:spPr/>
        <p:txBody>
          <a:bodyPr/>
          <a:lstStyle/>
          <a:p>
            <a:fld id="{E8C5DB69-D23C-A442-A11C-48C72D7516E1}" type="slidenum">
              <a:rPr lang="en-US" smtClean="0"/>
              <a:pPr/>
              <a:t>10</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ounded Rectangle 3"/>
          <p:cNvSpPr/>
          <p:nvPr/>
        </p:nvSpPr>
        <p:spPr>
          <a:xfrm>
            <a:off x="651301" y="651334"/>
            <a:ext cx="8035499" cy="766304"/>
          </a:xfrm>
          <a:prstGeom prst="roundRect">
            <a:avLst/>
          </a:prstGeom>
          <a:solidFill>
            <a:srgbClr val="FF00FF">
              <a:alpha val="27000"/>
            </a:srgb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noAutofit/>
          </a:bodyPr>
          <a:lstStyle/>
          <a:p>
            <a:pPr>
              <a:buNone/>
            </a:pPr>
            <a:r>
              <a:rPr lang="en-US" sz="2000" dirty="0" smtClean="0"/>
              <a:t>This game was developed with support from the American Red Cross (International Services Team), and from a research grant to the Red Cross/Red Crescent Climate Centre from the Climate and Development Knowledge Network (CDKN Action Lab Innovation Fund).</a:t>
            </a:r>
          </a:p>
          <a:p>
            <a:pPr>
              <a:buNone/>
            </a:pPr>
            <a:endParaRPr lang="en-US" sz="800" dirty="0" smtClean="0"/>
          </a:p>
          <a:p>
            <a:pPr>
              <a:buNone/>
            </a:pPr>
            <a:r>
              <a:rPr lang="en-US" sz="2000" dirty="0" smtClean="0"/>
              <a:t>As such, this game is an output from a project funded by the UK Department for International Development (DFID) and the Netherlands Directorate-General for International Cooperation (DGIS) for the benefit of developing countries. However, the views expressed and information contained in it are not necessarily those of or endorsed by DFID, DGIS or the entities managing the delivery of the Climate and Development Knowledge Network, which can accept no responsibility or liability for such views, completeness or accuracy of the information or for any reliance placed on them.</a:t>
            </a:r>
          </a:p>
        </p:txBody>
      </p:sp>
      <p:pic>
        <p:nvPicPr>
          <p:cNvPr id="5" name="Picture 4" descr="logo climate centre highres.tif"/>
          <p:cNvPicPr>
            <a:picLocks noChangeAspect="1"/>
          </p:cNvPicPr>
          <p:nvPr/>
        </p:nvPicPr>
        <p:blipFill>
          <a:blip r:embed="rId2"/>
          <a:stretch>
            <a:fillRect/>
          </a:stretch>
        </p:blipFill>
        <p:spPr>
          <a:xfrm>
            <a:off x="4978449" y="6126163"/>
            <a:ext cx="4165552" cy="731837"/>
          </a:xfrm>
          <a:prstGeom prst="rect">
            <a:avLst/>
          </a:prstGeom>
        </p:spPr>
      </p:pic>
      <p:sp>
        <p:nvSpPr>
          <p:cNvPr id="7" name="Title 6"/>
          <p:cNvSpPr>
            <a:spLocks noGrp="1"/>
          </p:cNvSpPr>
          <p:nvPr>
            <p:ph type="title"/>
          </p:nvPr>
        </p:nvSpPr>
        <p:spPr>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r>
              <a:rPr lang="en-US" dirty="0" smtClean="0">
                <a:solidFill>
                  <a:schemeClr val="tx1"/>
                </a:solidFill>
              </a:rPr>
              <a:t>Acknowledgements</a:t>
            </a:r>
            <a:endParaRPr lang="en-US" dirty="0">
              <a:solidFill>
                <a:schemeClr val="tx1"/>
              </a:solidFill>
            </a:endParaRPr>
          </a:p>
        </p:txBody>
      </p:sp>
      <p:sp>
        <p:nvSpPr>
          <p:cNvPr id="6" name="Slide Number Placeholder 5"/>
          <p:cNvSpPr>
            <a:spLocks noGrp="1"/>
          </p:cNvSpPr>
          <p:nvPr>
            <p:ph type="sldNum" sz="quarter" idx="12"/>
          </p:nvPr>
        </p:nvSpPr>
        <p:spPr/>
        <p:txBody>
          <a:bodyPr/>
          <a:lstStyle/>
          <a:p>
            <a:fld id="{E8C5DB69-D23C-A442-A11C-48C72D7516E1}" type="slidenum">
              <a:rPr lang="en-US" smtClean="0"/>
              <a:pPr/>
              <a:t>2</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ounded Rectangle 3"/>
          <p:cNvSpPr/>
          <p:nvPr/>
        </p:nvSpPr>
        <p:spPr>
          <a:xfrm>
            <a:off x="651301" y="651334"/>
            <a:ext cx="8035499" cy="766304"/>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651334"/>
            <a:ext cx="8229600" cy="766304"/>
          </a:xfrm>
        </p:spPr>
        <p:txBody>
          <a:bodyPr/>
          <a:lstStyle/>
          <a:p>
            <a:r>
              <a:rPr lang="en-US" dirty="0">
                <a:effectLst>
                  <a:outerShdw blurRad="50800" dist="38100" dir="2700000">
                    <a:srgbClr val="000000">
                      <a:alpha val="43000"/>
                    </a:srgbClr>
                  </a:outerShdw>
                </a:effectLst>
              </a:rPr>
              <a:t>Preparation: Pre-Game </a:t>
            </a:r>
          </a:p>
        </p:txBody>
      </p:sp>
      <p:sp>
        <p:nvSpPr>
          <p:cNvPr id="3" name="Content Placeholder 2"/>
          <p:cNvSpPr>
            <a:spLocks noGrp="1"/>
          </p:cNvSpPr>
          <p:nvPr>
            <p:ph idx="1"/>
          </p:nvPr>
        </p:nvSpPr>
        <p:spPr/>
        <p:txBody>
          <a:bodyPr>
            <a:normAutofit lnSpcReduction="10000"/>
          </a:bodyPr>
          <a:lstStyle/>
          <a:p>
            <a:pPr>
              <a:buNone/>
            </a:pPr>
            <a:r>
              <a:rPr lang="en-US" sz="2400" b="1" dirty="0" smtClean="0"/>
              <a:t>Set-up Materials </a:t>
            </a:r>
          </a:p>
          <a:p>
            <a:pPr>
              <a:buFont typeface="Wingdings" charset="2"/>
              <a:buChar char="ü"/>
            </a:pPr>
            <a:r>
              <a:rPr lang="en-US" sz="2400" dirty="0" smtClean="0"/>
              <a:t>1 kilo of Beans (approx.)</a:t>
            </a:r>
          </a:p>
          <a:p>
            <a:pPr>
              <a:buFont typeface="Wingdings" charset="2"/>
              <a:buChar char="ü"/>
            </a:pPr>
            <a:r>
              <a:rPr lang="en-US" sz="2400" dirty="0" smtClean="0"/>
              <a:t>1-2 strings (5m each) </a:t>
            </a:r>
          </a:p>
          <a:p>
            <a:pPr>
              <a:buFont typeface="Wingdings" charset="2"/>
              <a:buChar char="ü"/>
            </a:pPr>
            <a:r>
              <a:rPr lang="en-US" sz="2400" dirty="0" smtClean="0"/>
              <a:t>2 Prizes: </a:t>
            </a:r>
            <a:r>
              <a:rPr lang="en-US" sz="2400" dirty="0"/>
              <a:t>winning </a:t>
            </a:r>
            <a:r>
              <a:rPr lang="en-US" sz="2400" dirty="0" smtClean="0"/>
              <a:t>‘farmer’ + winning ‘village’</a:t>
            </a:r>
            <a:endParaRPr lang="en-US" sz="2400" dirty="0"/>
          </a:p>
          <a:p>
            <a:pPr>
              <a:buFont typeface="Wingdings" charset="2"/>
              <a:buChar char="ü"/>
            </a:pPr>
            <a:r>
              <a:rPr lang="en-US" sz="2400" dirty="0"/>
              <a:t>C</a:t>
            </a:r>
            <a:r>
              <a:rPr lang="en-US" sz="2400" dirty="0" smtClean="0"/>
              <a:t>o</a:t>
            </a:r>
            <a:r>
              <a:rPr lang="en-US" sz="2400" dirty="0"/>
              <a:t>-facilitator </a:t>
            </a:r>
            <a:r>
              <a:rPr lang="en-US" sz="2400" dirty="0" smtClean="0"/>
              <a:t>(</a:t>
            </a:r>
            <a:r>
              <a:rPr lang="en-US" sz="2400" dirty="0"/>
              <a:t>At least </a:t>
            </a:r>
            <a:r>
              <a:rPr lang="en-US" sz="2400" dirty="0" smtClean="0"/>
              <a:t>1, to collect beans)</a:t>
            </a:r>
            <a:endParaRPr lang="en-US" sz="2400" dirty="0"/>
          </a:p>
          <a:p>
            <a:pPr marL="0" indent="0">
              <a:buNone/>
            </a:pPr>
            <a:r>
              <a:rPr lang="en-US" sz="2400" b="1" dirty="0" smtClean="0"/>
              <a:t>Facilitator’s materials</a:t>
            </a:r>
          </a:p>
          <a:p>
            <a:pPr>
              <a:buFont typeface="Wingdings" charset="2"/>
              <a:buChar char="ü"/>
            </a:pPr>
            <a:r>
              <a:rPr lang="en-US" sz="2400" dirty="0"/>
              <a:t>1 </a:t>
            </a:r>
            <a:r>
              <a:rPr lang="en-US" sz="2400" dirty="0" smtClean="0"/>
              <a:t>large </a:t>
            </a:r>
            <a:r>
              <a:rPr lang="en-US" sz="2400" dirty="0"/>
              <a:t>rubber </a:t>
            </a:r>
            <a:r>
              <a:rPr lang="en-US" sz="2400" dirty="0" smtClean="0"/>
              <a:t>‘Rainfall Die’ </a:t>
            </a:r>
            <a:endParaRPr lang="en-US" sz="2400" dirty="0"/>
          </a:p>
          <a:p>
            <a:pPr>
              <a:buFont typeface="Wingdings" charset="2"/>
              <a:buChar char="ü"/>
            </a:pPr>
            <a:r>
              <a:rPr lang="en-US" sz="2400" dirty="0"/>
              <a:t>1</a:t>
            </a:r>
            <a:r>
              <a:rPr lang="en-US" sz="2400" dirty="0" smtClean="0"/>
              <a:t> Frisbee </a:t>
            </a:r>
            <a:r>
              <a:rPr lang="en-US" sz="2400" dirty="0"/>
              <a:t>(or flat 2-sided object)</a:t>
            </a:r>
          </a:p>
          <a:p>
            <a:pPr>
              <a:buFont typeface="Wingdings" charset="2"/>
              <a:buChar char="ü"/>
            </a:pPr>
            <a:r>
              <a:rPr lang="en-US" sz="2400" dirty="0"/>
              <a:t>1 truncated </a:t>
            </a:r>
            <a:r>
              <a:rPr lang="en-US" sz="2400" dirty="0" smtClean="0"/>
              <a:t>‘Climate Change Cone’ </a:t>
            </a:r>
          </a:p>
          <a:p>
            <a:pPr>
              <a:buFont typeface="Wingdings" charset="2"/>
              <a:buChar char="ü"/>
            </a:pPr>
            <a:r>
              <a:rPr lang="en-US" sz="2400" dirty="0" smtClean="0"/>
              <a:t>Bracelets for half of the players</a:t>
            </a:r>
          </a:p>
          <a:p>
            <a:pPr>
              <a:buFont typeface="Wingdings" charset="2"/>
              <a:buChar char="ü"/>
            </a:pPr>
            <a:r>
              <a:rPr lang="en-US" sz="2400" dirty="0" smtClean="0"/>
              <a:t>Optional: Necklaces for half of the players</a:t>
            </a:r>
            <a:endParaRPr lang="en-US" sz="2400" dirty="0"/>
          </a:p>
        </p:txBody>
      </p:sp>
      <p:pic>
        <p:nvPicPr>
          <p:cNvPr id="5" name="Picture 4" descr="logo climate centre highres.tif"/>
          <p:cNvPicPr>
            <a:picLocks noChangeAspect="1"/>
          </p:cNvPicPr>
          <p:nvPr/>
        </p:nvPicPr>
        <p:blipFill>
          <a:blip r:embed="rId2"/>
          <a:stretch>
            <a:fillRect/>
          </a:stretch>
        </p:blipFill>
        <p:spPr>
          <a:xfrm>
            <a:off x="4978449" y="6126163"/>
            <a:ext cx="4165552" cy="731837"/>
          </a:xfrm>
          <a:prstGeom prst="rect">
            <a:avLst/>
          </a:prstGeom>
        </p:spPr>
      </p:pic>
      <p:sp>
        <p:nvSpPr>
          <p:cNvPr id="6" name="Slide Number Placeholder 5"/>
          <p:cNvSpPr>
            <a:spLocks noGrp="1"/>
          </p:cNvSpPr>
          <p:nvPr>
            <p:ph type="sldNum" sz="quarter" idx="12"/>
          </p:nvPr>
        </p:nvSpPr>
        <p:spPr/>
        <p:txBody>
          <a:bodyPr/>
          <a:lstStyle/>
          <a:p>
            <a:fld id="{E8C5DB69-D23C-A442-A11C-48C72D7516E1}" type="slidenum">
              <a:rPr lang="en-US" smtClean="0"/>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ounded Rectangle 3"/>
          <p:cNvSpPr/>
          <p:nvPr/>
        </p:nvSpPr>
        <p:spPr>
          <a:xfrm>
            <a:off x="651301" y="651334"/>
            <a:ext cx="8035499" cy="766304"/>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651334"/>
            <a:ext cx="8229600" cy="766304"/>
          </a:xfrm>
        </p:spPr>
        <p:txBody>
          <a:bodyPr/>
          <a:lstStyle/>
          <a:p>
            <a:r>
              <a:rPr lang="en-US" dirty="0">
                <a:effectLst>
                  <a:outerShdw blurRad="50800" dist="38100" dir="2700000">
                    <a:srgbClr val="000000">
                      <a:alpha val="43000"/>
                    </a:srgbClr>
                  </a:outerShdw>
                </a:effectLst>
              </a:rPr>
              <a:t>Preparation: Facilitator </a:t>
            </a:r>
          </a:p>
        </p:txBody>
      </p:sp>
      <p:sp>
        <p:nvSpPr>
          <p:cNvPr id="3" name="Content Placeholder 2"/>
          <p:cNvSpPr>
            <a:spLocks noGrp="1"/>
          </p:cNvSpPr>
          <p:nvPr>
            <p:ph idx="1"/>
          </p:nvPr>
        </p:nvSpPr>
        <p:spPr/>
        <p:txBody>
          <a:bodyPr>
            <a:normAutofit fontScale="92500" lnSpcReduction="10000"/>
          </a:bodyPr>
          <a:lstStyle/>
          <a:p>
            <a:pPr>
              <a:buNone/>
            </a:pPr>
            <a:endParaRPr lang="en-US" sz="2400" b="1" dirty="0" smtClean="0"/>
          </a:p>
          <a:p>
            <a:pPr>
              <a:buNone/>
            </a:pPr>
            <a:r>
              <a:rPr lang="en-US" sz="2400" b="1" dirty="0" err="1" smtClean="0"/>
              <a:t>Playspace</a:t>
            </a:r>
            <a:r>
              <a:rPr lang="en-US" sz="2400" b="1" dirty="0" smtClean="0"/>
              <a:t> Requirements</a:t>
            </a:r>
          </a:p>
          <a:p>
            <a:pPr>
              <a:buFont typeface="Wingdings" charset="2"/>
              <a:buChar char="ü"/>
            </a:pPr>
            <a:r>
              <a:rPr lang="en-US" sz="2400" dirty="0"/>
              <a:t>L</a:t>
            </a:r>
            <a:r>
              <a:rPr lang="en-US" sz="2400" dirty="0" smtClean="0"/>
              <a:t>arge, open space: at least 20m long x 6m wide</a:t>
            </a:r>
          </a:p>
          <a:p>
            <a:pPr>
              <a:buNone/>
            </a:pPr>
            <a:endParaRPr lang="en-US" sz="800" dirty="0" smtClean="0"/>
          </a:p>
          <a:p>
            <a:pPr>
              <a:buNone/>
            </a:pPr>
            <a:endParaRPr lang="en-US" sz="800" dirty="0" smtClean="0"/>
          </a:p>
          <a:p>
            <a:pPr>
              <a:buNone/>
            </a:pPr>
            <a:r>
              <a:rPr lang="en-US" sz="2400" b="1" dirty="0" smtClean="0"/>
              <a:t>Set Up</a:t>
            </a:r>
            <a:endParaRPr lang="en-US" sz="2400" dirty="0" smtClean="0"/>
          </a:p>
          <a:p>
            <a:pPr>
              <a:buFont typeface="Wingdings" charset="2"/>
              <a:buChar char="ü"/>
            </a:pPr>
            <a:r>
              <a:rPr lang="en-US" sz="2400" dirty="0" smtClean="0"/>
              <a:t>Check to be sure </a:t>
            </a:r>
            <a:r>
              <a:rPr lang="en-US" sz="2400" dirty="0"/>
              <a:t>you have all required </a:t>
            </a:r>
            <a:r>
              <a:rPr lang="en-US" sz="2400" dirty="0" smtClean="0"/>
              <a:t>materials at hand</a:t>
            </a:r>
          </a:p>
          <a:p>
            <a:pPr>
              <a:buFont typeface="Wingdings" charset="2"/>
              <a:buChar char="ü"/>
            </a:pPr>
            <a:r>
              <a:rPr lang="en-US" sz="2400" dirty="0" smtClean="0"/>
              <a:t>Keep out of sight: </a:t>
            </a:r>
            <a:r>
              <a:rPr lang="en-US" sz="2400" dirty="0"/>
              <a:t>Frisbee, Cone, </a:t>
            </a:r>
            <a:r>
              <a:rPr lang="en-US" sz="2400" dirty="0" smtClean="0"/>
              <a:t>Bracelets</a:t>
            </a:r>
          </a:p>
          <a:p>
            <a:pPr>
              <a:buFont typeface="Wingdings" charset="2"/>
              <a:buChar char="ü"/>
            </a:pPr>
            <a:r>
              <a:rPr lang="en-US" sz="2400" dirty="0" smtClean="0"/>
              <a:t>Delineate ‘river’ between villages: place </a:t>
            </a:r>
            <a:r>
              <a:rPr lang="en-US" sz="2400" dirty="0" err="1" smtClean="0"/>
              <a:t>string(s</a:t>
            </a:r>
            <a:r>
              <a:rPr lang="en-US" sz="2400" dirty="0" smtClean="0"/>
              <a:t>) on ground</a:t>
            </a:r>
            <a:endParaRPr lang="en-US" sz="2400" dirty="0"/>
          </a:p>
          <a:p>
            <a:pPr>
              <a:buFont typeface="Wingdings" charset="2"/>
              <a:buChar char="ü"/>
            </a:pPr>
            <a:r>
              <a:rPr lang="en-US" sz="2400" dirty="0" smtClean="0"/>
              <a:t>Form </a:t>
            </a:r>
            <a:r>
              <a:rPr lang="en-US" sz="2400" dirty="0"/>
              <a:t>at least </a:t>
            </a:r>
            <a:r>
              <a:rPr lang="en-US" sz="2400" dirty="0" smtClean="0"/>
              <a:t>2 teams</a:t>
            </a:r>
            <a:r>
              <a:rPr lang="en-US" sz="2400" dirty="0"/>
              <a:t>:</a:t>
            </a:r>
            <a:r>
              <a:rPr lang="en-US" sz="2400" dirty="0" smtClean="0"/>
              <a:t> adjust for gender balance</a:t>
            </a:r>
          </a:p>
          <a:p>
            <a:pPr>
              <a:buFont typeface="Wingdings" charset="2"/>
              <a:buChar char="ü"/>
            </a:pPr>
            <a:r>
              <a:rPr lang="en-US" sz="2400" dirty="0" smtClean="0"/>
              <a:t>Give each player 2 beans</a:t>
            </a:r>
          </a:p>
          <a:p>
            <a:pPr marL="0" indent="0">
              <a:buNone/>
            </a:pPr>
            <a:endParaRPr lang="en-US" sz="2400" i="1" dirty="0" smtClean="0"/>
          </a:p>
          <a:p>
            <a:pPr marL="0" indent="0">
              <a:buNone/>
            </a:pPr>
            <a:r>
              <a:rPr lang="en-US" sz="2400" i="1" dirty="0" smtClean="0"/>
              <a:t>Note: if over 20 players, a 3</a:t>
            </a:r>
            <a:r>
              <a:rPr lang="en-US" sz="2400" i="1" baseline="30000" dirty="0" smtClean="0"/>
              <a:t>rd</a:t>
            </a:r>
            <a:r>
              <a:rPr lang="en-US" sz="2400" i="1" dirty="0" smtClean="0"/>
              <a:t> ‘village’ can be formed</a:t>
            </a:r>
          </a:p>
        </p:txBody>
      </p:sp>
      <p:pic>
        <p:nvPicPr>
          <p:cNvPr id="5" name="Picture 4" descr="logo climate centre highres.tif"/>
          <p:cNvPicPr>
            <a:picLocks noChangeAspect="1"/>
          </p:cNvPicPr>
          <p:nvPr/>
        </p:nvPicPr>
        <p:blipFill>
          <a:blip r:embed="rId2"/>
          <a:stretch>
            <a:fillRect/>
          </a:stretch>
        </p:blipFill>
        <p:spPr>
          <a:xfrm>
            <a:off x="4978449" y="6126163"/>
            <a:ext cx="4165552" cy="731837"/>
          </a:xfrm>
          <a:prstGeom prst="rect">
            <a:avLst/>
          </a:prstGeom>
        </p:spPr>
      </p:pic>
      <p:sp>
        <p:nvSpPr>
          <p:cNvPr id="6" name="Slide Number Placeholder 5"/>
          <p:cNvSpPr>
            <a:spLocks noGrp="1"/>
          </p:cNvSpPr>
          <p:nvPr>
            <p:ph type="sldNum" sz="quarter" idx="12"/>
          </p:nvPr>
        </p:nvSpPr>
        <p:spPr/>
        <p:txBody>
          <a:bodyPr/>
          <a:lstStyle/>
          <a:p>
            <a:fld id="{E8C5DB69-D23C-A442-A11C-48C72D7516E1}" type="slidenum">
              <a:rPr lang="en-US" smtClean="0"/>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ounded Rectangle 3"/>
          <p:cNvSpPr/>
          <p:nvPr/>
        </p:nvSpPr>
        <p:spPr>
          <a:xfrm>
            <a:off x="651301" y="651334"/>
            <a:ext cx="8035499" cy="766304"/>
          </a:xfrm>
          <a:prstGeom prst="roundRect">
            <a:avLst/>
          </a:prstGeom>
          <a:solidFill>
            <a:srgbClr val="FFFF00">
              <a:alpha val="50000"/>
            </a:srgb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457200" y="651334"/>
            <a:ext cx="8229600" cy="769441"/>
          </a:xfrm>
        </p:spPr>
        <p:txBody>
          <a:bodyPr vert="horz" anchor="ctr">
            <a:noAutofit/>
          </a:bodyPr>
          <a:lstStyle/>
          <a:p>
            <a:pPr>
              <a:spcAft>
                <a:spcPts val="1200"/>
              </a:spcAft>
            </a:pPr>
            <a:r>
              <a:rPr lang="en-US" dirty="0" smtClean="0">
                <a:solidFill>
                  <a:srgbClr val="000000"/>
                </a:solidFill>
                <a:effectLst>
                  <a:outerShdw blurRad="50800" dist="38100" dir="2700000">
                    <a:srgbClr val="000000">
                      <a:alpha val="43000"/>
                    </a:srgbClr>
                  </a:outerShdw>
                </a:effectLst>
              </a:rPr>
              <a:t>Playing the Game: Introduction </a:t>
            </a:r>
            <a:endParaRPr lang="en-US" dirty="0">
              <a:solidFill>
                <a:srgbClr val="000000"/>
              </a:solidFill>
              <a:effectLst>
                <a:outerShdw blurRad="50800" dist="38100" dir="2700000">
                  <a:srgbClr val="000000">
                    <a:alpha val="43000"/>
                  </a:srgbClr>
                </a:outerShdw>
              </a:effectLst>
            </a:endParaRPr>
          </a:p>
        </p:txBody>
      </p:sp>
      <p:sp>
        <p:nvSpPr>
          <p:cNvPr id="3" name="Content Placeholder 2"/>
          <p:cNvSpPr>
            <a:spLocks noGrp="1"/>
          </p:cNvSpPr>
          <p:nvPr>
            <p:ph idx="1"/>
          </p:nvPr>
        </p:nvSpPr>
        <p:spPr>
          <a:xfrm>
            <a:off x="457200" y="1170364"/>
            <a:ext cx="8229600" cy="5532188"/>
          </a:xfrm>
        </p:spPr>
        <p:txBody>
          <a:bodyPr>
            <a:normAutofit/>
          </a:bodyPr>
          <a:lstStyle/>
          <a:p>
            <a:pPr lvl="0">
              <a:buNone/>
            </a:pPr>
            <a:endParaRPr lang="en-US" sz="2400" i="1" dirty="0" smtClean="0"/>
          </a:p>
          <a:p>
            <a:r>
              <a:rPr lang="en-US" sz="2000" b="1" dirty="0" smtClean="0"/>
              <a:t>Explain Player </a:t>
            </a:r>
            <a:r>
              <a:rPr lang="en-US" sz="2000" b="1" dirty="0"/>
              <a:t>R</a:t>
            </a:r>
            <a:r>
              <a:rPr lang="en-US" sz="2000" b="1" dirty="0" smtClean="0"/>
              <a:t>ole in game:</a:t>
            </a:r>
          </a:p>
          <a:p>
            <a:pPr lvl="0">
              <a:buNone/>
            </a:pPr>
            <a:r>
              <a:rPr lang="en-US" sz="2000" i="1" dirty="0"/>
              <a:t>”You are </a:t>
            </a:r>
            <a:r>
              <a:rPr lang="en-US" sz="2000" i="1" dirty="0" smtClean="0"/>
              <a:t>farmers</a:t>
            </a:r>
            <a:r>
              <a:rPr lang="en-US" sz="2000" i="1" dirty="0"/>
              <a:t> </a:t>
            </a:r>
            <a:r>
              <a:rPr lang="en-US" sz="2000" i="1" dirty="0" smtClean="0"/>
              <a:t>who </a:t>
            </a:r>
            <a:r>
              <a:rPr lang="en-US" sz="2000" i="1" dirty="0"/>
              <a:t>traditionally plant maize &amp; </a:t>
            </a:r>
            <a:r>
              <a:rPr lang="en-US" sz="2000" i="1" dirty="0" smtClean="0"/>
              <a:t>beans.</a:t>
            </a:r>
          </a:p>
          <a:p>
            <a:pPr lvl="0">
              <a:buNone/>
            </a:pPr>
            <a:r>
              <a:rPr lang="en-US" sz="2000" i="1" dirty="0" smtClean="0"/>
              <a:t> </a:t>
            </a:r>
            <a:r>
              <a:rPr lang="en-US" sz="2000" i="1" dirty="0"/>
              <a:t>L</a:t>
            </a:r>
            <a:r>
              <a:rPr lang="en-US" sz="2000" i="1" dirty="0" smtClean="0"/>
              <a:t>ately droughts &amp; floods - are wiping out harvests...”</a:t>
            </a:r>
          </a:p>
          <a:p>
            <a:pPr lvl="0">
              <a:buNone/>
            </a:pPr>
            <a:r>
              <a:rPr lang="en-US" sz="2000" dirty="0" smtClean="0"/>
              <a:t>Explain Rainfall die: 1=drought, 6=flood, 2-5=good rains &amp; good harvest</a:t>
            </a:r>
          </a:p>
          <a:p>
            <a:pPr lvl="0">
              <a:buNone/>
            </a:pPr>
            <a:endParaRPr lang="en-US" sz="2000" i="1" dirty="0"/>
          </a:p>
          <a:p>
            <a:r>
              <a:rPr lang="en-US" sz="2000" b="1" dirty="0" smtClean="0"/>
              <a:t>Provide Planting Scenario: </a:t>
            </a:r>
          </a:p>
          <a:p>
            <a:pPr marL="0" indent="0">
              <a:buNone/>
            </a:pPr>
            <a:r>
              <a:rPr lang="en-US" sz="2000" i="1" dirty="0" smtClean="0"/>
              <a:t>“</a:t>
            </a:r>
            <a:r>
              <a:rPr lang="en-US" sz="2000" i="1" dirty="0"/>
              <a:t>If your crop </a:t>
            </a:r>
            <a:r>
              <a:rPr lang="en-US" sz="2000" i="1" dirty="0" smtClean="0"/>
              <a:t>succeeds you harvest 2 beans</a:t>
            </a:r>
          </a:p>
          <a:p>
            <a:pPr marL="0" indent="0">
              <a:buNone/>
            </a:pPr>
            <a:r>
              <a:rPr lang="en-US" sz="2000" i="1" dirty="0" smtClean="0"/>
              <a:t>If your crop fails</a:t>
            </a:r>
            <a:r>
              <a:rPr lang="en-US" sz="2000" i="1" dirty="0"/>
              <a:t>, you must pay 4 beans to feed your </a:t>
            </a:r>
            <a:r>
              <a:rPr lang="en-US" sz="2000" i="1" dirty="0" smtClean="0"/>
              <a:t>family this year. </a:t>
            </a:r>
          </a:p>
          <a:p>
            <a:pPr marL="0" indent="0">
              <a:buNone/>
            </a:pPr>
            <a:r>
              <a:rPr lang="en-US" sz="2000" i="1" dirty="0" smtClean="0"/>
              <a:t>If </a:t>
            </a:r>
            <a:r>
              <a:rPr lang="en-US" sz="2000" i="1" dirty="0"/>
              <a:t>you do not have 4 beans, you must leave the </a:t>
            </a:r>
            <a:r>
              <a:rPr lang="en-US" sz="2000" i="1" dirty="0" smtClean="0"/>
              <a:t>village (1 year) </a:t>
            </a:r>
            <a:r>
              <a:rPr lang="en-US" sz="2000" i="1" dirty="0"/>
              <a:t>to seek </a:t>
            </a:r>
            <a:r>
              <a:rPr lang="en-US" sz="2000" i="1" dirty="0" smtClean="0"/>
              <a:t>work..</a:t>
            </a:r>
          </a:p>
          <a:p>
            <a:pPr marL="0" indent="0">
              <a:buNone/>
            </a:pPr>
            <a:r>
              <a:rPr lang="en-US" sz="2000" i="1" dirty="0" smtClean="0"/>
              <a:t> What </a:t>
            </a:r>
            <a:r>
              <a:rPr lang="en-US" sz="2000" i="1" dirty="0"/>
              <a:t>will you plant to make sure your household </a:t>
            </a:r>
            <a:r>
              <a:rPr lang="en-US" sz="2000" i="1" dirty="0" smtClean="0"/>
              <a:t>has food this year?”</a:t>
            </a:r>
            <a:r>
              <a:rPr lang="en-US" sz="2000" i="1" dirty="0"/>
              <a:t> </a:t>
            </a:r>
          </a:p>
          <a:p>
            <a:pPr marL="0" indent="0">
              <a:buNone/>
            </a:pPr>
            <a:r>
              <a:rPr lang="en-US" sz="2000" dirty="0" smtClean="0"/>
              <a:t>Explain:</a:t>
            </a:r>
            <a:r>
              <a:rPr lang="en-US" sz="2000" i="1" dirty="0" smtClean="0"/>
              <a:t> </a:t>
            </a:r>
            <a:r>
              <a:rPr lang="en-US" sz="2000" dirty="0" smtClean="0"/>
              <a:t>Cassava </a:t>
            </a:r>
            <a:r>
              <a:rPr lang="en-US" sz="2000" dirty="0"/>
              <a:t>is drought resistant - but costs 1 bean to </a:t>
            </a:r>
            <a:r>
              <a:rPr lang="en-US" sz="2000" dirty="0" smtClean="0"/>
              <a:t>plant</a:t>
            </a:r>
            <a:endParaRPr lang="en-US" sz="2000" dirty="0"/>
          </a:p>
          <a:p>
            <a:pPr marL="0" indent="0">
              <a:buNone/>
            </a:pPr>
            <a:r>
              <a:rPr lang="en-US" sz="2000" dirty="0"/>
              <a:t>Rice is flood tolerant </a:t>
            </a:r>
            <a:r>
              <a:rPr lang="en-US" sz="2000" dirty="0" smtClean="0"/>
              <a:t>– but also </a:t>
            </a:r>
            <a:r>
              <a:rPr lang="en-US" sz="2000" dirty="0"/>
              <a:t>costs 1 </a:t>
            </a:r>
            <a:r>
              <a:rPr lang="en-US" sz="2000" dirty="0" smtClean="0"/>
              <a:t>bean to plant</a:t>
            </a:r>
          </a:p>
          <a:p>
            <a:pPr marL="0" indent="0">
              <a:buNone/>
            </a:pPr>
            <a:endParaRPr lang="en-US" sz="2000" b="1" dirty="0" smtClean="0"/>
          </a:p>
        </p:txBody>
      </p:sp>
      <p:pic>
        <p:nvPicPr>
          <p:cNvPr id="5" name="Picture 4" descr="logo climate centre highres.tif"/>
          <p:cNvPicPr>
            <a:picLocks noChangeAspect="1"/>
          </p:cNvPicPr>
          <p:nvPr/>
        </p:nvPicPr>
        <p:blipFill>
          <a:blip r:embed="rId3"/>
          <a:stretch>
            <a:fillRect/>
          </a:stretch>
        </p:blipFill>
        <p:spPr>
          <a:xfrm>
            <a:off x="4978449" y="6126163"/>
            <a:ext cx="4165552" cy="731837"/>
          </a:xfrm>
          <a:prstGeom prst="rect">
            <a:avLst/>
          </a:prstGeom>
        </p:spPr>
      </p:pic>
      <p:sp>
        <p:nvSpPr>
          <p:cNvPr id="6" name="Slide Number Placeholder 5"/>
          <p:cNvSpPr>
            <a:spLocks noGrp="1"/>
          </p:cNvSpPr>
          <p:nvPr>
            <p:ph type="sldNum" sz="quarter" idx="12"/>
          </p:nvPr>
        </p:nvSpPr>
        <p:spPr/>
        <p:txBody>
          <a:bodyPr/>
          <a:lstStyle/>
          <a:p>
            <a:fld id="{E8C5DB69-D23C-A442-A11C-48C72D7516E1}"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ounded Rectangle 3"/>
          <p:cNvSpPr/>
          <p:nvPr/>
        </p:nvSpPr>
        <p:spPr>
          <a:xfrm>
            <a:off x="651301" y="651334"/>
            <a:ext cx="8035499" cy="766304"/>
          </a:xfrm>
          <a:prstGeom prst="roundRect">
            <a:avLst/>
          </a:prstGeom>
          <a:solidFill>
            <a:srgbClr val="FFFF00">
              <a:alpha val="50000"/>
            </a:srgb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457200" y="651334"/>
            <a:ext cx="8229600" cy="769441"/>
          </a:xfrm>
        </p:spPr>
        <p:txBody>
          <a:bodyPr vert="horz" anchor="ctr">
            <a:noAutofit/>
          </a:bodyPr>
          <a:lstStyle/>
          <a:p>
            <a:pPr>
              <a:spcAft>
                <a:spcPts val="1200"/>
              </a:spcAft>
            </a:pPr>
            <a:r>
              <a:rPr lang="en-US" dirty="0" smtClean="0">
                <a:solidFill>
                  <a:srgbClr val="000000"/>
                </a:solidFill>
                <a:effectLst>
                  <a:outerShdw blurRad="50800" dist="38100" dir="2700000">
                    <a:srgbClr val="000000">
                      <a:alpha val="43000"/>
                    </a:srgbClr>
                  </a:outerShdw>
                </a:effectLst>
              </a:rPr>
              <a:t>Playing the Game: Introduction </a:t>
            </a:r>
            <a:endParaRPr lang="en-US" dirty="0">
              <a:solidFill>
                <a:srgbClr val="000000"/>
              </a:solidFill>
              <a:effectLst>
                <a:outerShdw blurRad="50800" dist="38100" dir="2700000">
                  <a:srgbClr val="000000">
                    <a:alpha val="43000"/>
                  </a:srgbClr>
                </a:outerShdw>
              </a:effectLst>
            </a:endParaRPr>
          </a:p>
        </p:txBody>
      </p:sp>
      <p:sp>
        <p:nvSpPr>
          <p:cNvPr id="3" name="Content Placeholder 2"/>
          <p:cNvSpPr>
            <a:spLocks noGrp="1"/>
          </p:cNvSpPr>
          <p:nvPr>
            <p:ph idx="1"/>
          </p:nvPr>
        </p:nvSpPr>
        <p:spPr>
          <a:xfrm>
            <a:off x="457200" y="1170364"/>
            <a:ext cx="8229600" cy="5532188"/>
          </a:xfrm>
        </p:spPr>
        <p:txBody>
          <a:bodyPr>
            <a:normAutofit/>
          </a:bodyPr>
          <a:lstStyle/>
          <a:p>
            <a:pPr lvl="0">
              <a:buNone/>
            </a:pPr>
            <a:endParaRPr lang="en-US" sz="2400" i="1" dirty="0" smtClean="0"/>
          </a:p>
          <a:p>
            <a:pPr marL="0" indent="0">
              <a:buNone/>
            </a:pPr>
            <a:endParaRPr lang="en-US" sz="1000" b="1" dirty="0" smtClean="0"/>
          </a:p>
          <a:p>
            <a:r>
              <a:rPr lang="en-US" sz="2400" b="1" dirty="0" smtClean="0"/>
              <a:t>How </a:t>
            </a:r>
            <a:r>
              <a:rPr lang="en-US" sz="2400" b="1" dirty="0"/>
              <a:t>to win</a:t>
            </a:r>
            <a:r>
              <a:rPr lang="en-US" sz="2400" b="1" dirty="0" smtClean="0"/>
              <a:t>? Give  </a:t>
            </a:r>
            <a:r>
              <a:rPr lang="en-US" sz="2400" b="1" dirty="0"/>
              <a:t>G</a:t>
            </a:r>
            <a:r>
              <a:rPr lang="en-US" sz="2400" b="1" dirty="0" smtClean="0"/>
              <a:t>oal of the game: </a:t>
            </a:r>
          </a:p>
          <a:p>
            <a:pPr marL="0" indent="0">
              <a:buNone/>
            </a:pPr>
            <a:r>
              <a:rPr lang="en-US" sz="2400" i="1" dirty="0" smtClean="0"/>
              <a:t>“Each round is 1 year.</a:t>
            </a:r>
          </a:p>
          <a:p>
            <a:pPr marL="0" indent="0">
              <a:buNone/>
            </a:pPr>
            <a:r>
              <a:rPr lang="en-US" sz="2400" i="1" dirty="0" smtClean="0"/>
              <a:t>We will play  5-7 years to see who is the most successful farmer - &amp; village!</a:t>
            </a:r>
          </a:p>
          <a:p>
            <a:pPr marL="0" indent="0">
              <a:buNone/>
            </a:pPr>
            <a:r>
              <a:rPr lang="en-US" sz="2400" i="1" dirty="0" smtClean="0"/>
              <a:t>Will you be the farmer with the most beans?!</a:t>
            </a:r>
          </a:p>
          <a:p>
            <a:pPr marL="0" indent="0">
              <a:buNone/>
            </a:pPr>
            <a:r>
              <a:rPr lang="en-US" sz="2400" i="1" dirty="0" smtClean="0"/>
              <a:t>Will your village lose the fewest farmers…?”</a:t>
            </a:r>
          </a:p>
          <a:p>
            <a:pPr marL="0" indent="0">
              <a:buNone/>
            </a:pPr>
            <a:endParaRPr lang="en-US" sz="2400" i="1" dirty="0" smtClean="0"/>
          </a:p>
          <a:p>
            <a:pPr marL="0" indent="0">
              <a:buNone/>
            </a:pPr>
            <a:r>
              <a:rPr lang="en-US" sz="2400" dirty="0" smtClean="0"/>
              <a:t>Remind people: There is </a:t>
            </a:r>
            <a:r>
              <a:rPr lang="en-US" sz="2400" b="1" dirty="0" smtClean="0"/>
              <a:t>No Sharing of Beans!</a:t>
            </a:r>
          </a:p>
          <a:p>
            <a:pPr marL="0" indent="0">
              <a:buNone/>
            </a:pPr>
            <a:endParaRPr lang="en-US" sz="2400" i="1" dirty="0" smtClean="0"/>
          </a:p>
        </p:txBody>
      </p:sp>
      <p:pic>
        <p:nvPicPr>
          <p:cNvPr id="5" name="Picture 4" descr="logo climate centre highres.tif"/>
          <p:cNvPicPr>
            <a:picLocks noChangeAspect="1"/>
          </p:cNvPicPr>
          <p:nvPr/>
        </p:nvPicPr>
        <p:blipFill>
          <a:blip r:embed="rId3"/>
          <a:stretch>
            <a:fillRect/>
          </a:stretch>
        </p:blipFill>
        <p:spPr>
          <a:xfrm>
            <a:off x="4978449" y="6126163"/>
            <a:ext cx="4165552" cy="731837"/>
          </a:xfrm>
          <a:prstGeom prst="rect">
            <a:avLst/>
          </a:prstGeom>
        </p:spPr>
      </p:pic>
      <p:sp>
        <p:nvSpPr>
          <p:cNvPr id="6" name="Slide Number Placeholder 5"/>
          <p:cNvSpPr>
            <a:spLocks noGrp="1"/>
          </p:cNvSpPr>
          <p:nvPr>
            <p:ph type="sldNum" sz="quarter" idx="12"/>
          </p:nvPr>
        </p:nvSpPr>
        <p:spPr/>
        <p:txBody>
          <a:bodyPr/>
          <a:lstStyle/>
          <a:p>
            <a:fld id="{E8C5DB69-D23C-A442-A11C-48C72D7516E1}"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ounded Rectangle 6"/>
          <p:cNvSpPr/>
          <p:nvPr/>
        </p:nvSpPr>
        <p:spPr>
          <a:xfrm>
            <a:off x="569245" y="706044"/>
            <a:ext cx="8035499" cy="766304"/>
          </a:xfrm>
          <a:prstGeom prst="roundRect">
            <a:avLst/>
          </a:prstGeom>
          <a:solidFill>
            <a:srgbClr val="FFFF00">
              <a:alpha val="50000"/>
            </a:srgb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457200" y="651334"/>
            <a:ext cx="8229600" cy="766304"/>
          </a:xfrm>
        </p:spPr>
        <p:txBody>
          <a:bodyPr>
            <a:normAutofit/>
          </a:bodyPr>
          <a:lstStyle/>
          <a:p>
            <a:r>
              <a:rPr lang="en-US" dirty="0" smtClean="0">
                <a:solidFill>
                  <a:srgbClr val="000000"/>
                </a:solidFill>
                <a:effectLst>
                  <a:outerShdw blurRad="50800" dist="38100" dir="2700000">
                    <a:srgbClr val="000000">
                      <a:alpha val="43000"/>
                    </a:srgbClr>
                  </a:outerShdw>
                </a:effectLst>
              </a:rPr>
              <a:t>Playing the Game:  Sequence</a:t>
            </a:r>
            <a:endParaRPr lang="en-US" dirty="0">
              <a:solidFill>
                <a:srgbClr val="000000"/>
              </a:solidFill>
              <a:effectLst>
                <a:outerShdw blurRad="50800" dist="38100" dir="2700000">
                  <a:srgbClr val="000000">
                    <a:alpha val="43000"/>
                  </a:srgbClr>
                </a:outerShdw>
              </a:effectLst>
            </a:endParaRPr>
          </a:p>
        </p:txBody>
      </p:sp>
      <p:sp>
        <p:nvSpPr>
          <p:cNvPr id="3" name="Content Placeholder 2"/>
          <p:cNvSpPr>
            <a:spLocks noGrp="1"/>
          </p:cNvSpPr>
          <p:nvPr>
            <p:ph idx="1"/>
          </p:nvPr>
        </p:nvSpPr>
        <p:spPr/>
        <p:txBody>
          <a:bodyPr>
            <a:normAutofit fontScale="92500" lnSpcReduction="10000"/>
          </a:bodyPr>
          <a:lstStyle/>
          <a:p>
            <a:pPr marL="514350" indent="-514350">
              <a:buFont typeface="+mj-lt"/>
              <a:buAutoNum type="arabicPeriod"/>
            </a:pPr>
            <a:r>
              <a:rPr lang="en-US" sz="2800" dirty="0"/>
              <a:t>Facilitator: announce scenario</a:t>
            </a:r>
          </a:p>
          <a:p>
            <a:pPr marL="514350" indent="-514350">
              <a:buFont typeface="+mj-lt"/>
              <a:buAutoNum type="arabicPeriod"/>
            </a:pPr>
            <a:r>
              <a:rPr lang="en-US" sz="2800" dirty="0"/>
              <a:t>Teams: discuss</a:t>
            </a:r>
            <a:r>
              <a:rPr lang="en-US" sz="2800" dirty="0" smtClean="0"/>
              <a:t> planting strategy</a:t>
            </a:r>
            <a:endParaRPr lang="en-US" sz="2800" dirty="0"/>
          </a:p>
          <a:p>
            <a:pPr marL="514350" indent="-514350">
              <a:buFont typeface="+mj-lt"/>
              <a:buAutoNum type="arabicPeriod"/>
            </a:pPr>
            <a:r>
              <a:rPr lang="en-US" sz="2800" dirty="0"/>
              <a:t>Facilitator:  call out </a:t>
            </a:r>
            <a:r>
              <a:rPr lang="en-US" sz="2800" dirty="0" smtClean="0"/>
              <a:t>Countdown!</a:t>
            </a:r>
            <a:endParaRPr lang="en-US" sz="2800" dirty="0"/>
          </a:p>
          <a:p>
            <a:pPr marL="0" indent="0">
              <a:buNone/>
            </a:pPr>
            <a:r>
              <a:rPr lang="en-US" sz="2800" dirty="0"/>
              <a:t>4.   Players: make individual “decisions with feet”</a:t>
            </a:r>
          </a:p>
          <a:p>
            <a:pPr marL="0" indent="0">
              <a:buNone/>
            </a:pPr>
            <a:r>
              <a:rPr lang="en-US" sz="2800" dirty="0"/>
              <a:t>5. 	Co-Facilitator: collect payments</a:t>
            </a:r>
          </a:p>
          <a:p>
            <a:pPr marL="514350" indent="-514350">
              <a:buAutoNum type="arabicPeriod" startAt="6"/>
            </a:pPr>
            <a:r>
              <a:rPr lang="en-US" sz="2800" dirty="0"/>
              <a:t>Facilitator:</a:t>
            </a:r>
            <a:r>
              <a:rPr lang="en-US" sz="2800" dirty="0" smtClean="0"/>
              <a:t> Indicate rainfall!</a:t>
            </a:r>
          </a:p>
          <a:p>
            <a:pPr marL="514350" indent="-514350">
              <a:buAutoNum type="arabicPeriod" startAt="6"/>
            </a:pPr>
            <a:r>
              <a:rPr lang="en-US" sz="2800" dirty="0"/>
              <a:t>Co-facilitator:</a:t>
            </a:r>
            <a:r>
              <a:rPr lang="en-US" sz="2800" dirty="0" smtClean="0"/>
              <a:t> pay out for good harvests</a:t>
            </a:r>
          </a:p>
          <a:p>
            <a:pPr marL="514350" indent="-514350">
              <a:buAutoNum type="arabicPeriod" startAt="6"/>
            </a:pPr>
            <a:r>
              <a:rPr lang="en-US" sz="2800" dirty="0"/>
              <a:t>Facilitators: complete</a:t>
            </a:r>
            <a:r>
              <a:rPr lang="en-US" sz="2800" dirty="0" smtClean="0"/>
              <a:t> remaining </a:t>
            </a:r>
            <a:r>
              <a:rPr lang="en-US" sz="2800" dirty="0"/>
              <a:t>Rounds</a:t>
            </a:r>
          </a:p>
          <a:p>
            <a:pPr marL="514350" indent="-514350">
              <a:buAutoNum type="arabicPeriod" startAt="6"/>
            </a:pPr>
            <a:r>
              <a:rPr lang="en-US" sz="2800" dirty="0"/>
              <a:t>Facilitators: identify winners &amp; give prizes</a:t>
            </a:r>
          </a:p>
          <a:p>
            <a:pPr marL="514350" indent="-514350">
              <a:buAutoNum type="arabicPeriod" startAt="6"/>
            </a:pPr>
            <a:r>
              <a:rPr lang="en-US" sz="2800" dirty="0"/>
              <a:t>Facilitator: lead debrief </a:t>
            </a:r>
            <a:r>
              <a:rPr lang="en-US" sz="2800" dirty="0" smtClean="0"/>
              <a:t>discussion</a:t>
            </a:r>
          </a:p>
          <a:p>
            <a:pPr>
              <a:buFont typeface="+mj-lt"/>
              <a:buAutoNum type="arabicPeriod"/>
            </a:pPr>
            <a:endParaRPr lang="en-US" sz="1800" dirty="0" smtClean="0"/>
          </a:p>
          <a:p>
            <a:endParaRPr lang="en-US" dirty="0" smtClean="0"/>
          </a:p>
          <a:p>
            <a:endParaRPr lang="en-US" dirty="0"/>
          </a:p>
        </p:txBody>
      </p:sp>
      <p:pic>
        <p:nvPicPr>
          <p:cNvPr id="6" name="Picture 5" descr="logo climate centre highres.tif"/>
          <p:cNvPicPr>
            <a:picLocks noChangeAspect="1"/>
          </p:cNvPicPr>
          <p:nvPr/>
        </p:nvPicPr>
        <p:blipFill>
          <a:blip r:embed="rId2"/>
          <a:stretch>
            <a:fillRect/>
          </a:stretch>
        </p:blipFill>
        <p:spPr>
          <a:xfrm>
            <a:off x="4978449" y="6126163"/>
            <a:ext cx="4165552" cy="731837"/>
          </a:xfrm>
          <a:prstGeom prst="rect">
            <a:avLst/>
          </a:prstGeom>
        </p:spPr>
      </p:pic>
      <p:sp>
        <p:nvSpPr>
          <p:cNvPr id="8" name="Slide Number Placeholder 7"/>
          <p:cNvSpPr>
            <a:spLocks noGrp="1"/>
          </p:cNvSpPr>
          <p:nvPr>
            <p:ph type="sldNum" sz="quarter" idx="12"/>
          </p:nvPr>
        </p:nvSpPr>
        <p:spPr/>
        <p:txBody>
          <a:bodyPr/>
          <a:lstStyle/>
          <a:p>
            <a:fld id="{E8C5DB69-D23C-A442-A11C-48C72D7516E1}"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ounded Rectangle 6"/>
          <p:cNvSpPr/>
          <p:nvPr/>
        </p:nvSpPr>
        <p:spPr>
          <a:xfrm>
            <a:off x="491093" y="608354"/>
            <a:ext cx="8035499" cy="766304"/>
          </a:xfrm>
          <a:prstGeom prst="roundRect">
            <a:avLst/>
          </a:prstGeom>
          <a:solidFill>
            <a:srgbClr val="FFFF00">
              <a:alpha val="50000"/>
            </a:srgb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293077" y="534106"/>
            <a:ext cx="8393723" cy="766304"/>
          </a:xfrm>
        </p:spPr>
        <p:txBody>
          <a:bodyPr/>
          <a:lstStyle/>
          <a:p>
            <a:r>
              <a:rPr lang="en-US" dirty="0" smtClean="0">
                <a:solidFill>
                  <a:srgbClr val="000000"/>
                </a:solidFill>
                <a:effectLst>
                  <a:outerShdw blurRad="50800" dist="38100" dir="2700000">
                    <a:srgbClr val="000000">
                      <a:alpha val="43000"/>
                    </a:srgbClr>
                  </a:outerShdw>
                </a:effectLst>
              </a:rPr>
              <a:t>Playing the Game: Round Structure</a:t>
            </a:r>
            <a:endParaRPr lang="en-US" dirty="0">
              <a:solidFill>
                <a:srgbClr val="000000"/>
              </a:solidFill>
              <a:effectLst>
                <a:outerShdw blurRad="50800" dist="38100" dir="2700000">
                  <a:srgbClr val="000000">
                    <a:alpha val="43000"/>
                  </a:srgbClr>
                </a:outerShdw>
              </a:effectLst>
            </a:endParaRPr>
          </a:p>
        </p:txBody>
      </p:sp>
      <p:sp>
        <p:nvSpPr>
          <p:cNvPr id="3" name="Content Placeholder 2"/>
          <p:cNvSpPr>
            <a:spLocks noGrp="1"/>
          </p:cNvSpPr>
          <p:nvPr>
            <p:ph idx="1"/>
          </p:nvPr>
        </p:nvSpPr>
        <p:spPr>
          <a:xfrm>
            <a:off x="293077" y="1628669"/>
            <a:ext cx="8628201" cy="4525963"/>
          </a:xfrm>
        </p:spPr>
        <p:txBody>
          <a:bodyPr>
            <a:normAutofit fontScale="85000" lnSpcReduction="10000"/>
          </a:bodyPr>
          <a:lstStyle/>
          <a:p>
            <a:pPr marL="0" indent="0">
              <a:buNone/>
            </a:pPr>
            <a:r>
              <a:rPr lang="en-US" sz="2235" b="1" dirty="0" smtClean="0"/>
              <a:t>Year 1: Expect confusion!</a:t>
            </a:r>
            <a:endParaRPr lang="en-US" sz="2235" dirty="0" smtClean="0"/>
          </a:p>
          <a:p>
            <a:pPr marL="0" indent="0">
              <a:buNone/>
            </a:pPr>
            <a:r>
              <a:rPr lang="en-US" sz="2235" dirty="0" smtClean="0"/>
              <a:t>Explain &amp; walk players through as a ‘practice round’</a:t>
            </a:r>
          </a:p>
          <a:p>
            <a:pPr marL="0" indent="0">
              <a:buNone/>
            </a:pPr>
            <a:r>
              <a:rPr lang="en-US" sz="2235" b="1" dirty="0" smtClean="0"/>
              <a:t>Year 2: Use Rainfall Die</a:t>
            </a:r>
            <a:endParaRPr lang="en-US" sz="2235" dirty="0" smtClean="0"/>
          </a:p>
          <a:p>
            <a:pPr marL="0" indent="0">
              <a:buNone/>
            </a:pPr>
            <a:r>
              <a:rPr lang="en-US" sz="2235" dirty="0" smtClean="0"/>
              <a:t>Explain</a:t>
            </a:r>
            <a:r>
              <a:rPr lang="en-US" sz="2235" b="1" dirty="0" smtClean="0"/>
              <a:t> </a:t>
            </a:r>
            <a:r>
              <a:rPr lang="en-US" sz="2235" dirty="0" smtClean="0"/>
              <a:t>“1 in 6” reflects historical probability of drought or flood </a:t>
            </a:r>
          </a:p>
          <a:p>
            <a:pPr marL="0" indent="0">
              <a:buNone/>
            </a:pPr>
            <a:r>
              <a:rPr lang="en-US" sz="2235" b="1" dirty="0" smtClean="0"/>
              <a:t>Year 3: Introduce El Niño  </a:t>
            </a:r>
            <a:r>
              <a:rPr lang="en-US" sz="2235" dirty="0" smtClean="0"/>
              <a:t>- use Frisbee to determine rainfall</a:t>
            </a:r>
          </a:p>
          <a:p>
            <a:pPr marL="0" indent="0">
              <a:buNone/>
            </a:pPr>
            <a:r>
              <a:rPr lang="en-US" sz="2235" dirty="0" smtClean="0"/>
              <a:t>Explain higher likelihood of an extreme event in this region this year</a:t>
            </a:r>
          </a:p>
          <a:p>
            <a:pPr marL="0" indent="0">
              <a:buNone/>
            </a:pPr>
            <a:r>
              <a:rPr lang="en-US" sz="2235" b="1" dirty="0" smtClean="0"/>
              <a:t>Year 4: Introduce La Niña  </a:t>
            </a:r>
            <a:r>
              <a:rPr lang="en-US" sz="2235" dirty="0" smtClean="0"/>
              <a:t>- use Frisbee to determine rainfall</a:t>
            </a:r>
          </a:p>
          <a:p>
            <a:pPr marL="0" indent="0">
              <a:buNone/>
            </a:pPr>
            <a:r>
              <a:rPr lang="en-US" sz="2235" dirty="0" smtClean="0"/>
              <a:t>Explain higher likelihood of an extreme event in this region this year</a:t>
            </a:r>
          </a:p>
          <a:p>
            <a:pPr marL="0" indent="0">
              <a:buNone/>
            </a:pPr>
            <a:r>
              <a:rPr lang="en-US" sz="2235" b="1" dirty="0" smtClean="0"/>
              <a:t>Year 5:</a:t>
            </a:r>
            <a:r>
              <a:rPr lang="en-US" sz="2235" dirty="0" smtClean="0"/>
              <a:t> </a:t>
            </a:r>
            <a:r>
              <a:rPr lang="en-US" sz="2235" b="1" dirty="0" smtClean="0"/>
              <a:t>Introduce Climate Change </a:t>
            </a:r>
            <a:r>
              <a:rPr lang="en-US" sz="2235" dirty="0" smtClean="0"/>
              <a:t>– use Cone to determine rainfall</a:t>
            </a:r>
          </a:p>
          <a:p>
            <a:pPr marL="0" indent="0">
              <a:buNone/>
            </a:pPr>
            <a:r>
              <a:rPr lang="en-US" sz="2235" dirty="0" smtClean="0"/>
              <a:t>Explain use of cone to better reflect changing climate</a:t>
            </a:r>
          </a:p>
          <a:p>
            <a:pPr marL="0" indent="0">
              <a:buNone/>
            </a:pPr>
            <a:r>
              <a:rPr lang="en-US" sz="2235" b="1" dirty="0" smtClean="0"/>
              <a:t>Year 6: Introduce Gender surprise </a:t>
            </a:r>
            <a:r>
              <a:rPr lang="en-US" sz="2235" dirty="0" smtClean="0"/>
              <a:t> – Use die. Randomly give ½ players bracelets</a:t>
            </a:r>
          </a:p>
          <a:p>
            <a:pPr marL="0" indent="0">
              <a:buNone/>
            </a:pPr>
            <a:r>
              <a:rPr lang="en-US" sz="2235" dirty="0" smtClean="0"/>
              <a:t>Explain to better reflect reality women now earn 1 bean less</a:t>
            </a:r>
            <a:endParaRPr lang="en-US" sz="2235" dirty="0" smtClean="0"/>
          </a:p>
          <a:p>
            <a:pPr marL="0" indent="0">
              <a:buNone/>
            </a:pPr>
            <a:r>
              <a:rPr lang="en-US" sz="2235" b="1" dirty="0" smtClean="0"/>
              <a:t>Year </a:t>
            </a:r>
            <a:r>
              <a:rPr lang="en-US" sz="2235" b="1" dirty="0" smtClean="0"/>
              <a:t>7</a:t>
            </a:r>
            <a:r>
              <a:rPr lang="en-US" sz="2235" b="1" dirty="0" smtClean="0"/>
              <a:t>: </a:t>
            </a:r>
            <a:r>
              <a:rPr lang="en-US" sz="2235" b="1" dirty="0" smtClean="0"/>
              <a:t>Introduce Gender-smart Programming </a:t>
            </a:r>
            <a:r>
              <a:rPr lang="en-US" sz="2235" dirty="0" smtClean="0"/>
              <a:t>– use Die to determine rainfall. Women begin with 2 beans, men begin with 1. </a:t>
            </a:r>
          </a:p>
          <a:p>
            <a:pPr marL="0" indent="0">
              <a:buNone/>
            </a:pPr>
            <a:endParaRPr lang="en-US" sz="2000" dirty="0"/>
          </a:p>
        </p:txBody>
      </p:sp>
      <p:pic>
        <p:nvPicPr>
          <p:cNvPr id="6" name="Picture 5" descr="logo climate centre highres.tif"/>
          <p:cNvPicPr>
            <a:picLocks noChangeAspect="1"/>
          </p:cNvPicPr>
          <p:nvPr/>
        </p:nvPicPr>
        <p:blipFill>
          <a:blip r:embed="rId3"/>
          <a:stretch>
            <a:fillRect/>
          </a:stretch>
        </p:blipFill>
        <p:spPr>
          <a:xfrm>
            <a:off x="4978449" y="6126163"/>
            <a:ext cx="4165552" cy="731837"/>
          </a:xfrm>
          <a:prstGeom prst="rect">
            <a:avLst/>
          </a:prstGeom>
        </p:spPr>
      </p:pic>
      <p:sp>
        <p:nvSpPr>
          <p:cNvPr id="8" name="Slide Number Placeholder 7"/>
          <p:cNvSpPr>
            <a:spLocks noGrp="1"/>
          </p:cNvSpPr>
          <p:nvPr>
            <p:ph type="sldNum" sz="quarter" idx="12"/>
          </p:nvPr>
        </p:nvSpPr>
        <p:spPr/>
        <p:txBody>
          <a:bodyPr/>
          <a:lstStyle/>
          <a:p>
            <a:fld id="{E8C5DB69-D23C-A442-A11C-48C72D7516E1}"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ounded Rectangle 3"/>
          <p:cNvSpPr/>
          <p:nvPr/>
        </p:nvSpPr>
        <p:spPr>
          <a:xfrm>
            <a:off x="651301" y="651334"/>
            <a:ext cx="8035499" cy="766304"/>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651334"/>
            <a:ext cx="8229600" cy="766304"/>
          </a:xfrm>
        </p:spPr>
        <p:txBody>
          <a:bodyPr/>
          <a:lstStyle/>
          <a:p>
            <a:r>
              <a:rPr lang="en-US" dirty="0" smtClean="0">
                <a:solidFill>
                  <a:srgbClr val="000000"/>
                </a:solidFill>
                <a:effectLst>
                  <a:outerShdw blurRad="50800" dist="38100" dir="2700000">
                    <a:srgbClr val="000000">
                      <a:alpha val="43000"/>
                    </a:srgbClr>
                  </a:outerShdw>
                </a:effectLst>
              </a:rPr>
              <a:t>Debrief: Discussion prompts</a:t>
            </a:r>
            <a:endParaRPr lang="en-US" dirty="0">
              <a:solidFill>
                <a:srgbClr val="000000"/>
              </a:solidFill>
              <a:effectLst>
                <a:outerShdw blurRad="50800" dist="38100" dir="2700000">
                  <a:srgbClr val="000000">
                    <a:alpha val="43000"/>
                  </a:srgbClr>
                </a:outerShdw>
              </a:effectLst>
            </a:endParaRPr>
          </a:p>
        </p:txBody>
      </p:sp>
      <p:sp>
        <p:nvSpPr>
          <p:cNvPr id="3" name="Content Placeholder 2"/>
          <p:cNvSpPr>
            <a:spLocks noGrp="1"/>
          </p:cNvSpPr>
          <p:nvPr>
            <p:ph idx="1"/>
          </p:nvPr>
        </p:nvSpPr>
        <p:spPr/>
        <p:txBody>
          <a:bodyPr>
            <a:normAutofit fontScale="77500" lnSpcReduction="20000"/>
          </a:bodyPr>
          <a:lstStyle/>
          <a:p>
            <a:r>
              <a:rPr lang="en-US" dirty="0" smtClean="0"/>
              <a:t>Name an </a:t>
            </a:r>
            <a:r>
              <a:rPr lang="en-US" b="1" dirty="0" smtClean="0"/>
              <a:t>emotion </a:t>
            </a:r>
            <a:r>
              <a:rPr lang="en-US" dirty="0" smtClean="0"/>
              <a:t>you felt while playing the game?</a:t>
            </a:r>
          </a:p>
          <a:p>
            <a:r>
              <a:rPr lang="en-US" dirty="0" smtClean="0"/>
              <a:t>Name an </a:t>
            </a:r>
            <a:r>
              <a:rPr lang="en-US" b="1" dirty="0" smtClean="0"/>
              <a:t>insight </a:t>
            </a:r>
            <a:r>
              <a:rPr lang="en-US" dirty="0" smtClean="0"/>
              <a:t>you gained while playing the game?</a:t>
            </a:r>
          </a:p>
          <a:p>
            <a:r>
              <a:rPr lang="en-US" dirty="0" smtClean="0"/>
              <a:t>Were the climate conditions realistic?</a:t>
            </a:r>
          </a:p>
          <a:p>
            <a:r>
              <a:rPr lang="en-US" dirty="0" smtClean="0"/>
              <a:t>How did you choose what to plant?</a:t>
            </a:r>
          </a:p>
          <a:p>
            <a:r>
              <a:rPr lang="en-US" dirty="0" smtClean="0"/>
              <a:t>What did you realize about vulnerability to climate change: in the game and in real life?</a:t>
            </a:r>
          </a:p>
          <a:p>
            <a:r>
              <a:rPr lang="en-US" dirty="0"/>
              <a:t>Was the gender inequality realistic</a:t>
            </a:r>
            <a:r>
              <a:rPr lang="en-US" dirty="0" smtClean="0"/>
              <a:t>?</a:t>
            </a:r>
          </a:p>
          <a:p>
            <a:r>
              <a:rPr lang="en-US" dirty="0" smtClean="0"/>
              <a:t>What other ways can women &amp; girls and men &amp; boys be differently affected by climate extremes?</a:t>
            </a:r>
          </a:p>
          <a:p>
            <a:r>
              <a:rPr lang="en-US" dirty="0" smtClean="0"/>
              <a:t>What actions/resources/assistance/plan does your community need to address differences in vulnerability?</a:t>
            </a:r>
          </a:p>
        </p:txBody>
      </p:sp>
      <p:pic>
        <p:nvPicPr>
          <p:cNvPr id="5" name="Picture 4" descr="logo climate centre highres.tif"/>
          <p:cNvPicPr>
            <a:picLocks noChangeAspect="1"/>
          </p:cNvPicPr>
          <p:nvPr/>
        </p:nvPicPr>
        <p:blipFill>
          <a:blip r:embed="rId2"/>
          <a:stretch>
            <a:fillRect/>
          </a:stretch>
        </p:blipFill>
        <p:spPr>
          <a:xfrm>
            <a:off x="4978449" y="6126163"/>
            <a:ext cx="4165552" cy="731837"/>
          </a:xfrm>
          <a:prstGeom prst="rect">
            <a:avLst/>
          </a:prstGeom>
        </p:spPr>
      </p:pic>
      <p:sp>
        <p:nvSpPr>
          <p:cNvPr id="6" name="Slide Number Placeholder 5"/>
          <p:cNvSpPr>
            <a:spLocks noGrp="1"/>
          </p:cNvSpPr>
          <p:nvPr>
            <p:ph type="sldNum" sz="quarter" idx="12"/>
          </p:nvPr>
        </p:nvSpPr>
        <p:spPr/>
        <p:txBody>
          <a:bodyPr/>
          <a:lstStyle/>
          <a:p>
            <a:fld id="{E8C5DB69-D23C-A442-A11C-48C72D7516E1}" type="slidenum">
              <a:rPr lang="en-US" smtClean="0"/>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a="http://schemas.openxmlformats.org/drawingml/2006/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5951</TotalTime>
  <Words>1156</Words>
  <Application>Microsoft Macintosh PowerPoint</Application>
  <PresentationFormat>On-screen Show (4:3)</PresentationFormat>
  <Paragraphs>117</Paragraphs>
  <Slides>10</Slides>
  <Notes>3</Notes>
  <HiddenSlides>0</HiddenSlides>
  <MMClips>0</MMClips>
  <ScaleCrop>false</ScaleCrop>
  <HeadingPairs>
    <vt:vector size="4" baseType="variant">
      <vt:variant>
        <vt:lpstr>Design Template</vt:lpstr>
      </vt:variant>
      <vt:variant>
        <vt:i4>1</vt:i4>
      </vt:variant>
      <vt:variant>
        <vt:lpstr>Slide Titles</vt:lpstr>
      </vt:variant>
      <vt:variant>
        <vt:i4>10</vt:i4>
      </vt:variant>
    </vt:vector>
  </HeadingPairs>
  <TitlesOfParts>
    <vt:vector size="11" baseType="lpstr">
      <vt:lpstr>Office Theme</vt:lpstr>
      <vt:lpstr>  Climate &amp; Gender Game</vt:lpstr>
      <vt:lpstr>Acknowledgements</vt:lpstr>
      <vt:lpstr>Preparation: Pre-Game </vt:lpstr>
      <vt:lpstr>Preparation: Facilitator </vt:lpstr>
      <vt:lpstr>Playing the Game: Introduction </vt:lpstr>
      <vt:lpstr>Playing the Game: Introduction </vt:lpstr>
      <vt:lpstr>Playing the Game:  Sequence</vt:lpstr>
      <vt:lpstr>Playing the Game: Round Structure</vt:lpstr>
      <vt:lpstr>Debrief: Discussion prompts</vt:lpstr>
      <vt:lpstr>Facilitation Tips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Ready!</dc:title>
  <dc:creator>Carina Bachofen</dc:creator>
  <cp:lastModifiedBy>Carina Bachofen</cp:lastModifiedBy>
  <cp:revision>75</cp:revision>
  <dcterms:created xsi:type="dcterms:W3CDTF">2014-06-30T22:37:10Z</dcterms:created>
  <dcterms:modified xsi:type="dcterms:W3CDTF">2014-06-30T22:42:40Z</dcterms:modified>
</cp:coreProperties>
</file>