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4" r:id="rId2"/>
  </p:sldMasterIdLst>
  <p:notesMasterIdLst>
    <p:notesMasterId r:id="rId12"/>
  </p:notesMasterIdLst>
  <p:handoutMasterIdLst>
    <p:handoutMasterId r:id="rId13"/>
  </p:handoutMasterIdLst>
  <p:sldIdLst>
    <p:sldId id="282" r:id="rId3"/>
    <p:sldId id="508" r:id="rId4"/>
    <p:sldId id="557" r:id="rId5"/>
    <p:sldId id="561" r:id="rId6"/>
    <p:sldId id="567" r:id="rId7"/>
    <p:sldId id="568" r:id="rId8"/>
    <p:sldId id="569" r:id="rId9"/>
    <p:sldId id="558" r:id="rId10"/>
    <p:sldId id="570" r:id="rId11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000"/>
    <a:srgbClr val="F85D1E"/>
    <a:srgbClr val="174599"/>
    <a:srgbClr val="F66A2C"/>
    <a:srgbClr val="FF2C00"/>
    <a:srgbClr val="083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86982" autoAdjust="0"/>
  </p:normalViewPr>
  <p:slideViewPr>
    <p:cSldViewPr snapToGrid="0">
      <p:cViewPr varScale="1">
        <p:scale>
          <a:sx n="77" d="100"/>
          <a:sy n="77" d="100"/>
        </p:scale>
        <p:origin x="504" y="78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3C8F-D72D-A64A-8A12-7CED6399ED17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ECF0-BD12-ED4C-A010-3FAC1C065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66AF-03B2-E348-B864-38A7BA5AD7D0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BD76E-2783-D746-A15E-513EB89D9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B1E89-F25B-4A9C-90DF-038903C47348}" type="slidenum">
              <a:rPr lang="en-GB"/>
              <a:pPr/>
              <a:t>2</a:t>
            </a:fld>
            <a:endParaRPr lang="en-GB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GB" dirty="0" smtClean="0"/>
              <a:t> Introduction on one2many </a:t>
            </a:r>
          </a:p>
          <a:p>
            <a:pPr>
              <a:buFontTx/>
              <a:buChar char="•"/>
            </a:pPr>
            <a:r>
              <a:rPr lang="en-GB" altLang="en-GB" dirty="0" smtClean="0"/>
              <a:t> Overview </a:t>
            </a:r>
            <a:r>
              <a:rPr lang="en-GB" altLang="en-GB" dirty="0"/>
              <a:t>= Explanation of what CB is</a:t>
            </a:r>
          </a:p>
          <a:p>
            <a:pPr>
              <a:buFontTx/>
              <a:buChar char="•"/>
            </a:pPr>
            <a:r>
              <a:rPr lang="en-GB" altLang="en-GB" dirty="0" smtClean="0"/>
              <a:t> Environment = Explanation how CBS interfaces to its environment </a:t>
            </a:r>
          </a:p>
          <a:p>
            <a:pPr>
              <a:buFontTx/>
              <a:buChar char="•"/>
            </a:pPr>
            <a:r>
              <a:rPr lang="en-GB" altLang="en-GB" dirty="0" smtClean="0"/>
              <a:t> Platform </a:t>
            </a:r>
            <a:r>
              <a:rPr lang="en-GB" altLang="en-GB" dirty="0"/>
              <a:t>= Hardware</a:t>
            </a:r>
          </a:p>
          <a:p>
            <a:pPr>
              <a:buFontTx/>
              <a:buChar char="•"/>
            </a:pPr>
            <a:r>
              <a:rPr lang="en-GB" altLang="en-GB" dirty="0" smtClean="0"/>
              <a:t> Roadmap </a:t>
            </a:r>
            <a:r>
              <a:rPr lang="en-GB" altLang="en-GB" dirty="0"/>
              <a:t>= Future development of </a:t>
            </a:r>
            <a:r>
              <a:rPr lang="en-GB" altLang="en-GB" dirty="0" smtClean="0"/>
              <a:t>Acision’s </a:t>
            </a:r>
            <a:r>
              <a:rPr lang="en-GB" altLang="en-GB" dirty="0"/>
              <a:t>CBS</a:t>
            </a:r>
          </a:p>
          <a:p>
            <a:pPr>
              <a:buFont typeface="Arial" pitchFamily="34" charset="0"/>
              <a:buChar char="•"/>
            </a:pPr>
            <a:r>
              <a:rPr lang="en-GB" altLang="en-GB" dirty="0" smtClean="0"/>
              <a:t> Service Concepts = Examples of services that include CB</a:t>
            </a:r>
          </a:p>
          <a:p>
            <a:endParaRPr lang="en-GB" altLang="en-GB" dirty="0" smtClean="0"/>
          </a:p>
          <a:p>
            <a:r>
              <a:rPr lang="nl-NL" dirty="0" smtClean="0"/>
              <a:t>1) Product overview on CBC - HW, SW, capacity and functionality</a:t>
            </a:r>
          </a:p>
          <a:p>
            <a:r>
              <a:rPr lang="nl-NL" dirty="0" smtClean="0"/>
              <a:t>2) Dimensioning on CBC</a:t>
            </a:r>
          </a:p>
          <a:p>
            <a:r>
              <a:rPr lang="nl-NL" dirty="0" smtClean="0"/>
              <a:t>3) Use cases</a:t>
            </a:r>
          </a:p>
          <a:p>
            <a:r>
              <a:rPr lang="nl-NL" dirty="0" smtClean="0"/>
              <a:t>4) Reference, especially on 3G (WCDMA), as we understand there is limited implemented on 3G network.</a:t>
            </a:r>
          </a:p>
        </p:txBody>
      </p:sp>
    </p:spTree>
    <p:extLst>
      <p:ext uri="{BB962C8B-B14F-4D97-AF65-F5344CB8AC3E}">
        <p14:creationId xmlns:p14="http://schemas.microsoft.com/office/powerpoint/2010/main" val="27303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BD76E-2783-D746-A15E-513EB89D92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BD76E-2783-D746-A15E-513EB89D92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2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CSRIC is a</a:t>
            </a:r>
            <a:r>
              <a:rPr lang="en-GB" baseline="0" dirty="0" smtClean="0"/>
              <a:t> federal advisory committee which provides recommendations on best practices and actions the Commission may take to ensure optimal communications systems. WG2 was tasked to examine next generation alerting.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BD76E-2783-D746-A15E-513EB89D92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6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0_cell-broadcast-bg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0160000" cy="57280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4810" y="3781427"/>
            <a:ext cx="5455276" cy="1476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 w="73025" cap="rnd">
            <a:solidFill>
              <a:schemeClr val="bg1">
                <a:alpha val="20000"/>
              </a:schemeClr>
            </a:solidFill>
            <a:beve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8005" y="3781426"/>
            <a:ext cx="5344004" cy="738187"/>
          </a:xfrm>
          <a:prstGeom prst="rect">
            <a:avLst/>
          </a:prstGeom>
        </p:spPr>
        <p:txBody>
          <a:bodyPr vert="horz" anchor="ctr"/>
          <a:lstStyle>
            <a:lvl1pPr>
              <a:defRPr sz="2000" b="0" i="0" baseline="0">
                <a:solidFill>
                  <a:srgbClr val="FF8000"/>
                </a:solidFill>
                <a:latin typeface="Helvetica Neue UltraLight"/>
                <a:cs typeface="Helvetica Neue UltraLight"/>
              </a:defRPr>
            </a:lvl1pPr>
          </a:lstStyle>
          <a:p>
            <a:r>
              <a:rPr lang="en-GB" dirty="0" smtClean="0"/>
              <a:t>Wireless Emergency Alerts &amp;</a:t>
            </a:r>
            <a:br>
              <a:rPr lang="en-GB" dirty="0" smtClean="0"/>
            </a:br>
            <a:r>
              <a:rPr lang="en-GB" dirty="0" smtClean="0"/>
              <a:t>Crowd management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707320" y="4556085"/>
            <a:ext cx="5344637" cy="230983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i="0" kern="1200" cap="none" spc="0" baseline="0">
                <a:ln w="12700">
                  <a:noFill/>
                  <a:prstDash val="solid"/>
                </a:ln>
                <a:solidFill>
                  <a:srgbClr val="FF8000"/>
                </a:solidFill>
                <a:effectLst/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GB" sz="1167" b="0" i="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one2many - the leading cell broadcast company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36" y="-52480"/>
            <a:ext cx="1004888" cy="495300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2" idx="1"/>
            <a:endCxn id="12" idx="3"/>
          </p:cNvCxnSpPr>
          <p:nvPr userDrawn="1"/>
        </p:nvCxnSpPr>
        <p:spPr>
          <a:xfrm>
            <a:off x="714810" y="4519613"/>
            <a:ext cx="5455276" cy="0"/>
          </a:xfrm>
          <a:prstGeom prst="line">
            <a:avLst/>
          </a:prstGeom>
          <a:ln w="9525">
            <a:solidFill>
              <a:schemeClr val="bg1">
                <a:lumMod val="75000"/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6" y="4786313"/>
            <a:ext cx="5337528" cy="4175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75">
                <a:solidFill>
                  <a:schemeClr val="bg1">
                    <a:lumMod val="50000"/>
                  </a:schemeClr>
                </a:solidFill>
                <a:latin typeface="Helvetica Neue UltraLight"/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Manuel Cornelisse  |  Sales &amp; Marketing Director</a:t>
            </a:r>
          </a:p>
          <a:p>
            <a:pPr lvl="0"/>
            <a:r>
              <a:rPr lang="en-US" dirty="0" smtClean="0"/>
              <a:t>manuel.cornelisse@one2many.eu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346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733" y="525780"/>
            <a:ext cx="8187267" cy="274320"/>
          </a:xfrm>
          <a:prstGeom prst="rect">
            <a:avLst/>
          </a:prstGeom>
        </p:spPr>
        <p:txBody>
          <a:bodyPr anchor="ctr"/>
          <a:lstStyle>
            <a:lvl1pPr>
              <a:defRPr sz="1167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58800" y="974727"/>
            <a:ext cx="9338381" cy="4214813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  <a:lvl2pPr>
              <a:defRPr sz="1167"/>
            </a:lvl2pPr>
            <a:lvl3pPr>
              <a:defRPr sz="1167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49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3" y="514352"/>
            <a:ext cx="8180917" cy="295275"/>
          </a:xfrm>
          <a:prstGeom prst="rect">
            <a:avLst/>
          </a:prstGeom>
        </p:spPr>
        <p:txBody>
          <a:bodyPr anchor="ctr"/>
          <a:lstStyle>
            <a:lvl1pPr>
              <a:defRPr sz="1167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74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one2many Torronto Office 1080p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157215" cy="5715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85882" y="3780435"/>
            <a:ext cx="4363452" cy="9344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 w="73025" cap="rnd">
            <a:solidFill>
              <a:schemeClr val="bg1">
                <a:alpha val="20000"/>
              </a:schemeClr>
            </a:solidFill>
            <a:bevel/>
          </a:ln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7" idx="1"/>
            <a:endCxn id="7" idx="3"/>
          </p:cNvCxnSpPr>
          <p:nvPr userDrawn="1"/>
        </p:nvCxnSpPr>
        <p:spPr>
          <a:xfrm>
            <a:off x="885882" y="4247655"/>
            <a:ext cx="4363452" cy="0"/>
          </a:xfrm>
          <a:prstGeom prst="line">
            <a:avLst/>
          </a:prstGeom>
          <a:ln w="9525">
            <a:solidFill>
              <a:schemeClr val="bg1">
                <a:lumMod val="75000"/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5883" y="3778263"/>
            <a:ext cx="4363451" cy="512540"/>
          </a:xfrm>
          <a:prstGeom prst="rect">
            <a:avLst/>
          </a:prstGeom>
        </p:spPr>
        <p:txBody>
          <a:bodyPr anchor="ctr"/>
          <a:lstStyle>
            <a:lvl1pPr marL="380985" indent="-380985" algn="l">
              <a:buFont typeface="Arial" pitchFamily="34" charset="0"/>
              <a:buNone/>
              <a:defRPr lang="nl-NL" sz="2333" b="0" i="0" kern="1200" baseline="0" dirty="0">
                <a:ln w="12700">
                  <a:noFill/>
                  <a:prstDash val="solid"/>
                </a:ln>
                <a:solidFill>
                  <a:srgbClr val="FF8000"/>
                </a:solidFill>
                <a:latin typeface="Helvetica Neue UltraLight"/>
                <a:ea typeface="+mj-ea"/>
                <a:cs typeface="Helvetica Neue UltraLight"/>
              </a:defRPr>
            </a:lvl1pPr>
          </a:lstStyle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About one2many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85883" y="4262230"/>
            <a:ext cx="4363451" cy="424071"/>
          </a:xfrm>
          <a:prstGeom prst="rect">
            <a:avLst/>
          </a:prstGeom>
        </p:spPr>
        <p:txBody>
          <a:bodyPr anchor="ctr"/>
          <a:lstStyle>
            <a:lvl1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1pPr>
            <a:lvl2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2pPr>
            <a:lvl3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3pPr>
            <a:lvl4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4pPr>
            <a:lvl5pPr marL="0" indent="0" algn="l" defTabSz="380985" rtl="0" eaLnBrk="1" latinLnBrk="0" hangingPunct="1">
              <a:spcBef>
                <a:spcPct val="0"/>
              </a:spcBef>
              <a:buNone/>
              <a:defRPr lang="nl-NL" sz="1417" b="0" i="0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5pPr>
          </a:lstStyle>
          <a:p>
            <a:pPr lvl="0"/>
            <a:r>
              <a:rPr lang="en-US" dirty="0" smtClean="0"/>
              <a:t>The leading cell broadcast company</a:t>
            </a:r>
            <a:endParaRPr lang="nl-NL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524311" y="5375702"/>
            <a:ext cx="632904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A9B605-6703-F948-B7FA-E4749E2F3AE7}" type="slidenum">
              <a:rPr lang="en-US" sz="1333" smtClean="0">
                <a:solidFill>
                  <a:prstClr val="white"/>
                </a:solidFill>
              </a:rPr>
              <a:pPr/>
              <a:t>‹#›</a:t>
            </a:fld>
            <a:endParaRPr lang="en-US" sz="1333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36" y="-52480"/>
            <a:ext cx="10048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ornelisse\Documents\Werk dir\Presentations\Graphics\voorbeeldfotos-bluemustang-011-e132707345927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01573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580539" y="491936"/>
            <a:ext cx="9576816" cy="396571"/>
            <a:chOff x="522485" y="491934"/>
            <a:chExt cx="8619134" cy="39657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265"/>
            <a:stretch/>
          </p:blipFill>
          <p:spPr>
            <a:xfrm>
              <a:off x="522485" y="491934"/>
              <a:ext cx="6758375" cy="396000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7597" y="492505"/>
              <a:ext cx="5914022" cy="396000"/>
            </a:xfrm>
            <a:prstGeom prst="rect">
              <a:avLst/>
            </a:prstGeom>
            <a:noFill/>
          </p:spPr>
        </p:pic>
      </p:grpSp>
      <p:sp>
        <p:nvSpPr>
          <p:cNvPr id="7" name="Title 105"/>
          <p:cNvSpPr>
            <a:spLocks noGrp="1"/>
          </p:cNvSpPr>
          <p:nvPr>
            <p:ph type="title" idx="4294967295"/>
          </p:nvPr>
        </p:nvSpPr>
        <p:spPr>
          <a:xfrm>
            <a:off x="1459079" y="518160"/>
            <a:ext cx="8463624" cy="282126"/>
          </a:xfrm>
          <a:prstGeom prst="rect">
            <a:avLst/>
          </a:prstGeom>
        </p:spPr>
        <p:txBody>
          <a:bodyPr anchor="ctr"/>
          <a:lstStyle>
            <a:lvl1pPr>
              <a:defRPr sz="1167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21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718836" cy="33528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36" y="-52480"/>
            <a:ext cx="10048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_hir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0" y="5250001"/>
            <a:ext cx="10774680" cy="542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93" y="208110"/>
            <a:ext cx="10159999" cy="4274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22479"/>
            <a:ext cx="9144000" cy="42342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96376" y="211105"/>
            <a:ext cx="9144000" cy="3417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66" y="5338976"/>
            <a:ext cx="789263" cy="304271"/>
          </a:xfrm>
          <a:prstGeom prst="rect">
            <a:avLst/>
          </a:prstGeom>
        </p:spPr>
        <p:txBody>
          <a:bodyPr/>
          <a:lstStyle>
            <a:lvl1pPr>
              <a:defRPr sz="583"/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27/03/2012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472" y="5338976"/>
            <a:ext cx="632904" cy="304271"/>
          </a:xfrm>
          <a:prstGeom prst="rect">
            <a:avLst/>
          </a:prstGeom>
        </p:spPr>
        <p:txBody>
          <a:bodyPr/>
          <a:lstStyle>
            <a:lvl1pPr>
              <a:defRPr sz="583"/>
            </a:lvl1pPr>
          </a:lstStyle>
          <a:p>
            <a:fld id="{FBA9B605-6703-F948-B7FA-E4749E2F3A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59532"/>
            <a:ext cx="9144000" cy="9525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nl-NL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302501" y="5298282"/>
            <a:ext cx="2349500" cy="3029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4D06-66E2-4B57-8EEB-4A384EED2D1C}" type="slidenum">
              <a:rPr lang="nl-N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8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733" y="525780"/>
            <a:ext cx="8187267" cy="274320"/>
          </a:xfrm>
          <a:prstGeom prst="rect">
            <a:avLst/>
          </a:prstGeom>
        </p:spPr>
        <p:txBody>
          <a:bodyPr anchor="ctr"/>
          <a:lstStyle>
            <a:lvl1pPr>
              <a:defRPr sz="1167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58800" y="974727"/>
            <a:ext cx="9338381" cy="4214813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  <a:lvl2pPr>
              <a:defRPr sz="1167"/>
            </a:lvl2pPr>
            <a:lvl3pPr>
              <a:defRPr sz="1167"/>
            </a:lvl3pPr>
            <a:lvl4pPr>
              <a:defRPr sz="1167"/>
            </a:lvl4pPr>
            <a:lvl5pPr>
              <a:defRPr sz="11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5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3" y="514352"/>
            <a:ext cx="8180917" cy="295275"/>
          </a:xfrm>
          <a:prstGeom prst="rect">
            <a:avLst/>
          </a:prstGeom>
        </p:spPr>
        <p:txBody>
          <a:bodyPr anchor="ctr"/>
          <a:lstStyle>
            <a:lvl1pPr>
              <a:defRPr sz="1167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83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one2many Torronto Office 1080p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157215" cy="5715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85882" y="3780435"/>
            <a:ext cx="4363452" cy="9344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 w="73025" cap="rnd">
            <a:solidFill>
              <a:schemeClr val="bg1">
                <a:alpha val="20000"/>
              </a:schemeClr>
            </a:solidFill>
            <a:bevel/>
          </a:ln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cxnSp>
        <p:nvCxnSpPr>
          <p:cNvPr id="6" name="Straight Connector 5"/>
          <p:cNvCxnSpPr>
            <a:stCxn id="7" idx="1"/>
            <a:endCxn id="7" idx="3"/>
          </p:cNvCxnSpPr>
          <p:nvPr userDrawn="1"/>
        </p:nvCxnSpPr>
        <p:spPr>
          <a:xfrm>
            <a:off x="885882" y="4247655"/>
            <a:ext cx="4363452" cy="0"/>
          </a:xfrm>
          <a:prstGeom prst="line">
            <a:avLst/>
          </a:prstGeom>
          <a:ln w="9525">
            <a:solidFill>
              <a:schemeClr val="bg1">
                <a:lumMod val="75000"/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5883" y="3778263"/>
            <a:ext cx="4363451" cy="512540"/>
          </a:xfrm>
          <a:prstGeom prst="rect">
            <a:avLst/>
          </a:prstGeom>
        </p:spPr>
        <p:txBody>
          <a:bodyPr anchor="ctr"/>
          <a:lstStyle>
            <a:lvl1pPr marL="380985" indent="-380985" algn="l">
              <a:buFont typeface="Arial" pitchFamily="34" charset="0"/>
              <a:buNone/>
              <a:defRPr lang="nl-NL" sz="2333" b="0" i="0" kern="1200" baseline="0" dirty="0">
                <a:ln w="12700">
                  <a:noFill/>
                  <a:prstDash val="solid"/>
                </a:ln>
                <a:solidFill>
                  <a:srgbClr val="FF8000"/>
                </a:solidFill>
                <a:latin typeface="Helvetica Neue UltraLight"/>
                <a:ea typeface="+mj-ea"/>
                <a:cs typeface="Helvetica Neue UltraLight"/>
              </a:defRPr>
            </a:lvl1pPr>
          </a:lstStyle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About one2many</a:t>
            </a:r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85883" y="4262230"/>
            <a:ext cx="4363451" cy="424071"/>
          </a:xfrm>
          <a:prstGeom prst="rect">
            <a:avLst/>
          </a:prstGeom>
        </p:spPr>
        <p:txBody>
          <a:bodyPr anchor="ctr"/>
          <a:lstStyle>
            <a:lvl1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1pPr>
            <a:lvl2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2pPr>
            <a:lvl3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3pPr>
            <a:lvl4pPr marL="0" indent="0" algn="l" defTabSz="380985" rtl="0" eaLnBrk="1" latinLnBrk="0" hangingPunct="1">
              <a:spcBef>
                <a:spcPct val="0"/>
              </a:spcBef>
              <a:buNone/>
              <a:defRPr lang="en-US" sz="1417" b="0" i="0" kern="1200" cap="none" spc="0" baseline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4pPr>
            <a:lvl5pPr marL="0" indent="0" algn="l" defTabSz="380985" rtl="0" eaLnBrk="1" latinLnBrk="0" hangingPunct="1">
              <a:spcBef>
                <a:spcPct val="0"/>
              </a:spcBef>
              <a:buNone/>
              <a:defRPr lang="nl-NL" sz="1417" b="0" i="0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Helvetica Neue Light"/>
                <a:ea typeface="+mj-ea"/>
                <a:cs typeface="Helvetica Neue Light"/>
              </a:defRPr>
            </a:lvl5pPr>
          </a:lstStyle>
          <a:p>
            <a:pPr lvl="0"/>
            <a:r>
              <a:rPr lang="en-US" dirty="0" smtClean="0"/>
              <a:t>The leading cell broadcast company</a:t>
            </a:r>
            <a:endParaRPr lang="nl-NL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524311" y="5375702"/>
            <a:ext cx="632904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A9B605-6703-F948-B7FA-E4749E2F3AE7}" type="slidenum">
              <a:rPr lang="en-US" sz="1333" smtClean="0"/>
              <a:pPr/>
              <a:t>‹#›</a:t>
            </a:fld>
            <a:endParaRPr lang="en-US" sz="1333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36" y="-52480"/>
            <a:ext cx="10048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4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ornelisse\Documents\Werk dir\Presentations\Graphics\voorbeeldfotos-bluemustang-011-e132707345927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01573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580539" y="491936"/>
            <a:ext cx="9576816" cy="396571"/>
            <a:chOff x="522485" y="491934"/>
            <a:chExt cx="8619134" cy="39657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265"/>
            <a:stretch/>
          </p:blipFill>
          <p:spPr>
            <a:xfrm>
              <a:off x="522485" y="491934"/>
              <a:ext cx="6758375" cy="396000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7597" y="492505"/>
              <a:ext cx="5914022" cy="396000"/>
            </a:xfrm>
            <a:prstGeom prst="rect">
              <a:avLst/>
            </a:prstGeom>
            <a:noFill/>
          </p:spPr>
        </p:pic>
      </p:grpSp>
      <p:sp>
        <p:nvSpPr>
          <p:cNvPr id="7" name="Title 105"/>
          <p:cNvSpPr>
            <a:spLocks noGrp="1"/>
          </p:cNvSpPr>
          <p:nvPr>
            <p:ph type="title" idx="4294967295"/>
          </p:nvPr>
        </p:nvSpPr>
        <p:spPr>
          <a:xfrm>
            <a:off x="1459079" y="518160"/>
            <a:ext cx="8463624" cy="282126"/>
          </a:xfrm>
          <a:prstGeom prst="rect">
            <a:avLst/>
          </a:prstGeom>
        </p:spPr>
        <p:txBody>
          <a:bodyPr anchor="ctr"/>
          <a:lstStyle>
            <a:lvl1pPr>
              <a:defRPr sz="1167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45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718836" cy="33528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36" y="-52480"/>
            <a:ext cx="10048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_hir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0" y="5250001"/>
            <a:ext cx="10774680" cy="542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93" y="208110"/>
            <a:ext cx="10159999" cy="4274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22479"/>
            <a:ext cx="9144000" cy="42342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96376" y="211105"/>
            <a:ext cx="9144000" cy="3417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66" y="5338976"/>
            <a:ext cx="789263" cy="304271"/>
          </a:xfrm>
          <a:prstGeom prst="rect">
            <a:avLst/>
          </a:prstGeom>
        </p:spPr>
        <p:txBody>
          <a:bodyPr/>
          <a:lstStyle>
            <a:lvl1pPr>
              <a:defRPr sz="583"/>
            </a:lvl1pPr>
          </a:lstStyle>
          <a:p>
            <a:r>
              <a:rPr lang="en-GB" dirty="0" smtClean="0"/>
              <a:t>27/03/2012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472" y="5338976"/>
            <a:ext cx="632904" cy="304271"/>
          </a:xfrm>
          <a:prstGeom prst="rect">
            <a:avLst/>
          </a:prstGeom>
        </p:spPr>
        <p:txBody>
          <a:bodyPr/>
          <a:lstStyle>
            <a:lvl1pPr>
              <a:defRPr sz="583"/>
            </a:lvl1pPr>
          </a:lstStyle>
          <a:p>
            <a:fld id="{FBA9B605-6703-F948-B7FA-E4749E2F3A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4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59532"/>
            <a:ext cx="9144000" cy="9525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302501" y="5298282"/>
            <a:ext cx="2349500" cy="3029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4D06-66E2-4B57-8EEB-4A384EED2D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0_cell-broadcast-bg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0160000" cy="57280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4810" y="3781427"/>
            <a:ext cx="5455276" cy="1476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 w="73025" cap="rnd">
            <a:solidFill>
              <a:schemeClr val="bg1">
                <a:alpha val="20000"/>
              </a:schemeClr>
            </a:solidFill>
            <a:beve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8005" y="3781426"/>
            <a:ext cx="5344004" cy="738187"/>
          </a:xfrm>
          <a:prstGeom prst="rect">
            <a:avLst/>
          </a:prstGeom>
        </p:spPr>
        <p:txBody>
          <a:bodyPr vert="horz" anchor="ctr"/>
          <a:lstStyle>
            <a:lvl1pPr>
              <a:defRPr sz="2000" b="0" i="0" baseline="0">
                <a:solidFill>
                  <a:srgbClr val="FF8000"/>
                </a:solidFill>
                <a:latin typeface="Helvetica Neue UltraLight"/>
                <a:cs typeface="Helvetica Neue UltraLight"/>
              </a:defRPr>
            </a:lvl1pPr>
          </a:lstStyle>
          <a:p>
            <a:r>
              <a:rPr lang="en-GB" dirty="0" smtClean="0"/>
              <a:t>Wireless Emergency Alerts &amp;</a:t>
            </a:r>
            <a:br>
              <a:rPr lang="en-GB" dirty="0" smtClean="0"/>
            </a:br>
            <a:r>
              <a:rPr lang="en-GB" dirty="0" smtClean="0"/>
              <a:t>Crowd management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707320" y="4556085"/>
            <a:ext cx="5344637" cy="230983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i="0" kern="1200" cap="none" spc="0" baseline="0">
                <a:ln w="12700">
                  <a:noFill/>
                  <a:prstDash val="solid"/>
                </a:ln>
                <a:solidFill>
                  <a:srgbClr val="FF8000"/>
                </a:solidFill>
                <a:effectLst/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GB" sz="1167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one2many - the leading cell broadcast company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836" y="-52480"/>
            <a:ext cx="1004888" cy="495300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2" idx="1"/>
            <a:endCxn id="12" idx="3"/>
          </p:cNvCxnSpPr>
          <p:nvPr userDrawn="1"/>
        </p:nvCxnSpPr>
        <p:spPr>
          <a:xfrm>
            <a:off x="714810" y="4519613"/>
            <a:ext cx="5455276" cy="0"/>
          </a:xfrm>
          <a:prstGeom prst="line">
            <a:avLst/>
          </a:prstGeom>
          <a:ln w="9525">
            <a:solidFill>
              <a:schemeClr val="bg1">
                <a:lumMod val="75000"/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6" y="4786313"/>
            <a:ext cx="5337528" cy="4175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75">
                <a:solidFill>
                  <a:schemeClr val="bg1">
                    <a:lumMod val="50000"/>
                  </a:schemeClr>
                </a:solidFill>
                <a:latin typeface="Helvetica Neue UltraLight"/>
              </a:defRPr>
            </a:lvl1pPr>
            <a:lvl2pPr marL="380985" indent="0">
              <a:buFontTx/>
              <a:buNone/>
              <a:defRPr/>
            </a:lvl2pPr>
            <a:lvl3pPr marL="761970" indent="0">
              <a:buFontTx/>
              <a:buNone/>
              <a:defRPr/>
            </a:lvl3pPr>
            <a:lvl4pPr marL="1142954" indent="0">
              <a:buFontTx/>
              <a:buNone/>
              <a:defRPr/>
            </a:lvl4pPr>
            <a:lvl5pPr marL="152393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Manuel Cornelisse  |  Sales &amp; Marketing Director</a:t>
            </a:r>
          </a:p>
          <a:p>
            <a:pPr lvl="0"/>
            <a:r>
              <a:rPr lang="en-US" dirty="0" smtClean="0"/>
              <a:t>manuel.cornelisse@one2many.eu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806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646" y="5356896"/>
            <a:ext cx="10161331" cy="360487"/>
            <a:chOff x="-2381" y="5356894"/>
            <a:chExt cx="9145198" cy="36048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843" y="5357381"/>
              <a:ext cx="3478291" cy="36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81" y="5357381"/>
              <a:ext cx="3478291" cy="36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6019" y="5357381"/>
              <a:ext cx="1256798" cy="36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728" y="5356894"/>
              <a:ext cx="3478291" cy="3600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-2381" y="5356894"/>
              <a:ext cx="9144000" cy="4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 userDrawn="1"/>
          </p:nvSpPr>
          <p:spPr>
            <a:xfrm>
              <a:off x="541535" y="5473910"/>
              <a:ext cx="763478" cy="1565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17" b="1" dirty="0" smtClean="0">
                  <a:solidFill>
                    <a:schemeClr val="bg1"/>
                  </a:solidFill>
                </a:rPr>
                <a:t>Copyright</a:t>
              </a:r>
              <a:r>
                <a:rPr lang="en-US" sz="417" b="1" baseline="0" dirty="0" smtClean="0">
                  <a:solidFill>
                    <a:schemeClr val="bg1"/>
                  </a:solidFill>
                </a:rPr>
                <a:t> 2013 one2many BV</a:t>
              </a:r>
              <a:endParaRPr lang="nl-NL" sz="417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0539" y="491936"/>
            <a:ext cx="9576816" cy="396571"/>
            <a:chOff x="522485" y="376793"/>
            <a:chExt cx="8619134" cy="39657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265"/>
            <a:stretch/>
          </p:blipFill>
          <p:spPr>
            <a:xfrm>
              <a:off x="522485" y="376793"/>
              <a:ext cx="6758375" cy="39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7597" y="377364"/>
              <a:ext cx="5914022" cy="3960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" name="Slide Number Placeholder 5"/>
          <p:cNvSpPr txBox="1">
            <a:spLocks/>
          </p:cNvSpPr>
          <p:nvPr/>
        </p:nvSpPr>
        <p:spPr>
          <a:xfrm>
            <a:off x="4770812" y="5415974"/>
            <a:ext cx="494089" cy="2428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A9B605-6703-F948-B7FA-E4749E2F3AE7}" type="slidenum">
              <a:rPr lang="en-US" sz="917" smtClean="0"/>
              <a:pPr/>
              <a:t>‹#›</a:t>
            </a:fld>
            <a:endParaRPr lang="en-US" sz="1167" dirty="0"/>
          </a:p>
        </p:txBody>
      </p:sp>
      <p:sp>
        <p:nvSpPr>
          <p:cNvPr id="10" name="Rectangle 9"/>
          <p:cNvSpPr/>
          <p:nvPr/>
        </p:nvSpPr>
        <p:spPr>
          <a:xfrm>
            <a:off x="-2645" y="2"/>
            <a:ext cx="10162645" cy="5717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185812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91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380985" rtl="0" eaLnBrk="1" latinLnBrk="0" hangingPunct="1">
        <a:spcBef>
          <a:spcPct val="0"/>
        </a:spcBef>
        <a:buNone/>
        <a:defRPr sz="1500" b="0" i="0" kern="1200" cap="none" spc="0">
          <a:ln w="12700">
            <a:noFill/>
            <a:prstDash val="solid"/>
          </a:ln>
          <a:solidFill>
            <a:schemeClr val="tx1">
              <a:lumMod val="65000"/>
              <a:lumOff val="35000"/>
            </a:schemeClr>
          </a:solidFill>
          <a:effectLst/>
          <a:latin typeface="Helvetica Light"/>
          <a:ea typeface="+mj-ea"/>
          <a:cs typeface="Helvetica Light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1667" b="0" i="0" kern="1200">
          <a:solidFill>
            <a:srgbClr val="FF6600"/>
          </a:solidFill>
          <a:latin typeface="Helvetica"/>
          <a:ea typeface="+mn-ea"/>
          <a:cs typeface="Helvetica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>
              <a:lumMod val="50000"/>
              <a:lumOff val="50000"/>
            </a:schemeClr>
          </a:solidFill>
          <a:latin typeface="Helvetica Light"/>
          <a:ea typeface="+mn-ea"/>
          <a:cs typeface="Helvetica Light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FF6600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rgbClr val="7F7F7F"/>
          </a:solidFill>
          <a:latin typeface="Helvetica Light"/>
          <a:ea typeface="+mn-ea"/>
          <a:cs typeface="Helvetica Light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rgbClr val="7F7F7F"/>
          </a:solidFill>
          <a:latin typeface="Helvetica Light"/>
          <a:ea typeface="+mn-ea"/>
          <a:cs typeface="Helvetica Light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646" y="5356896"/>
            <a:ext cx="10161331" cy="360487"/>
            <a:chOff x="-2381" y="5356894"/>
            <a:chExt cx="9145198" cy="36048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843" y="5357381"/>
              <a:ext cx="3478291" cy="36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81" y="5357381"/>
              <a:ext cx="3478291" cy="36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6019" y="5357381"/>
              <a:ext cx="1256798" cy="36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728" y="5356894"/>
              <a:ext cx="3478291" cy="36000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-2381" y="5356894"/>
              <a:ext cx="9144000" cy="4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 userDrawn="1"/>
          </p:nvSpPr>
          <p:spPr>
            <a:xfrm>
              <a:off x="541535" y="5473910"/>
              <a:ext cx="763478" cy="1565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417" b="1" dirty="0" smtClean="0">
                  <a:solidFill>
                    <a:prstClr val="white"/>
                  </a:solidFill>
                </a:rPr>
                <a:t>Copyright 2013 one2many BV</a:t>
              </a:r>
              <a:endParaRPr lang="nl-NL" sz="41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0539" y="491936"/>
            <a:ext cx="9576816" cy="396571"/>
            <a:chOff x="522485" y="376793"/>
            <a:chExt cx="8619134" cy="39657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265"/>
            <a:stretch/>
          </p:blipFill>
          <p:spPr>
            <a:xfrm>
              <a:off x="522485" y="376793"/>
              <a:ext cx="6758375" cy="39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7597" y="377364"/>
              <a:ext cx="5914022" cy="3960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" name="Slide Number Placeholder 5"/>
          <p:cNvSpPr txBox="1">
            <a:spLocks/>
          </p:cNvSpPr>
          <p:nvPr/>
        </p:nvSpPr>
        <p:spPr>
          <a:xfrm>
            <a:off x="4770812" y="5415974"/>
            <a:ext cx="494089" cy="2428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A9B605-6703-F948-B7FA-E4749E2F3AE7}" type="slidenum">
              <a:rPr lang="en-US" sz="917" smtClean="0">
                <a:solidFill>
                  <a:prstClr val="white"/>
                </a:solidFill>
              </a:rPr>
              <a:pPr/>
              <a:t>‹#›</a:t>
            </a:fld>
            <a:endParaRPr lang="en-US" sz="1167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645" y="2"/>
            <a:ext cx="10162645" cy="5717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380985" rtl="0" eaLnBrk="1" latinLnBrk="0" hangingPunct="1">
        <a:spcBef>
          <a:spcPct val="0"/>
        </a:spcBef>
        <a:buNone/>
        <a:defRPr sz="1500" b="0" i="0" kern="1200" cap="none" spc="0">
          <a:ln w="12700">
            <a:noFill/>
            <a:prstDash val="solid"/>
          </a:ln>
          <a:solidFill>
            <a:schemeClr val="tx1">
              <a:lumMod val="65000"/>
              <a:lumOff val="35000"/>
            </a:schemeClr>
          </a:solidFill>
          <a:effectLst/>
          <a:latin typeface="Helvetica Light"/>
          <a:ea typeface="+mj-ea"/>
          <a:cs typeface="Helvetica Light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1667" b="0" i="0" kern="1200">
          <a:solidFill>
            <a:srgbClr val="FF6600"/>
          </a:solidFill>
          <a:latin typeface="Helvetica"/>
          <a:ea typeface="+mn-ea"/>
          <a:cs typeface="Helvetica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>
              <a:lumMod val="50000"/>
              <a:lumOff val="50000"/>
            </a:schemeClr>
          </a:solidFill>
          <a:latin typeface="Helvetica Light"/>
          <a:ea typeface="+mn-ea"/>
          <a:cs typeface="Helvetica Light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FF6600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rgbClr val="7F7F7F"/>
          </a:solidFill>
          <a:latin typeface="Helvetica Light"/>
          <a:ea typeface="+mn-ea"/>
          <a:cs typeface="Helvetica Light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rgbClr val="7F7F7F"/>
          </a:solidFill>
          <a:latin typeface="Helvetica Light"/>
          <a:ea typeface="+mn-ea"/>
          <a:cs typeface="Helvetica Light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08940" y="3778250"/>
            <a:ext cx="4612498" cy="615156"/>
          </a:xfrm>
        </p:spPr>
        <p:txBody>
          <a:bodyPr/>
          <a:lstStyle/>
          <a:p>
            <a:pPr>
              <a:defRPr/>
            </a:pPr>
            <a:r>
              <a:rPr lang="en-GB" sz="1667" dirty="0"/>
              <a:t>Benefits of multimedia messages in Public Warning for persons with disabilities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GB" noProof="1" smtClean="0"/>
              <a:t>Peter Sanders – Product Manager and Standards Director</a:t>
            </a:r>
          </a:p>
          <a:p>
            <a:pPr algn="just"/>
            <a:r>
              <a:rPr lang="nl-NL" dirty="0" smtClean="0"/>
              <a:t>peter.sanders@one2many.eu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035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Timing</a:t>
            </a:r>
          </a:p>
          <a:p>
            <a:r>
              <a:rPr lang="en-GB" dirty="0" smtClean="0"/>
              <a:t>EU-Alert for people with disabilities</a:t>
            </a:r>
          </a:p>
          <a:p>
            <a:r>
              <a:rPr lang="en-GB" dirty="0" smtClean="0"/>
              <a:t>Next generation PWS</a:t>
            </a:r>
          </a:p>
          <a:p>
            <a:r>
              <a:rPr lang="en-GB" dirty="0" smtClean="0"/>
              <a:t>Deploying PWS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689100" y="1288521"/>
            <a:ext cx="7003786" cy="3512344"/>
          </a:xfrm>
        </p:spPr>
        <p:txBody>
          <a:bodyPr/>
          <a:lstStyle/>
          <a:p>
            <a:r>
              <a:rPr lang="en-GB" dirty="0" smtClean="0"/>
              <a:t>Emergency Services</a:t>
            </a:r>
          </a:p>
          <a:p>
            <a:pPr lvl="1"/>
            <a:r>
              <a:rPr lang="en-GB" dirty="0" smtClean="0"/>
              <a:t>Citizen calls Emergency Services to report an incident (112)</a:t>
            </a:r>
          </a:p>
          <a:p>
            <a:pPr lvl="1"/>
            <a:r>
              <a:rPr lang="en-GB" dirty="0" smtClean="0"/>
              <a:t>Citizen receives Public Warning Message from Emergency Services (EU-Alert)</a:t>
            </a:r>
          </a:p>
          <a:p>
            <a:pPr lvl="1"/>
            <a:endParaRPr lang="en-GB" dirty="0"/>
          </a:p>
          <a:p>
            <a:r>
              <a:rPr lang="en-GB" dirty="0" smtClean="0"/>
              <a:t>EU-Alert is based on text messages today</a:t>
            </a:r>
          </a:p>
          <a:p>
            <a:r>
              <a:rPr lang="en-GB" dirty="0" smtClean="0"/>
              <a:t>Next generation EU-Alert is based on multimedia messages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EU-Alert is specified in ETSI TS 102 900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1689100" y="1288521"/>
            <a:ext cx="7003786" cy="3512344"/>
          </a:xfrm>
        </p:spPr>
        <p:txBody>
          <a:bodyPr/>
          <a:lstStyle/>
          <a:p>
            <a:r>
              <a:rPr lang="en-GB" dirty="0" smtClean="0"/>
              <a:t>112 services legally created by the EU Council in 1991</a:t>
            </a:r>
          </a:p>
          <a:p>
            <a:pPr lvl="1"/>
            <a:r>
              <a:rPr lang="en-GB" dirty="0" smtClean="0"/>
              <a:t>Operational in 1995/96</a:t>
            </a:r>
          </a:p>
          <a:p>
            <a:pPr lvl="1"/>
            <a:r>
              <a:rPr lang="en-GB" dirty="0" smtClean="0"/>
              <a:t>Every country in the EU provides a 112 service</a:t>
            </a:r>
          </a:p>
          <a:p>
            <a:r>
              <a:rPr lang="en-GB" dirty="0" smtClean="0"/>
              <a:t>PWS triggered by 2004 Indian Ocean earthquake and tsunami</a:t>
            </a:r>
          </a:p>
          <a:p>
            <a:pPr lvl="1"/>
            <a:r>
              <a:rPr lang="en-GB" dirty="0" smtClean="0"/>
              <a:t>250,000 people died</a:t>
            </a:r>
          </a:p>
          <a:p>
            <a:pPr lvl="1"/>
            <a:r>
              <a:rPr lang="en-GB" dirty="0" smtClean="0"/>
              <a:t>Japan came to 3GPP to specify ETWS in 2008</a:t>
            </a:r>
          </a:p>
          <a:p>
            <a:pPr lvl="2"/>
            <a:r>
              <a:rPr lang="en-GB" dirty="0" smtClean="0"/>
              <a:t>Area Mail Service in Japan went live end of 2007</a:t>
            </a:r>
          </a:p>
          <a:p>
            <a:pPr lvl="1"/>
            <a:r>
              <a:rPr lang="en-GB" dirty="0" smtClean="0"/>
              <a:t>US came to 3GPP to specify CMAS (now WEA) in 2009</a:t>
            </a:r>
          </a:p>
          <a:p>
            <a:pPr lvl="2"/>
            <a:r>
              <a:rPr lang="en-GB" dirty="0" smtClean="0"/>
              <a:t>WEA went live in 2012</a:t>
            </a:r>
          </a:p>
          <a:p>
            <a:pPr lvl="1"/>
            <a:r>
              <a:rPr lang="en-GB" dirty="0" smtClean="0"/>
              <a:t>ETSI specified EU-Alert in 2010</a:t>
            </a:r>
          </a:p>
          <a:p>
            <a:pPr lvl="2"/>
            <a:r>
              <a:rPr lang="en-GB" dirty="0" smtClean="0"/>
              <a:t>NL-Alert went live in the Netherlands in 2012</a:t>
            </a:r>
          </a:p>
          <a:p>
            <a:pPr lvl="2"/>
            <a:r>
              <a:rPr lang="en-GB" dirty="0" smtClean="0"/>
              <a:t>Mass Alert went live in Lithuania in 2013</a:t>
            </a:r>
          </a:p>
        </p:txBody>
      </p:sp>
    </p:spTree>
    <p:extLst>
      <p:ext uri="{BB962C8B-B14F-4D97-AF65-F5344CB8AC3E}">
        <p14:creationId xmlns:p14="http://schemas.microsoft.com/office/powerpoint/2010/main" val="30733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EU-Alert for people with disabilities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EU-Alert is text based broadcast</a:t>
            </a:r>
          </a:p>
          <a:p>
            <a:pPr lvl="1"/>
            <a:r>
              <a:rPr lang="en-GB" dirty="0" smtClean="0"/>
              <a:t>Nation-wide service</a:t>
            </a:r>
          </a:p>
          <a:p>
            <a:r>
              <a:rPr lang="en-GB" dirty="0" smtClean="0"/>
              <a:t>SMS is text based</a:t>
            </a:r>
          </a:p>
          <a:p>
            <a:pPr lvl="1"/>
            <a:r>
              <a:rPr lang="en-GB" dirty="0" smtClean="0"/>
              <a:t>No nation-wide service in the EU today</a:t>
            </a:r>
          </a:p>
          <a:p>
            <a:r>
              <a:rPr lang="en-GB" dirty="0" smtClean="0"/>
              <a:t>People with disabilities:</a:t>
            </a:r>
          </a:p>
          <a:p>
            <a:pPr lvl="1"/>
            <a:r>
              <a:rPr lang="en-GB" dirty="0" smtClean="0"/>
              <a:t>Text may be read</a:t>
            </a:r>
          </a:p>
          <a:p>
            <a:pPr lvl="1"/>
            <a:r>
              <a:rPr lang="en-GB" dirty="0" smtClean="0"/>
              <a:t>Text can be converted to speech</a:t>
            </a:r>
            <a:r>
              <a:rPr lang="en-GB" dirty="0"/>
              <a:t> </a:t>
            </a:r>
            <a:r>
              <a:rPr lang="en-GB" dirty="0" smtClean="0"/>
              <a:t>(possibly with an external device)</a:t>
            </a:r>
          </a:p>
          <a:p>
            <a:pPr lvl="1"/>
            <a:r>
              <a:rPr lang="en-GB" dirty="0" smtClean="0"/>
              <a:t>Text can be sent in multiple languages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work for emergency alerts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ETSI</a:t>
            </a:r>
          </a:p>
          <a:p>
            <a:pPr lvl="1"/>
            <a:r>
              <a:rPr lang="en-GB" dirty="0" smtClean="0"/>
              <a:t>Alerting Libraries TR 103 273; </a:t>
            </a:r>
            <a:r>
              <a:rPr lang="en-US" dirty="0"/>
              <a:t>defines an abstract language to transmit alert messages and related alert properties to end </a:t>
            </a:r>
            <a:r>
              <a:rPr lang="en-US" dirty="0" smtClean="0"/>
              <a:t>users, including those with disabilities</a:t>
            </a:r>
          </a:p>
          <a:p>
            <a:pPr lvl="1"/>
            <a:r>
              <a:rPr lang="en-US" dirty="0" smtClean="0"/>
              <a:t>Based on output of </a:t>
            </a:r>
            <a:r>
              <a:rPr lang="en-US" dirty="0" smtClean="0">
                <a:solidFill>
                  <a:srgbClr val="FF0000"/>
                </a:solidFill>
              </a:rPr>
              <a:t>Alert4All</a:t>
            </a:r>
            <a:r>
              <a:rPr lang="en-US" dirty="0" smtClean="0"/>
              <a:t> (EU-funded project SEC-2010)</a:t>
            </a:r>
            <a:endParaRPr lang="en-GB" dirty="0"/>
          </a:p>
          <a:p>
            <a:r>
              <a:rPr lang="en-GB" dirty="0"/>
              <a:t>National </a:t>
            </a:r>
            <a:r>
              <a:rPr lang="en-GB" dirty="0" err="1"/>
              <a:t>Center</a:t>
            </a:r>
            <a:r>
              <a:rPr lang="en-GB" dirty="0"/>
              <a:t> for Accessible Media (2009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Access to Emergency Alerts for People with </a:t>
            </a:r>
            <a:r>
              <a:rPr lang="en-GB" dirty="0" smtClean="0"/>
              <a:t>Disabilities</a:t>
            </a:r>
            <a:r>
              <a:rPr lang="en-GB" dirty="0"/>
              <a:t> </a:t>
            </a:r>
            <a:r>
              <a:rPr lang="en-GB" dirty="0" smtClean="0"/>
              <a:t>(http</a:t>
            </a:r>
            <a:r>
              <a:rPr lang="en-GB" dirty="0"/>
              <a:t>://</a:t>
            </a:r>
            <a:r>
              <a:rPr lang="en-GB" dirty="0" smtClean="0"/>
              <a:t>ncam.wgbh.org/invent_build/analog/alerts)</a:t>
            </a:r>
            <a:endParaRPr lang="en-GB" dirty="0"/>
          </a:p>
          <a:p>
            <a:r>
              <a:rPr lang="en-GB" dirty="0" smtClean="0"/>
              <a:t>General conclusions from referred documents for PWS for disabled people:</a:t>
            </a:r>
          </a:p>
          <a:p>
            <a:pPr lvl="1"/>
            <a:r>
              <a:rPr lang="en-GB" dirty="0" smtClean="0"/>
              <a:t>Send messages in as many formats as possible</a:t>
            </a:r>
          </a:p>
          <a:p>
            <a:pPr lvl="2"/>
            <a:r>
              <a:rPr lang="en-GB" dirty="0" smtClean="0"/>
              <a:t>Text</a:t>
            </a:r>
          </a:p>
          <a:p>
            <a:pPr lvl="2"/>
            <a:r>
              <a:rPr lang="en-GB" dirty="0" smtClean="0"/>
              <a:t>Audio</a:t>
            </a:r>
            <a:r>
              <a:rPr lang="en-GB" dirty="0"/>
              <a:t>	</a:t>
            </a:r>
            <a:endParaRPr lang="en-GB" dirty="0" smtClean="0"/>
          </a:p>
          <a:p>
            <a:pPr lvl="2"/>
            <a:r>
              <a:rPr lang="en-GB" dirty="0" smtClean="0"/>
              <a:t>Video (e.g. with sign language)</a:t>
            </a:r>
          </a:p>
          <a:p>
            <a:pPr lvl="1"/>
            <a:r>
              <a:rPr lang="en-GB" dirty="0" smtClean="0"/>
              <a:t>Broadcast of audio and video requires next gen PWS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3086881"/>
            <a:ext cx="2889250" cy="186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generation PWS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Multimedia messages</a:t>
            </a:r>
          </a:p>
          <a:p>
            <a:pPr lvl="1"/>
            <a:r>
              <a:rPr lang="en-GB" dirty="0" smtClean="0"/>
              <a:t>Based on MBMS (Multimedia Broadcast Multicast Service)</a:t>
            </a:r>
          </a:p>
          <a:p>
            <a:pPr lvl="1"/>
            <a:r>
              <a:rPr lang="en-GB" dirty="0" smtClean="0"/>
              <a:t>Available on 4G (also on 2G and 3G, but that was never commercially successful)</a:t>
            </a:r>
          </a:p>
          <a:p>
            <a:pPr lvl="1"/>
            <a:r>
              <a:rPr lang="en-GB" dirty="0" smtClean="0"/>
              <a:t>Allows broadcasting of</a:t>
            </a:r>
          </a:p>
          <a:p>
            <a:pPr lvl="2"/>
            <a:r>
              <a:rPr lang="en-GB" dirty="0" smtClean="0"/>
              <a:t>Text</a:t>
            </a:r>
          </a:p>
          <a:p>
            <a:pPr lvl="2"/>
            <a:r>
              <a:rPr lang="en-GB" dirty="0" smtClean="0"/>
              <a:t>Audio</a:t>
            </a:r>
          </a:p>
          <a:p>
            <a:pPr lvl="2"/>
            <a:r>
              <a:rPr lang="en-GB" dirty="0" smtClean="0"/>
              <a:t>Pictures, diagrams or maps</a:t>
            </a:r>
          </a:p>
          <a:p>
            <a:pPr lvl="2"/>
            <a:r>
              <a:rPr lang="en-GB" dirty="0" smtClean="0"/>
              <a:t>Video</a:t>
            </a:r>
          </a:p>
          <a:p>
            <a:pPr lvl="1"/>
            <a:r>
              <a:rPr lang="en-GB" dirty="0" smtClean="0"/>
              <a:t>Should allow the citizen to select the appropriate media</a:t>
            </a:r>
          </a:p>
          <a:p>
            <a:pPr lvl="1"/>
            <a:r>
              <a:rPr lang="en-GB" dirty="0" smtClean="0"/>
              <a:t>Today there are technology trials, general availability of MBMS will be in 2016/17. </a:t>
            </a:r>
          </a:p>
          <a:p>
            <a:r>
              <a:rPr lang="en-GB" dirty="0" smtClean="0"/>
              <a:t>3GPP has published TR 22.815 on Multimedia Broadcast Supplement for PWS</a:t>
            </a:r>
          </a:p>
          <a:p>
            <a:pPr lvl="1"/>
            <a:r>
              <a:rPr lang="en-GB" dirty="0" smtClean="0"/>
              <a:t>MBMS can be used as a supplement to the current PWS with Cell Broadcast</a:t>
            </a:r>
          </a:p>
          <a:p>
            <a:pPr lvl="1"/>
            <a:r>
              <a:rPr lang="en-GB" dirty="0" smtClean="0"/>
              <a:t>Requires no modification to MBMS on the network side</a:t>
            </a:r>
          </a:p>
          <a:p>
            <a:pPr lvl="1"/>
            <a:r>
              <a:rPr lang="en-GB" dirty="0" smtClean="0"/>
              <a:t>Requires (standardized) support on mobile devices</a:t>
            </a:r>
          </a:p>
          <a:p>
            <a:r>
              <a:rPr lang="en-GB" dirty="0" smtClean="0"/>
              <a:t>You may ask what the next step is……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1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Deploying PWS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Introduction of PWS as a national service benefits from a mandate</a:t>
            </a:r>
          </a:p>
          <a:p>
            <a:r>
              <a:rPr lang="en-GB" dirty="0" smtClean="0"/>
              <a:t>Costs for public awareness are bigger than technology costs</a:t>
            </a:r>
          </a:p>
          <a:p>
            <a:r>
              <a:rPr lang="en-GB" dirty="0" smtClean="0"/>
              <a:t>Often PWS is a cost for operators</a:t>
            </a:r>
            <a:r>
              <a:rPr lang="en-GB" dirty="0"/>
              <a:t> </a:t>
            </a:r>
            <a:r>
              <a:rPr lang="en-GB" dirty="0" smtClean="0"/>
              <a:t>and mobile device manufacturers</a:t>
            </a:r>
          </a:p>
          <a:p>
            <a:pPr lvl="1"/>
            <a:r>
              <a:rPr lang="en-GB" dirty="0" smtClean="0"/>
              <a:t>Government funding or legislation will convince operators</a:t>
            </a:r>
          </a:p>
          <a:p>
            <a:pPr lvl="1"/>
            <a:r>
              <a:rPr lang="en-GB" dirty="0" smtClean="0"/>
              <a:t>EU-Alert compatible devices are available (for Android, Windows, iOS)</a:t>
            </a:r>
          </a:p>
          <a:p>
            <a:pPr lvl="1"/>
            <a:r>
              <a:rPr lang="en-GB" dirty="0" smtClean="0"/>
              <a:t>MBMS is likely to be used for commercial services</a:t>
            </a:r>
          </a:p>
          <a:p>
            <a:r>
              <a:rPr lang="en-GB" dirty="0" smtClean="0"/>
              <a:t>Introduction of PWS is to a large extent a communications project</a:t>
            </a:r>
          </a:p>
          <a:p>
            <a:pPr lvl="1"/>
            <a:r>
              <a:rPr lang="en-GB" dirty="0" smtClean="0"/>
              <a:t>Get all parties on board</a:t>
            </a:r>
          </a:p>
          <a:p>
            <a:pPr lvl="2"/>
            <a:r>
              <a:rPr lang="en-GB" dirty="0" smtClean="0"/>
              <a:t>Responsibility of PWS often lies locally rather than at the federal level</a:t>
            </a:r>
          </a:p>
          <a:p>
            <a:pPr lvl="1"/>
            <a:r>
              <a:rPr lang="en-GB" dirty="0" smtClean="0"/>
              <a:t>Public awareness</a:t>
            </a:r>
            <a:endParaRPr lang="en-GB" dirty="0"/>
          </a:p>
          <a:p>
            <a:pPr lvl="1"/>
            <a:r>
              <a:rPr lang="en-GB" dirty="0" smtClean="0"/>
              <a:t>Multimedia messages should be accessible by the disabled</a:t>
            </a:r>
          </a:p>
          <a:p>
            <a:pPr lvl="2"/>
            <a:r>
              <a:rPr lang="en-GB" dirty="0" smtClean="0"/>
              <a:t>Which combination of media is best suited?</a:t>
            </a:r>
          </a:p>
          <a:p>
            <a:pPr lvl="2"/>
            <a:r>
              <a:rPr lang="en-GB" dirty="0" smtClean="0"/>
              <a:t>Possible subject for research funding?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89" y="2652551"/>
            <a:ext cx="1611313" cy="23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Content Placeholder 6" descr="64_terms-of-use-bg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0" y="476250"/>
            <a:ext cx="7620000" cy="4762500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1596372" y="3226252"/>
            <a:ext cx="4945063" cy="707813"/>
            <a:chOff x="1038225" y="4581525"/>
            <a:chExt cx="5934075" cy="1019251"/>
          </a:xfrm>
        </p:grpSpPr>
        <p:sp>
          <p:nvSpPr>
            <p:cNvPr id="8" name="Rectangle 7"/>
            <p:cNvSpPr/>
            <p:nvPr/>
          </p:nvSpPr>
          <p:spPr>
            <a:xfrm>
              <a:off x="1038225" y="4618803"/>
              <a:ext cx="4608352" cy="981973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69000"/>
              </a:schemeClr>
            </a:solidFill>
            <a:ln w="73025" cap="rnd">
              <a:solidFill>
                <a:schemeClr val="bg1">
                  <a:alpha val="21000"/>
                </a:schemeClr>
              </a:solidFill>
              <a:beve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500">
                <a:solidFill>
                  <a:prstClr val="white"/>
                </a:solidFill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1038225" y="4581525"/>
              <a:ext cx="5905874" cy="575890"/>
            </a:xfrm>
            <a:prstGeom prst="rect">
              <a:avLst/>
            </a:prstGeom>
          </p:spPr>
          <p:txBody>
            <a:bodyPr vert="horz"/>
            <a:lstStyle>
              <a:lvl1pPr>
                <a:defRPr sz="3200" b="0" i="0" baseline="0">
                  <a:solidFill>
                    <a:srgbClr val="FF8000"/>
                  </a:solidFill>
                  <a:latin typeface="Helvetica Neue UltraLight"/>
                  <a:cs typeface="Helvetica Neue UltraLight"/>
                </a:defRPr>
              </a:lvl1pPr>
            </a:lstStyle>
            <a:p>
              <a:pPr>
                <a:spcBef>
                  <a:spcPct val="0"/>
                </a:spcBef>
                <a:defRPr/>
              </a:pPr>
              <a:r>
                <a:rPr lang="en-GB" sz="2667" dirty="0">
                  <a:ln w="12700">
                    <a:noFill/>
                    <a:prstDash val="solid"/>
                  </a:ln>
                </a:rPr>
                <a:t>End</a:t>
              </a:r>
              <a:endParaRPr lang="en-US" sz="2667" dirty="0">
                <a:ln w="12700">
                  <a:noFill/>
                  <a:prstDash val="solid"/>
                </a:ln>
              </a:endParaRPr>
            </a:p>
          </p:txBody>
        </p:sp>
        <p:sp>
          <p:nvSpPr>
            <p:cNvPr id="10" name="Title 4"/>
            <p:cNvSpPr txBox="1">
              <a:spLocks/>
            </p:cNvSpPr>
            <p:nvPr/>
          </p:nvSpPr>
          <p:spPr>
            <a:xfrm>
              <a:off x="1066426" y="5176465"/>
              <a:ext cx="5905874" cy="406083"/>
            </a:xfrm>
            <a:prstGeom prst="rect">
              <a:avLst/>
            </a:prstGeom>
          </p:spPr>
          <p:txBody>
            <a:bodyPr vert="horz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800" b="0" i="0" kern="1200" cap="none" spc="0" baseline="0">
                  <a:ln w="12700">
                    <a:noFill/>
                    <a:prstDash val="solid"/>
                  </a:ln>
                  <a:solidFill>
                    <a:srgbClr val="FF8000"/>
                  </a:solidFill>
                  <a:effectLst/>
                  <a:latin typeface="Helvetica Neue UltraLight"/>
                  <a:ea typeface="+mj-ea"/>
                  <a:cs typeface="Helvetica Neue UltraLight"/>
                </a:defRPr>
              </a:lvl1pPr>
            </a:lstStyle>
            <a:p>
              <a:r>
                <a:rPr lang="en-GB" sz="1417" dirty="0">
                  <a:solidFill>
                    <a:prstClr val="white"/>
                  </a:solidFill>
                  <a:latin typeface="Helvetica Neue Light"/>
                  <a:cs typeface="Helvetica Neue Light"/>
                </a:rPr>
                <a:t>Thanks for your attention!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619868" y="3626174"/>
            <a:ext cx="3780000" cy="0"/>
          </a:xfrm>
          <a:prstGeom prst="line">
            <a:avLst/>
          </a:prstGeom>
          <a:ln w="9525">
            <a:solidFill>
              <a:schemeClr val="bg1">
                <a:lumMod val="75000"/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617" y="432518"/>
            <a:ext cx="837407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0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2many_template-13sep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ne2many_powerpoint_template_and_slide_library-13sep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one2many_template-13sep2013</Template>
  <TotalTime>475</TotalTime>
  <Words>672</Words>
  <Application>Microsoft Office PowerPoint</Application>
  <PresentationFormat>Custom</PresentationFormat>
  <Paragraphs>107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Helvetica Light</vt:lpstr>
      <vt:lpstr>Helvetica Neue Light</vt:lpstr>
      <vt:lpstr>Helvetica Neue UltraLight</vt:lpstr>
      <vt:lpstr>one2many_template-13sep2013</vt:lpstr>
      <vt:lpstr>one2many_powerpoint_template_and_slide_library-13sep2013</vt:lpstr>
      <vt:lpstr>Benefits of multimedia messages in Public Warning for persons with disabilities </vt:lpstr>
      <vt:lpstr>Agenda</vt:lpstr>
      <vt:lpstr>Introduction</vt:lpstr>
      <vt:lpstr>Timing</vt:lpstr>
      <vt:lpstr>EU-Alert for people with disabilities</vt:lpstr>
      <vt:lpstr>Ongoing work for emergency alerts</vt:lpstr>
      <vt:lpstr>Next generation PWS</vt:lpstr>
      <vt:lpstr>Deploying PWS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multimedia messages in Public Warning for persons with disabilities</dc:title>
  <dc:creator>psanders</dc:creator>
  <cp:lastModifiedBy>DELL</cp:lastModifiedBy>
  <cp:revision>26</cp:revision>
  <dcterms:created xsi:type="dcterms:W3CDTF">2015-01-05T08:18:35Z</dcterms:created>
  <dcterms:modified xsi:type="dcterms:W3CDTF">2015-01-11T22:25:25Z</dcterms:modified>
</cp:coreProperties>
</file>