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31" r:id="rId2"/>
    <p:sldId id="334" r:id="rId3"/>
    <p:sldId id="335" r:id="rId4"/>
    <p:sldId id="337" r:id="rId5"/>
    <p:sldId id="338" r:id="rId6"/>
    <p:sldId id="341" r:id="rId7"/>
    <p:sldId id="336" r:id="rId8"/>
    <p:sldId id="339" r:id="rId9"/>
    <p:sldId id="340" r:id="rId10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8A2B"/>
    <a:srgbClr val="F1DCBD"/>
    <a:srgbClr val="E8C694"/>
    <a:srgbClr val="D9A04B"/>
    <a:srgbClr val="E2B778"/>
    <a:srgbClr val="000000"/>
    <a:srgbClr val="D2D2D2"/>
    <a:srgbClr val="FAFAFA"/>
    <a:srgbClr val="637FBD"/>
    <a:srgbClr val="689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21" autoAdjust="0"/>
    <p:restoredTop sz="94611" autoAdjust="0"/>
  </p:normalViewPr>
  <p:slideViewPr>
    <p:cSldViewPr>
      <p:cViewPr varScale="1">
        <p:scale>
          <a:sx n="70" d="100"/>
          <a:sy n="70" d="100"/>
        </p:scale>
        <p:origin x="97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 alt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de-DE" alt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 alt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B552703-6C65-4573-A689-DDCFCA7012B4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68822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 alt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de-DE" alt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19075" y="611188"/>
            <a:ext cx="7296150" cy="4105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932363"/>
            <a:ext cx="5486400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 alt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915E559-88D5-48FF-BEB0-BDEC7784DC8B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20048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r="13322"/>
          <a:stretch/>
        </p:blipFill>
        <p:spPr>
          <a:xfrm>
            <a:off x="0" y="-1"/>
            <a:ext cx="5711957" cy="5086277"/>
          </a:xfrm>
          <a:prstGeom prst="rect">
            <a:avLst/>
          </a:prstGeom>
        </p:spPr>
      </p:pic>
      <p:sp>
        <p:nvSpPr>
          <p:cNvPr id="84996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20800" y="4191000"/>
            <a:ext cx="10363200" cy="534144"/>
          </a:xfrm>
        </p:spPr>
        <p:txBody>
          <a:bodyPr/>
          <a:lstStyle>
            <a:lvl1pPr algn="ctr">
              <a:lnSpc>
                <a:spcPct val="100000"/>
              </a:lnSpc>
              <a:tabLst>
                <a:tab pos="2038350" algn="l"/>
              </a:tabLst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altLang="en-US" noProof="0" dirty="0" err="1" smtClean="0"/>
              <a:t>Mastertitelformat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bearbeiten</a:t>
            </a:r>
            <a:r>
              <a:rPr lang="en-US" altLang="en-US" noProof="0" dirty="0" smtClean="0"/>
              <a:t/>
            </a:r>
            <a:br>
              <a:rPr lang="en-US" altLang="en-US" noProof="0" dirty="0" smtClean="0"/>
            </a:br>
            <a:r>
              <a:rPr lang="en-US" altLang="en-US" noProof="0" dirty="0" smtClean="0"/>
              <a:t/>
            </a:r>
            <a:br>
              <a:rPr lang="en-US" altLang="en-US" noProof="0" dirty="0" smtClean="0"/>
            </a:br>
            <a:endParaRPr lang="en-US" altLang="en-US" noProof="0" dirty="0" smtClean="0"/>
          </a:p>
        </p:txBody>
      </p:sp>
      <p:sp>
        <p:nvSpPr>
          <p:cNvPr id="85029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318685" y="5005164"/>
            <a:ext cx="10365316" cy="8001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altLang="en-US" noProof="0" dirty="0" err="1" smtClean="0"/>
              <a:t>Formatvorlage</a:t>
            </a:r>
            <a:r>
              <a:rPr lang="en-US" altLang="en-US" noProof="0" dirty="0" smtClean="0"/>
              <a:t> des </a:t>
            </a:r>
            <a:r>
              <a:rPr lang="en-US" altLang="en-US" noProof="0" dirty="0" err="1" smtClean="0"/>
              <a:t>Untertitelmasters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durch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Klicken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bearbeiten</a:t>
            </a:r>
            <a:endParaRPr lang="en-US" altLang="en-US" noProof="0" dirty="0" smtClean="0"/>
          </a:p>
        </p:txBody>
      </p:sp>
      <p:sp>
        <p:nvSpPr>
          <p:cNvPr id="85051" name="Line 59"/>
          <p:cNvSpPr>
            <a:spLocks noChangeShapeType="1"/>
          </p:cNvSpPr>
          <p:nvPr/>
        </p:nvSpPr>
        <p:spPr bwMode="auto">
          <a:xfrm>
            <a:off x="480484" y="6165850"/>
            <a:ext cx="115675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85052" name="Line 60"/>
          <p:cNvSpPr>
            <a:spLocks noChangeShapeType="1"/>
          </p:cNvSpPr>
          <p:nvPr/>
        </p:nvSpPr>
        <p:spPr bwMode="auto">
          <a:xfrm>
            <a:off x="431800" y="6742113"/>
            <a:ext cx="115675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85062" name="Line 70"/>
          <p:cNvSpPr>
            <a:spLocks noChangeShapeType="1"/>
          </p:cNvSpPr>
          <p:nvPr userDrawn="1"/>
        </p:nvSpPr>
        <p:spPr bwMode="auto">
          <a:xfrm>
            <a:off x="480484" y="6165850"/>
            <a:ext cx="115675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85063" name="Line 71"/>
          <p:cNvSpPr>
            <a:spLocks noChangeShapeType="1"/>
          </p:cNvSpPr>
          <p:nvPr userDrawn="1"/>
        </p:nvSpPr>
        <p:spPr bwMode="auto">
          <a:xfrm>
            <a:off x="480484" y="6742113"/>
            <a:ext cx="115675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526621" y="6211134"/>
            <a:ext cx="11522041" cy="482587"/>
            <a:chOff x="394965" y="6211133"/>
            <a:chExt cx="8641531" cy="482587"/>
          </a:xfrm>
        </p:grpSpPr>
        <p:pic>
          <p:nvPicPr>
            <p:cNvPr id="85061" name="Picture 6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1"/>
            <a:stretch>
              <a:fillRect/>
            </a:stretch>
          </p:blipFill>
          <p:spPr bwMode="auto">
            <a:xfrm>
              <a:off x="394965" y="6211133"/>
              <a:ext cx="1296715" cy="434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064" name="Picture 72" descr="avanti_communications_logo_mid res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6237312"/>
              <a:ext cx="456406" cy="456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6301539"/>
              <a:ext cx="839093" cy="367821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6375618"/>
              <a:ext cx="936104" cy="228938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6313830"/>
              <a:ext cx="1701131" cy="283522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6237313"/>
              <a:ext cx="1018061" cy="436312"/>
            </a:xfrm>
            <a:prstGeom prst="rect">
              <a:avLst/>
            </a:prstGeom>
          </p:spPr>
        </p:pic>
        <p:pic>
          <p:nvPicPr>
            <p:cNvPr id="26" name="Picture 17" descr="Logo corporativo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238" y="6237312"/>
              <a:ext cx="951554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1" descr="eutelsat_logo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5666" y="6380978"/>
              <a:ext cx="910830" cy="186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28" y="1700808"/>
            <a:ext cx="396056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00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093200" y="838200"/>
            <a:ext cx="2590800" cy="5257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320800" y="838200"/>
            <a:ext cx="7569200" cy="5257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2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21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11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20800" y="19050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604000" y="19050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656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927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7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47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1039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301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3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r="13322"/>
          <a:stretch/>
        </p:blipFill>
        <p:spPr>
          <a:xfrm>
            <a:off x="0" y="0"/>
            <a:ext cx="3769947" cy="3356992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1905000"/>
            <a:ext cx="10363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 smtClean="0"/>
              <a:t>Mastertextformat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bearbeiten</a:t>
            </a:r>
            <a:endParaRPr lang="en-US" altLang="en-US" dirty="0" smtClean="0"/>
          </a:p>
          <a:p>
            <a:pPr lvl="1"/>
            <a:r>
              <a:rPr lang="en-US" altLang="en-US" dirty="0" err="1" smtClean="0"/>
              <a:t>Zweite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Ebene</a:t>
            </a:r>
            <a:endParaRPr lang="en-US" altLang="en-US" dirty="0" smtClean="0"/>
          </a:p>
          <a:p>
            <a:pPr lvl="2"/>
            <a:r>
              <a:rPr lang="en-US" altLang="en-US" dirty="0" err="1" smtClean="0"/>
              <a:t>Dritte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Ebene</a:t>
            </a:r>
            <a:endParaRPr lang="en-US" altLang="en-US" dirty="0" smtClean="0"/>
          </a:p>
          <a:p>
            <a:pPr lvl="3"/>
            <a:r>
              <a:rPr lang="en-US" altLang="en-US" dirty="0" err="1" smtClean="0"/>
              <a:t>Vierte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Ebene</a:t>
            </a:r>
            <a:endParaRPr lang="en-US" altLang="en-US" dirty="0" smtClean="0"/>
          </a:p>
          <a:p>
            <a:pPr lvl="4"/>
            <a:r>
              <a:rPr lang="en-US" altLang="en-US" dirty="0" err="1" smtClean="0"/>
              <a:t>Fünfte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Ebene</a:t>
            </a:r>
            <a:endParaRPr lang="en-US" altLang="en-US" dirty="0" smtClean="0"/>
          </a:p>
        </p:txBody>
      </p:sp>
      <p:sp>
        <p:nvSpPr>
          <p:cNvPr id="1070" name="Rectangle 46"/>
          <p:cNvSpPr>
            <a:spLocks noChangeArrowheads="1"/>
          </p:cNvSpPr>
          <p:nvPr userDrawn="1"/>
        </p:nvSpPr>
        <p:spPr bwMode="auto">
          <a:xfrm>
            <a:off x="11279718" y="6597650"/>
            <a:ext cx="692149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7200" rIns="0" bIns="0"/>
          <a:lstStyle/>
          <a:p>
            <a:pPr algn="r"/>
            <a:r>
              <a:rPr lang="de-DE" altLang="en-US" sz="800">
                <a:latin typeface="Arial" charset="0"/>
              </a:rPr>
              <a:t>Slide </a:t>
            </a:r>
            <a:fld id="{0F32D219-7908-4E80-AAAB-D91C0ABCE0E9}" type="slidenum">
              <a:rPr lang="de-DE" altLang="en-US" sz="800">
                <a:latin typeface="Arial" charset="0"/>
              </a:rPr>
              <a:pPr algn="r"/>
              <a:t>‹#›</a:t>
            </a:fld>
            <a:endParaRPr lang="de-DE" altLang="en-US" sz="800">
              <a:latin typeface="Arial" charset="0"/>
            </a:endParaRPr>
          </a:p>
        </p:txBody>
      </p:sp>
      <p:sp>
        <p:nvSpPr>
          <p:cNvPr id="1071" name="Line 47"/>
          <p:cNvSpPr>
            <a:spLocks noChangeShapeType="1"/>
          </p:cNvSpPr>
          <p:nvPr/>
        </p:nvSpPr>
        <p:spPr bwMode="auto">
          <a:xfrm>
            <a:off x="480484" y="6165850"/>
            <a:ext cx="115675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>
            <a:off x="480484" y="6742113"/>
            <a:ext cx="115675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1075" name="Rectangle 51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838200"/>
            <a:ext cx="10363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 smtClean="0"/>
              <a:t>Mastertitelformat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bearbeiten</a:t>
            </a:r>
            <a:endParaRPr lang="en-US" altLang="en-US" dirty="0" smtClean="0"/>
          </a:p>
        </p:txBody>
      </p:sp>
      <p:grpSp>
        <p:nvGrpSpPr>
          <p:cNvPr id="21" name="Gruppieren 20"/>
          <p:cNvGrpSpPr/>
          <p:nvPr userDrawn="1"/>
        </p:nvGrpSpPr>
        <p:grpSpPr>
          <a:xfrm>
            <a:off x="526621" y="6211134"/>
            <a:ext cx="11522041" cy="482587"/>
            <a:chOff x="394965" y="6211133"/>
            <a:chExt cx="8641531" cy="482587"/>
          </a:xfrm>
        </p:grpSpPr>
        <p:pic>
          <p:nvPicPr>
            <p:cNvPr id="22" name="Picture 69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1"/>
            <a:stretch>
              <a:fillRect/>
            </a:stretch>
          </p:blipFill>
          <p:spPr bwMode="auto">
            <a:xfrm>
              <a:off x="394965" y="6211133"/>
              <a:ext cx="1296715" cy="434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2" descr="avanti_communications_logo_mid res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6237312"/>
              <a:ext cx="456406" cy="456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6301539"/>
              <a:ext cx="839093" cy="367821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6375618"/>
              <a:ext cx="936104" cy="228938"/>
            </a:xfrm>
            <a:prstGeom prst="rect">
              <a:avLst/>
            </a:prstGeom>
          </p:spPr>
        </p:pic>
        <p:pic>
          <p:nvPicPr>
            <p:cNvPr id="26" name="Grafik 25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6313830"/>
              <a:ext cx="1701131" cy="283522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6237313"/>
              <a:ext cx="1018061" cy="436312"/>
            </a:xfrm>
            <a:prstGeom prst="rect">
              <a:avLst/>
            </a:prstGeom>
          </p:spPr>
        </p:pic>
        <p:pic>
          <p:nvPicPr>
            <p:cNvPr id="28" name="Picture 17" descr="Logo corporativo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238" y="6237312"/>
              <a:ext cx="951554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41" descr="eutelsat_logo"/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5666" y="6380978"/>
              <a:ext cx="910830" cy="186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61" y="59872"/>
            <a:ext cx="1397339" cy="71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  <a:lvl2pPr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4D83D3"/>
          </a:solidFill>
          <a:latin typeface="Arial" charset="0"/>
        </a:defRPr>
      </a:lvl2pPr>
      <a:lvl3pPr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4D83D3"/>
          </a:solidFill>
          <a:latin typeface="Arial" charset="0"/>
        </a:defRPr>
      </a:lvl3pPr>
      <a:lvl4pPr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4D83D3"/>
          </a:solidFill>
          <a:latin typeface="Arial" charset="0"/>
        </a:defRPr>
      </a:lvl4pPr>
      <a:lvl5pPr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4D83D3"/>
          </a:solidFill>
          <a:latin typeface="Arial" charset="0"/>
        </a:defRPr>
      </a:lvl5pPr>
      <a:lvl6pPr marL="4572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4D83D3"/>
          </a:solidFill>
          <a:latin typeface="Arial" charset="0"/>
        </a:defRPr>
      </a:lvl6pPr>
      <a:lvl7pPr marL="9144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4D83D3"/>
          </a:solidFill>
          <a:latin typeface="Arial" charset="0"/>
        </a:defRPr>
      </a:lvl7pPr>
      <a:lvl8pPr marL="13716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4D83D3"/>
          </a:solidFill>
          <a:latin typeface="Arial" charset="0"/>
        </a:defRPr>
      </a:lvl8pPr>
      <a:lvl9pPr marL="1828800" algn="l" rtl="0" fontAlgn="base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4D83D3"/>
          </a:solidFill>
          <a:latin typeface="Arial" charset="0"/>
        </a:defRPr>
      </a:lvl9pPr>
    </p:titleStyle>
    <p:bodyStyle>
      <a:lvl1pPr marL="381000" indent="-381000" algn="l" rtl="0" fontAlgn="base">
        <a:spcBef>
          <a:spcPct val="25000"/>
        </a:spcBef>
        <a:spcAft>
          <a:spcPct val="0"/>
        </a:spcAft>
        <a:buSzPct val="90000"/>
        <a:buBlip>
          <a:blip r:embed="rId23"/>
        </a:buBlip>
        <a:defRPr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50913" indent="-379413" algn="l" rtl="0" fontAlgn="base">
        <a:spcBef>
          <a:spcPct val="25000"/>
        </a:spcBef>
        <a:spcAft>
          <a:spcPct val="0"/>
        </a:spcAft>
        <a:buSzPct val="90000"/>
        <a:buBlip>
          <a:blip r:embed="rId23"/>
        </a:buBlip>
        <a:defRPr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1520825" indent="-379413" algn="l" rtl="0" fontAlgn="base">
        <a:spcBef>
          <a:spcPct val="25000"/>
        </a:spcBef>
        <a:spcAft>
          <a:spcPct val="0"/>
        </a:spcAft>
        <a:buSzPct val="90000"/>
        <a:buBlip>
          <a:blip r:embed="rId23"/>
        </a:buBlip>
        <a:defRPr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2092325" indent="-381000" algn="l" rtl="0" fontAlgn="base">
        <a:spcBef>
          <a:spcPct val="25000"/>
        </a:spcBef>
        <a:spcAft>
          <a:spcPct val="0"/>
        </a:spcAft>
        <a:buSzPct val="90000"/>
        <a:buBlip>
          <a:blip r:embed="rId23"/>
        </a:buBlip>
        <a:defRPr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663825" indent="-381000" algn="l" rtl="0" fontAlgn="base">
        <a:spcBef>
          <a:spcPct val="25000"/>
        </a:spcBef>
        <a:spcAft>
          <a:spcPct val="0"/>
        </a:spcAft>
        <a:buSzPct val="90000"/>
        <a:buBlip>
          <a:blip r:embed="rId23"/>
        </a:buBlip>
        <a:defRPr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3121025" indent="-381000" algn="l" rtl="0" fontAlgn="base">
        <a:spcBef>
          <a:spcPct val="25000"/>
        </a:spcBef>
        <a:spcAft>
          <a:spcPct val="0"/>
        </a:spcAft>
        <a:buSzPct val="90000"/>
        <a:buBlip>
          <a:blip r:embed="rId23"/>
        </a:buBlip>
        <a:defRPr>
          <a:solidFill>
            <a:srgbClr val="4D83D3"/>
          </a:solidFill>
          <a:latin typeface="+mn-lt"/>
        </a:defRPr>
      </a:lvl6pPr>
      <a:lvl7pPr marL="3578225" indent="-381000" algn="l" rtl="0" fontAlgn="base">
        <a:spcBef>
          <a:spcPct val="25000"/>
        </a:spcBef>
        <a:spcAft>
          <a:spcPct val="0"/>
        </a:spcAft>
        <a:buSzPct val="90000"/>
        <a:buBlip>
          <a:blip r:embed="rId23"/>
        </a:buBlip>
        <a:defRPr>
          <a:solidFill>
            <a:srgbClr val="4D83D3"/>
          </a:solidFill>
          <a:latin typeface="+mn-lt"/>
        </a:defRPr>
      </a:lvl7pPr>
      <a:lvl8pPr marL="4035425" indent="-381000" algn="l" rtl="0" fontAlgn="base">
        <a:spcBef>
          <a:spcPct val="25000"/>
        </a:spcBef>
        <a:spcAft>
          <a:spcPct val="0"/>
        </a:spcAft>
        <a:buSzPct val="90000"/>
        <a:buBlip>
          <a:blip r:embed="rId23"/>
        </a:buBlip>
        <a:defRPr>
          <a:solidFill>
            <a:srgbClr val="4D83D3"/>
          </a:solidFill>
          <a:latin typeface="+mn-lt"/>
        </a:defRPr>
      </a:lvl8pPr>
      <a:lvl9pPr marL="4492625" indent="-381000" algn="l" rtl="0" fontAlgn="base">
        <a:spcBef>
          <a:spcPct val="25000"/>
        </a:spcBef>
        <a:spcAft>
          <a:spcPct val="0"/>
        </a:spcAft>
        <a:buSzPct val="90000"/>
        <a:buBlip>
          <a:blip r:embed="rId23"/>
        </a:buBlip>
        <a:defRPr>
          <a:solidFill>
            <a:srgbClr val="4D83D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jpeg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17" Type="http://schemas.openxmlformats.org/officeDocument/2006/relationships/image" Target="../media/image27.png"/><Relationship Id="rId2" Type="http://schemas.openxmlformats.org/officeDocument/2006/relationships/image" Target="../media/image12.wmf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wmf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wmf"/><Relationship Id="rId9" Type="http://schemas.openxmlformats.org/officeDocument/2006/relationships/image" Target="../media/image19.wmf"/><Relationship Id="rId14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47528" y="3933056"/>
            <a:ext cx="8640960" cy="534144"/>
          </a:xfrm>
        </p:spPr>
        <p:txBody>
          <a:bodyPr/>
          <a:lstStyle/>
          <a:p>
            <a:r>
              <a:rPr lang="de-DE" sz="2400" dirty="0"/>
              <a:t>Innovative Solutions in </a:t>
            </a:r>
            <a:r>
              <a:rPr lang="de-DE" sz="2400" dirty="0" err="1"/>
              <a:t>Alerting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Persons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Disabilities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Javier </a:t>
            </a:r>
            <a:r>
              <a:rPr lang="de-DE" sz="2000" dirty="0" err="1"/>
              <a:t>Mulero</a:t>
            </a:r>
            <a:r>
              <a:rPr lang="de-DE" sz="2000" dirty="0"/>
              <a:t> Chaves (DLR)</a:t>
            </a:r>
            <a:r>
              <a:rPr lang="de-DE" dirty="0" smtClean="0"/>
              <a:t/>
            </a:r>
            <a:br>
              <a:rPr lang="de-DE" dirty="0" smtClean="0"/>
            </a:br>
            <a:endParaRPr lang="en-GB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2279576" y="5343128"/>
            <a:ext cx="7988424" cy="82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tabLst>
                <a:tab pos="2038350" algn="l"/>
              </a:tabLst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83D3"/>
                </a:solidFill>
                <a:latin typeface="Arial" charset="0"/>
              </a:defRPr>
            </a:lvl2pPr>
            <a:lvl3pPr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83D3"/>
                </a:solidFill>
                <a:latin typeface="Arial" charset="0"/>
              </a:defRPr>
            </a:lvl3pPr>
            <a:lvl4pPr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83D3"/>
                </a:solidFill>
                <a:latin typeface="Arial" charset="0"/>
              </a:defRPr>
            </a:lvl4pPr>
            <a:lvl5pPr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83D3"/>
                </a:solidFill>
                <a:latin typeface="Arial" charset="0"/>
              </a:defRPr>
            </a:lvl5pPr>
            <a:lvl6pPr marL="4572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83D3"/>
                </a:solidFill>
                <a:latin typeface="Arial" charset="0"/>
              </a:defRPr>
            </a:lvl6pPr>
            <a:lvl7pPr marL="9144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83D3"/>
                </a:solidFill>
                <a:latin typeface="Arial" charset="0"/>
              </a:defRPr>
            </a:lvl7pPr>
            <a:lvl8pPr marL="13716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83D3"/>
                </a:solidFill>
                <a:latin typeface="Arial" charset="0"/>
              </a:defRPr>
            </a:lvl8pPr>
            <a:lvl9pPr marL="1828800" algn="l" rtl="0" fontAlgn="base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83D3"/>
                </a:solidFill>
                <a:latin typeface="Arial" charset="0"/>
              </a:defRPr>
            </a:lvl9pPr>
          </a:lstStyle>
          <a:p>
            <a:r>
              <a:rPr lang="de-DE" sz="1600" b="0" kern="0" dirty="0"/>
              <a:t>Workshop on </a:t>
            </a:r>
            <a:r>
              <a:rPr lang="de-DE" sz="1600" b="0" kern="0" dirty="0" err="1"/>
              <a:t>needs</a:t>
            </a:r>
            <a:r>
              <a:rPr lang="de-DE" sz="1600" b="0" kern="0" dirty="0"/>
              <a:t> </a:t>
            </a:r>
            <a:r>
              <a:rPr lang="de-DE" sz="1600" b="0" kern="0" dirty="0" err="1"/>
              <a:t>of</a:t>
            </a:r>
            <a:r>
              <a:rPr lang="de-DE" sz="1600" b="0" kern="0" dirty="0"/>
              <a:t> </a:t>
            </a:r>
            <a:r>
              <a:rPr lang="de-DE" sz="1600" b="0" kern="0" dirty="0" err="1"/>
              <a:t>persons</a:t>
            </a:r>
            <a:r>
              <a:rPr lang="de-DE" sz="1600" b="0" kern="0" dirty="0"/>
              <a:t> </a:t>
            </a:r>
            <a:r>
              <a:rPr lang="de-DE" sz="1600" b="0" kern="0" dirty="0" err="1"/>
              <a:t>with</a:t>
            </a:r>
            <a:r>
              <a:rPr lang="de-DE" sz="1600" b="0" kern="0" dirty="0"/>
              <a:t> </a:t>
            </a:r>
            <a:r>
              <a:rPr lang="de-DE" sz="1600" b="0" kern="0" dirty="0" err="1"/>
              <a:t>disabilities</a:t>
            </a:r>
            <a:r>
              <a:rPr lang="de-DE" sz="1600" b="0" kern="0" dirty="0"/>
              <a:t> </a:t>
            </a:r>
            <a:r>
              <a:rPr lang="de-DE" sz="1600" b="0" kern="0" dirty="0" err="1"/>
              <a:t>throughout</a:t>
            </a:r>
            <a:r>
              <a:rPr lang="de-DE" sz="1600" b="0" kern="0" dirty="0"/>
              <a:t> disaster </a:t>
            </a:r>
            <a:r>
              <a:rPr lang="de-DE" sz="1600" b="0" kern="0" dirty="0" err="1"/>
              <a:t>management</a:t>
            </a:r>
            <a:r>
              <a:rPr lang="de-DE" sz="1600" b="0" kern="0" dirty="0"/>
              <a:t> </a:t>
            </a:r>
            <a:r>
              <a:rPr lang="de-DE" sz="1600" b="0" kern="0" dirty="0" err="1"/>
              <a:t>cycle</a:t>
            </a:r>
            <a:endParaRPr lang="de-DE" sz="1600" b="0" kern="0" dirty="0"/>
          </a:p>
          <a:p>
            <a:r>
              <a:rPr lang="de-DE" sz="1600" b="0" kern="0" dirty="0"/>
              <a:t>Riga, 12th </a:t>
            </a:r>
            <a:r>
              <a:rPr lang="de-DE" sz="1600" b="0" kern="0" dirty="0" err="1"/>
              <a:t>January</a:t>
            </a:r>
            <a:r>
              <a:rPr lang="de-DE" sz="1600" b="0" kern="0" dirty="0"/>
              <a:t> 2015</a:t>
            </a:r>
            <a:endParaRPr lang="en-GB" sz="1600" b="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The </a:t>
            </a:r>
            <a:r>
              <a:rPr lang="de-DE" altLang="en-US" dirty="0" err="1" smtClean="0"/>
              <a:t>Alerting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Process</a:t>
            </a:r>
            <a:endParaRPr lang="en-GB" altLang="en-US" dirty="0" smtClean="0"/>
          </a:p>
        </p:txBody>
      </p:sp>
      <p:grpSp>
        <p:nvGrpSpPr>
          <p:cNvPr id="14" name="Gruppieren 13"/>
          <p:cNvGrpSpPr>
            <a:grpSpLocks/>
          </p:cNvGrpSpPr>
          <p:nvPr/>
        </p:nvGrpSpPr>
        <p:grpSpPr bwMode="auto">
          <a:xfrm>
            <a:off x="3209926" y="1393825"/>
            <a:ext cx="3317875" cy="2185988"/>
            <a:chOff x="1685862" y="1393786"/>
            <a:chExt cx="3318186" cy="2185497"/>
          </a:xfrm>
        </p:grpSpPr>
        <p:pic>
          <p:nvPicPr>
            <p:cNvPr id="5151" name="Picture 5" descr="C:\Users\parragan\AppData\Local\Microsoft\Windows\Temporary Internet Files\Content.IE5\AKXFF5ZK\MC900318592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96908" y="2489761"/>
              <a:ext cx="877000" cy="108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Wolkenförmige Legende 5"/>
            <p:cNvSpPr/>
            <p:nvPr/>
          </p:nvSpPr>
          <p:spPr>
            <a:xfrm>
              <a:off x="3492606" y="1844535"/>
              <a:ext cx="1511442" cy="803095"/>
            </a:xfrm>
            <a:prstGeom prst="cloudCallout">
              <a:avLst>
                <a:gd name="adj1" fmla="val -55062"/>
                <a:gd name="adj2" fmla="val 40426"/>
              </a:avLst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5153" name="Picture 6" descr="C:\Users\parragan\AppData\Local\Microsoft\Windows\Temporary Internet Files\Content.IE5\7JWTXK53\MC900389762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885" y="2041900"/>
              <a:ext cx="534158" cy="39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feld 10"/>
            <p:cNvSpPr txBox="1"/>
            <p:nvPr/>
          </p:nvSpPr>
          <p:spPr>
            <a:xfrm>
              <a:off x="2124053" y="1393786"/>
              <a:ext cx="2087759" cy="5237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14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Authority </a:t>
              </a:r>
              <a:r>
                <a:rPr lang="de-DE" sz="14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notices</a:t>
              </a:r>
              <a:r>
                <a:rPr lang="de-DE" sz="14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de-DE" sz="14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and</a:t>
              </a:r>
              <a:r>
                <a:rPr lang="de-DE" sz="14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de-DE" sz="14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makes</a:t>
              </a:r>
              <a:r>
                <a:rPr lang="de-DE" sz="14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 a </a:t>
              </a:r>
              <a:r>
                <a:rPr lang="de-DE" sz="14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decision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9" name="Pfeil nach rechts 8"/>
            <p:cNvSpPr/>
            <p:nvPr/>
          </p:nvSpPr>
          <p:spPr>
            <a:xfrm>
              <a:off x="1685862" y="2888875"/>
              <a:ext cx="1008157" cy="360282"/>
            </a:xfrm>
            <a:prstGeom prst="rightArrow">
              <a:avLst/>
            </a:prstGeom>
            <a:solidFill>
              <a:srgbClr val="9BADD5"/>
            </a:solidFill>
            <a:ln>
              <a:solidFill>
                <a:srgbClr val="2641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5" name="Gruppieren 14"/>
          <p:cNvGrpSpPr>
            <a:grpSpLocks/>
          </p:cNvGrpSpPr>
          <p:nvPr/>
        </p:nvGrpSpPr>
        <p:grpSpPr bwMode="auto">
          <a:xfrm>
            <a:off x="5232400" y="1393825"/>
            <a:ext cx="2808288" cy="1982788"/>
            <a:chOff x="3707904" y="1393786"/>
            <a:chExt cx="2808312" cy="1982929"/>
          </a:xfrm>
        </p:grpSpPr>
        <p:pic>
          <p:nvPicPr>
            <p:cNvPr id="5148" name="Picture 2" descr="C:\Users\parragan\AppData\Local\Microsoft\Windows\Temporary Internet Files\Content.IE5\AKXFF5ZK\MC900234165[2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728933"/>
              <a:ext cx="1054332" cy="647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Pfeil nach rechts 16"/>
            <p:cNvSpPr/>
            <p:nvPr/>
          </p:nvSpPr>
          <p:spPr>
            <a:xfrm>
              <a:off x="3707904" y="2889317"/>
              <a:ext cx="1008072" cy="360389"/>
            </a:xfrm>
            <a:prstGeom prst="rightArrow">
              <a:avLst/>
            </a:prstGeom>
            <a:solidFill>
              <a:srgbClr val="9BADD5"/>
            </a:solidFill>
            <a:ln>
              <a:solidFill>
                <a:srgbClr val="2641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284172" y="1393786"/>
              <a:ext cx="2232044" cy="5239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14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Authority </a:t>
              </a:r>
              <a:r>
                <a:rPr lang="de-DE" sz="14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alerts</a:t>
              </a:r>
              <a:r>
                <a:rPr lang="de-DE" sz="14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/</a:t>
              </a:r>
              <a:r>
                <a:rPr lang="de-DE" sz="14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informs</a:t>
              </a:r>
              <a:r>
                <a:rPr lang="de-DE" sz="14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de-DE" sz="14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the</a:t>
              </a:r>
              <a:r>
                <a:rPr lang="de-DE" sz="14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de-DE" sz="14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population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21" name="Gruppieren 20"/>
          <p:cNvGrpSpPr>
            <a:grpSpLocks/>
          </p:cNvGrpSpPr>
          <p:nvPr/>
        </p:nvGrpSpPr>
        <p:grpSpPr bwMode="auto">
          <a:xfrm>
            <a:off x="7608888" y="1393825"/>
            <a:ext cx="2951162" cy="2147888"/>
            <a:chOff x="6084168" y="1393786"/>
            <a:chExt cx="2952328" cy="2147595"/>
          </a:xfrm>
        </p:grpSpPr>
        <p:pic>
          <p:nvPicPr>
            <p:cNvPr id="5145" name="Picture 4" descr="C:\Users\parragan\AppData\Local\Microsoft\Windows\Temporary Internet Files\Content.IE5\AKXFF5ZK\MC900433119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36296" y="2527663"/>
              <a:ext cx="1527396" cy="1013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Pfeil nach rechts 17"/>
            <p:cNvSpPr/>
            <p:nvPr/>
          </p:nvSpPr>
          <p:spPr>
            <a:xfrm>
              <a:off x="6084168" y="2889007"/>
              <a:ext cx="1008460" cy="360314"/>
            </a:xfrm>
            <a:prstGeom prst="rightArrow">
              <a:avLst/>
            </a:prstGeom>
            <a:solidFill>
              <a:srgbClr val="9BADD5"/>
            </a:solidFill>
            <a:ln>
              <a:solidFill>
                <a:srgbClr val="2641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6803589" y="1393786"/>
              <a:ext cx="2232907" cy="5238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14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The </a:t>
              </a:r>
              <a:r>
                <a:rPr lang="de-DE" sz="14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population</a:t>
              </a:r>
              <a:r>
                <a:rPr lang="de-DE" sz="14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de-DE" sz="14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applies</a:t>
              </a:r>
              <a:r>
                <a:rPr lang="de-DE" sz="14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de-DE" sz="14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protective</a:t>
              </a:r>
              <a:r>
                <a:rPr lang="de-DE" sz="14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de-DE" sz="14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action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0" name="Abgerundetes Rechteck 9"/>
          <p:cNvSpPr/>
          <p:nvPr/>
        </p:nvSpPr>
        <p:spPr>
          <a:xfrm>
            <a:off x="2135188" y="3716339"/>
            <a:ext cx="1223962" cy="2376487"/>
          </a:xfrm>
          <a:prstGeom prst="roundRect">
            <a:avLst>
              <a:gd name="adj" fmla="val 539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Increasing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threats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e-DE" sz="14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Increasing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number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of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events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Abgerundetes Rechteck 22"/>
          <p:cNvSpPr/>
          <p:nvPr/>
        </p:nvSpPr>
        <p:spPr>
          <a:xfrm>
            <a:off x="3503614" y="3716339"/>
            <a:ext cx="2663825" cy="2376487"/>
          </a:xfrm>
          <a:prstGeom prst="roundRect">
            <a:avLst>
              <a:gd name="adj" fmla="val 3766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Who?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  <a:sym typeface="Wingdings" pitchFamily="2" charset="2"/>
              </a:rPr>
              <a:t>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  <a:sym typeface="Wingdings" pitchFamily="2" charset="2"/>
              </a:rPr>
              <a:t>it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  <a:sym typeface="Wingdings" pitchFamily="2" charset="2"/>
              </a:rPr>
              <a:t>d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epends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!</a:t>
            </a:r>
          </a:p>
          <a:p>
            <a:pPr algn="ctr">
              <a:lnSpc>
                <a:spcPct val="150000"/>
              </a:lnSpc>
              <a:defRPr/>
            </a:pP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Type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of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hazard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  <a:defRPr/>
            </a:pP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Jurisdiction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/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Governance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  <a:defRPr/>
            </a:pP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Local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/ Regional /National / European?</a:t>
            </a:r>
          </a:p>
          <a:p>
            <a:pPr algn="ctr">
              <a:lnSpc>
                <a:spcPct val="150000"/>
              </a:lnSpc>
              <a:defRPr/>
            </a:pP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Plans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  <a:sym typeface="Wingdings" pitchFamily="2" charset="2"/>
              </a:rPr>
              <a:t>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  <a:sym typeface="Wingdings" pitchFamily="2" charset="2"/>
              </a:rPr>
              <a:t>Preparedness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  <a:sym typeface="Wingdings" pitchFamily="2" charset="2"/>
              </a:rPr>
              <a:t>?</a:t>
            </a:r>
          </a:p>
          <a:p>
            <a:pPr algn="ctr">
              <a:lnSpc>
                <a:spcPct val="150000"/>
              </a:lnSpc>
              <a:defRPr/>
            </a:pP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  <a:sym typeface="Wingdings" pitchFamily="2" charset="2"/>
              </a:rPr>
              <a:t>Different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  <a:sym typeface="Wingdings" pitchFamily="2" charset="2"/>
              </a:rPr>
              <a:t>approaches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4" name="Gruppieren 23"/>
          <p:cNvGrpSpPr>
            <a:grpSpLocks/>
          </p:cNvGrpSpPr>
          <p:nvPr/>
        </p:nvGrpSpPr>
        <p:grpSpPr bwMode="auto">
          <a:xfrm>
            <a:off x="6311900" y="3709989"/>
            <a:ext cx="2152650" cy="2382837"/>
            <a:chOff x="4788025" y="3710764"/>
            <a:chExt cx="2152142" cy="2382531"/>
          </a:xfrm>
        </p:grpSpPr>
        <p:pic>
          <p:nvPicPr>
            <p:cNvPr id="5133" name="Picture 7" descr="C:\Users\parragan\AppData\Local\Microsoft\Windows\Temporary Internet Files\Content.IE5\7JWTXK53\MC900439836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15912" y="5230678"/>
              <a:ext cx="722440" cy="72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8" descr="C:\Users\parragan\AppData\Local\Microsoft\Windows\Temporary Internet Files\Content.IE5\EBXRRLPH\MC900396918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4106" y="5277349"/>
              <a:ext cx="403909" cy="610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9" descr="C:\Users\parragan\AppData\Local\Microsoft\Windows\Temporary Internet Files\Content.IE5\7JWTXK53\MC900432517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47334" y="5347336"/>
              <a:ext cx="684906" cy="54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Picture 10" descr="C:\Users\parragan\AppData\Local\Microsoft\Windows\Temporary Internet Files\Content.IE5\EBXRRLPH\MC900424190[1]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2194" y="4972226"/>
              <a:ext cx="360320" cy="47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Picture 13" descr="C:\Users\parragan\AppData\Local\Microsoft\Windows\Temporary Internet Files\Content.IE5\AKXFF5ZK\MC900441794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9787" y="4198009"/>
              <a:ext cx="473191" cy="473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Picture 14" descr="C:\Users\parragan\AppData\Local\Microsoft\Windows\Temporary Internet Files\Content.IE5\XE90Z0IW\MC900319250[1].wm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912" y="3828687"/>
              <a:ext cx="319371" cy="355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Picture 16" descr="C:\Users\parragan\AppData\Local\Microsoft\Windows\Temporary Internet Files\Content.IE5\EBXRRLPH\MC900383650[1].wm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458" y="4396447"/>
              <a:ext cx="362263" cy="43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Grafik 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270" y="3826679"/>
              <a:ext cx="454184" cy="65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Abgerundetes Rechteck 34"/>
            <p:cNvSpPr/>
            <p:nvPr/>
          </p:nvSpPr>
          <p:spPr>
            <a:xfrm>
              <a:off x="4788025" y="3710764"/>
              <a:ext cx="2152142" cy="2382531"/>
            </a:xfrm>
            <a:prstGeom prst="roundRect">
              <a:avLst>
                <a:gd name="adj" fmla="val 3766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400" dirty="0">
                <a:solidFill>
                  <a:srgbClr val="4D83D3"/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5142" name="Picture 17" descr="C:\Users\parragan\AppData\Local\Microsoft\Windows\Temporary Internet Files\Content.IE5\AKXFF5ZK\MC900352190[1].wm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121" y="3872927"/>
              <a:ext cx="628678" cy="56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" name="Picture 18" descr="C:\Users\parragan\AppData\Local\Microsoft\Windows\Temporary Internet Files\Content.IE5\XE90Z0IW\MC900431546[1]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415" y="4630472"/>
              <a:ext cx="592174" cy="44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4" name="Picture 19" descr="C:\Users\parragan\AppData\Local\Microsoft\Windows\Temporary Internet Files\Content.IE5\AKXFF5ZK\MC900431595[1]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865" y="4597949"/>
              <a:ext cx="640852" cy="640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bgerundetes Rechteck 38"/>
          <p:cNvSpPr/>
          <p:nvPr/>
        </p:nvSpPr>
        <p:spPr>
          <a:xfrm>
            <a:off x="8616951" y="3716339"/>
            <a:ext cx="1743075" cy="2376487"/>
          </a:xfrm>
          <a:prstGeom prst="roundRect">
            <a:avLst>
              <a:gd name="adj" fmla="val 539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Reach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99.99%?</a:t>
            </a:r>
          </a:p>
          <a:p>
            <a:pPr algn="ctr">
              <a:lnSpc>
                <a:spcPct val="150000"/>
              </a:lnSpc>
              <a:defRPr/>
            </a:pP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Timely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  <a:defRPr/>
            </a:pP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Communication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habits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  <a:defRPr/>
            </a:pP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Understand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/ Trust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  <a:defRPr/>
            </a:pP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Risk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perception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  <a:defRPr/>
            </a:pP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Preparedness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uppieren 12"/>
          <p:cNvGrpSpPr>
            <a:grpSpLocks/>
          </p:cNvGrpSpPr>
          <p:nvPr/>
        </p:nvGrpSpPr>
        <p:grpSpPr bwMode="auto">
          <a:xfrm>
            <a:off x="2135189" y="1393826"/>
            <a:ext cx="1152525" cy="2106613"/>
            <a:chOff x="611560" y="1393786"/>
            <a:chExt cx="1152128" cy="2107222"/>
          </a:xfrm>
        </p:grpSpPr>
        <p:pic>
          <p:nvPicPr>
            <p:cNvPr id="5131" name="Picture 3" descr="C:\Users\parragan\AppData\Local\Microsoft\Windows\Temporary Internet Files\Content.IE5\EBXRRLPH\MC900431498[1]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36912"/>
              <a:ext cx="864096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/>
            <p:cNvSpPr txBox="1"/>
            <p:nvPr/>
          </p:nvSpPr>
          <p:spPr>
            <a:xfrm>
              <a:off x="611560" y="1393786"/>
              <a:ext cx="1152128" cy="522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14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Something </a:t>
              </a:r>
              <a:r>
                <a:rPr lang="de-DE" sz="140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happens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624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alert reception to (re)action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700808"/>
            <a:ext cx="7772400" cy="4191000"/>
          </a:xfrm>
        </p:spPr>
        <p:txBody>
          <a:bodyPr/>
          <a:lstStyle/>
          <a:p>
            <a:r>
              <a:rPr lang="en-GB" dirty="0" smtClean="0"/>
              <a:t>Several factors affecting the effectiveness of alerting systems:</a:t>
            </a:r>
          </a:p>
          <a:p>
            <a:pPr lvl="1"/>
            <a:r>
              <a:rPr lang="en-GB" dirty="0" smtClean="0"/>
              <a:t>Prediction-related factors</a:t>
            </a:r>
          </a:p>
          <a:p>
            <a:pPr lvl="1"/>
            <a:r>
              <a:rPr lang="en-GB" dirty="0" smtClean="0"/>
              <a:t>Dissemination-related factors</a:t>
            </a:r>
          </a:p>
          <a:p>
            <a:pPr lvl="1"/>
            <a:r>
              <a:rPr lang="en-GB" dirty="0" smtClean="0"/>
              <a:t>Personal and cultural factors</a:t>
            </a:r>
          </a:p>
          <a:p>
            <a:pPr lvl="2"/>
            <a:r>
              <a:rPr lang="en-GB" dirty="0" smtClean="0"/>
              <a:t>Understand</a:t>
            </a:r>
          </a:p>
          <a:p>
            <a:pPr lvl="2"/>
            <a:r>
              <a:rPr lang="en-GB" dirty="0" smtClean="0"/>
              <a:t>Believe</a:t>
            </a:r>
          </a:p>
          <a:p>
            <a:pPr lvl="2"/>
            <a:r>
              <a:rPr lang="en-GB" dirty="0" smtClean="0"/>
              <a:t>Verify</a:t>
            </a:r>
          </a:p>
          <a:p>
            <a:pPr lvl="2"/>
            <a:r>
              <a:rPr lang="en-GB" dirty="0" smtClean="0"/>
              <a:t>Personalize</a:t>
            </a:r>
          </a:p>
          <a:p>
            <a:pPr lvl="2"/>
            <a:endParaRPr lang="en-GB" dirty="0"/>
          </a:p>
          <a:p>
            <a:r>
              <a:rPr lang="en-GB" dirty="0" smtClean="0"/>
              <a:t>Accessibility for people with disabilities:</a:t>
            </a:r>
          </a:p>
          <a:p>
            <a:pPr lvl="1"/>
            <a:r>
              <a:rPr lang="en-GB" dirty="0" smtClean="0"/>
              <a:t>Access to the information</a:t>
            </a:r>
          </a:p>
          <a:p>
            <a:pPr lvl="1"/>
            <a:r>
              <a:rPr lang="en-GB" dirty="0" smtClean="0"/>
              <a:t>Implementation of protective actions</a:t>
            </a:r>
            <a:endParaRPr lang="en-GB" dirty="0"/>
          </a:p>
        </p:txBody>
      </p:sp>
      <p:grpSp>
        <p:nvGrpSpPr>
          <p:cNvPr id="8" name="Gruppieren 12"/>
          <p:cNvGrpSpPr/>
          <p:nvPr/>
        </p:nvGrpSpPr>
        <p:grpSpPr>
          <a:xfrm>
            <a:off x="7464152" y="2204864"/>
            <a:ext cx="2592288" cy="3384376"/>
            <a:chOff x="3419872" y="2132856"/>
            <a:chExt cx="2592288" cy="338437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3" y="2420888"/>
              <a:ext cx="1037126" cy="1037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feld 11"/>
            <p:cNvSpPr txBox="1"/>
            <p:nvPr/>
          </p:nvSpPr>
          <p:spPr>
            <a:xfrm>
              <a:off x="3419872" y="3501008"/>
              <a:ext cx="2592287" cy="1759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Arial" charset="0"/>
                  <a:cs typeface="Arial"/>
                </a:rPr>
                <a:t>Effective alert of population at risk</a:t>
              </a:r>
            </a:p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rgbClr val="000000"/>
                </a:solidFill>
                <a:latin typeface="Arial" charset="0"/>
                <a:cs typeface="Arial"/>
              </a:endParaRPr>
            </a:p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Arial" charset="0"/>
                  <a:cs typeface="Arial"/>
                </a:rPr>
                <a:t>Inclusive multi-channel communication</a:t>
              </a:r>
              <a:endParaRPr lang="en-US" sz="1800" kern="0" dirty="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1" name="Abgerundetes Rechteck 13"/>
            <p:cNvSpPr/>
            <p:nvPr/>
          </p:nvSpPr>
          <p:spPr bwMode="auto">
            <a:xfrm>
              <a:off x="3419872" y="2132856"/>
              <a:ext cx="2592288" cy="3384376"/>
            </a:xfrm>
            <a:prstGeom prst="roundRect">
              <a:avLst>
                <a:gd name="adj" fmla="val 5535"/>
              </a:avLst>
            </a:prstGeom>
            <a:noFill/>
            <a:ln w="9525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endParaRPr lang="en-GB" sz="1800" kern="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67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Multi-modal Delivery of Alert Messages (I)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484784"/>
            <a:ext cx="7613848" cy="4191000"/>
          </a:xfrm>
        </p:spPr>
        <p:txBody>
          <a:bodyPr/>
          <a:lstStyle/>
          <a:p>
            <a:r>
              <a:rPr lang="en-GB" dirty="0" smtClean="0"/>
              <a:t>Objective: Improve understanding and personalization of alert messages</a:t>
            </a:r>
          </a:p>
          <a:p>
            <a:endParaRPr lang="en-GB" dirty="0" smtClean="0"/>
          </a:p>
          <a:p>
            <a:r>
              <a:rPr lang="en-GB" dirty="0" smtClean="0"/>
              <a:t>Tailored presentation of alert messages according to the needs of people with disabilities: </a:t>
            </a:r>
          </a:p>
          <a:p>
            <a:pPr lvl="1"/>
            <a:r>
              <a:rPr lang="en-GB" dirty="0" smtClean="0"/>
              <a:t>Visual symbols</a:t>
            </a:r>
          </a:p>
          <a:p>
            <a:pPr lvl="1"/>
            <a:r>
              <a:rPr lang="en-GB" dirty="0" smtClean="0"/>
              <a:t>Text</a:t>
            </a:r>
          </a:p>
          <a:p>
            <a:pPr lvl="1"/>
            <a:r>
              <a:rPr lang="en-GB" dirty="0" smtClean="0"/>
              <a:t>Audio</a:t>
            </a:r>
          </a:p>
          <a:p>
            <a:pPr lvl="1"/>
            <a:r>
              <a:rPr lang="en-GB" dirty="0" smtClean="0"/>
              <a:t>Sign Language messages</a:t>
            </a:r>
          </a:p>
          <a:p>
            <a:pPr lvl="1"/>
            <a:endParaRPr lang="en-GB" dirty="0"/>
          </a:p>
          <a:p>
            <a:r>
              <a:rPr lang="en-GB" dirty="0" smtClean="0"/>
              <a:t>Challenges:</a:t>
            </a:r>
          </a:p>
          <a:p>
            <a:pPr lvl="1"/>
            <a:r>
              <a:rPr lang="en-GB" dirty="0" smtClean="0"/>
              <a:t>Interface design</a:t>
            </a:r>
          </a:p>
          <a:p>
            <a:pPr lvl="1"/>
            <a:r>
              <a:rPr lang="en-GB" dirty="0" smtClean="0"/>
              <a:t>Message creation</a:t>
            </a:r>
          </a:p>
          <a:p>
            <a:pPr lvl="1"/>
            <a:r>
              <a:rPr lang="en-GB" dirty="0" smtClean="0"/>
              <a:t>Content transport: capacity / timeliness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0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Multi-modal Delivery of Alert Messages 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772816"/>
            <a:ext cx="7772400" cy="4191000"/>
          </a:xfrm>
        </p:spPr>
        <p:txBody>
          <a:bodyPr/>
          <a:lstStyle/>
          <a:p>
            <a:r>
              <a:rPr lang="en-GB" dirty="0" smtClean="0"/>
              <a:t>Storage and processing capabilities of receiver devices:</a:t>
            </a:r>
          </a:p>
          <a:p>
            <a:pPr lvl="1"/>
            <a:r>
              <a:rPr lang="en-GB" dirty="0" smtClean="0"/>
              <a:t>Keeping intelligence at the user side</a:t>
            </a:r>
          </a:p>
          <a:p>
            <a:pPr lvl="1"/>
            <a:r>
              <a:rPr lang="en-GB" dirty="0" smtClean="0"/>
              <a:t>Avoiding transmission of multimodal content</a:t>
            </a:r>
          </a:p>
          <a:p>
            <a:pPr lvl="1"/>
            <a:r>
              <a:rPr lang="en-GB" dirty="0" smtClean="0"/>
              <a:t>Allowing tailored user configuration</a:t>
            </a:r>
          </a:p>
          <a:p>
            <a:endParaRPr lang="en-GB" dirty="0"/>
          </a:p>
          <a:p>
            <a:r>
              <a:rPr lang="en-GB" dirty="0" smtClean="0"/>
              <a:t>Allows message creation in a unique and consistent manner:</a:t>
            </a:r>
          </a:p>
          <a:p>
            <a:pPr lvl="1"/>
            <a:r>
              <a:rPr lang="en-GB" dirty="0" smtClean="0"/>
              <a:t>Avoiding typos / jargon / complex structures</a:t>
            </a:r>
          </a:p>
          <a:p>
            <a:pPr lvl="1"/>
            <a:r>
              <a:rPr lang="en-GB" dirty="0" smtClean="0"/>
              <a:t>Improving familiarity and trust in message</a:t>
            </a:r>
          </a:p>
          <a:p>
            <a:endParaRPr lang="en-GB" dirty="0"/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9" y="4725318"/>
            <a:ext cx="84994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4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Multi-modal Delivery of Alert Messages (</a:t>
            </a:r>
            <a:r>
              <a:rPr lang="en-GB" dirty="0" smtClean="0"/>
              <a:t>III)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Modular composition of alert messages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65" y="2348881"/>
            <a:ext cx="4879534" cy="362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2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Communications </a:t>
            </a:r>
            <a:r>
              <a:rPr lang="de-DE" dirty="0" err="1" smtClean="0"/>
              <a:t>Paradigm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86" y="1988841"/>
            <a:ext cx="8092263" cy="376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5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and 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700808"/>
            <a:ext cx="7772400" cy="4191000"/>
          </a:xfrm>
        </p:spPr>
        <p:txBody>
          <a:bodyPr/>
          <a:lstStyle/>
          <a:p>
            <a:r>
              <a:rPr lang="en-GB" dirty="0" smtClean="0"/>
              <a:t>Improve effectiveness by increasing understanding and personalization</a:t>
            </a:r>
          </a:p>
          <a:p>
            <a:endParaRPr lang="en-GB" dirty="0" smtClean="0"/>
          </a:p>
          <a:p>
            <a:r>
              <a:rPr lang="en-GB" dirty="0" smtClean="0"/>
              <a:t>Different needs require different presentation modes which can be combined</a:t>
            </a:r>
          </a:p>
          <a:p>
            <a:endParaRPr lang="en-GB" dirty="0"/>
          </a:p>
          <a:p>
            <a:r>
              <a:rPr lang="en-GB" dirty="0" smtClean="0"/>
              <a:t>Keeping </a:t>
            </a:r>
            <a:r>
              <a:rPr lang="en-GB" dirty="0"/>
              <a:t>intelligence at user side allows authorities the unique creation of alert messages</a:t>
            </a:r>
          </a:p>
          <a:p>
            <a:endParaRPr lang="en-GB" dirty="0" smtClean="0"/>
          </a:p>
          <a:p>
            <a:r>
              <a:rPr lang="en-GB" dirty="0" smtClean="0"/>
              <a:t>Technical feasibility thanks to advanced receiver devices and the use of alerting libraries:</a:t>
            </a:r>
          </a:p>
          <a:p>
            <a:pPr lvl="1"/>
            <a:r>
              <a:rPr lang="en-GB" dirty="0" smtClean="0"/>
              <a:t>User action is needed</a:t>
            </a:r>
          </a:p>
          <a:p>
            <a:endParaRPr lang="en-GB" dirty="0"/>
          </a:p>
          <a:p>
            <a:r>
              <a:rPr lang="en-GB" dirty="0" smtClean="0"/>
              <a:t>Standardization of procedures and solutions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1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Javier </a:t>
            </a:r>
            <a:r>
              <a:rPr lang="en-GB" dirty="0" err="1" smtClean="0"/>
              <a:t>Mulero</a:t>
            </a:r>
            <a:r>
              <a:rPr lang="en-GB" dirty="0" smtClean="0"/>
              <a:t> </a:t>
            </a:r>
            <a:r>
              <a:rPr lang="en-GB" dirty="0" err="1" smtClean="0"/>
              <a:t>Chaves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PHAROS Project Coordinator</a:t>
            </a:r>
          </a:p>
          <a:p>
            <a:pPr marL="0" indent="0">
              <a:buNone/>
            </a:pPr>
            <a:r>
              <a:rPr lang="en-GB" dirty="0" smtClean="0"/>
              <a:t>DLR - German Aerospace </a:t>
            </a:r>
            <a:r>
              <a:rPr lang="en-GB" dirty="0" err="1" smtClean="0"/>
              <a:t>Center</a:t>
            </a:r>
            <a:endParaRPr lang="en-GB" dirty="0" smtClean="0"/>
          </a:p>
          <a:p>
            <a:pPr marL="0" indent="0">
              <a:buNone/>
            </a:pPr>
            <a:r>
              <a:rPr lang="es-ES" dirty="0" err="1"/>
              <a:t>Institute</a:t>
            </a:r>
            <a:r>
              <a:rPr lang="es-ES" dirty="0"/>
              <a:t> of </a:t>
            </a:r>
            <a:r>
              <a:rPr lang="es-ES" dirty="0" err="1"/>
              <a:t>Communications</a:t>
            </a:r>
            <a:r>
              <a:rPr lang="es-ES" dirty="0"/>
              <a:t> and </a:t>
            </a:r>
            <a:r>
              <a:rPr lang="es-ES" dirty="0" err="1"/>
              <a:t>Navigation</a:t>
            </a:r>
            <a:endParaRPr lang="es-ES" dirty="0"/>
          </a:p>
          <a:p>
            <a:pPr marL="0" indent="0">
              <a:buNone/>
            </a:pPr>
            <a:r>
              <a:rPr lang="es-ES" dirty="0" err="1"/>
              <a:t>Oberpfaffenhofen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82234 </a:t>
            </a:r>
            <a:r>
              <a:rPr lang="es-ES" dirty="0" err="1"/>
              <a:t>Weßling</a:t>
            </a: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dirty="0" err="1"/>
              <a:t>Germany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Tel: </a:t>
            </a:r>
            <a:r>
              <a:rPr lang="es-ES" dirty="0"/>
              <a:t>+49 8153 28 3815</a:t>
            </a:r>
          </a:p>
          <a:p>
            <a:pPr marL="0" indent="0">
              <a:buNone/>
            </a:pPr>
            <a:r>
              <a:rPr lang="es-ES" dirty="0"/>
              <a:t>Fax: +49 8153 28 2844</a:t>
            </a:r>
          </a:p>
          <a:p>
            <a:pPr marL="0" indent="0">
              <a:buNone/>
            </a:pPr>
            <a:r>
              <a:rPr lang="es-ES" dirty="0" smtClean="0"/>
              <a:t>Javier.MuleroChaves@dlr.de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6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NISE_Presentation">
  <a:themeElements>
    <a:clrScheme name="DENISE_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NISE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NISE_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NISE_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ISE_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ISE_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ISE_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ISE_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ISE_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DENISE_Presentation</Template>
  <TotalTime>0</TotalTime>
  <Words>350</Words>
  <Application>Microsoft Office PowerPoint</Application>
  <PresentationFormat>Widescreen</PresentationFormat>
  <Paragraphs>93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Wingdings</vt:lpstr>
      <vt:lpstr>DENISE_Presentation</vt:lpstr>
      <vt:lpstr>Innovative Solutions in Alerting for Persons with Disabilities Javier Mulero Chaves (DLR) </vt:lpstr>
      <vt:lpstr>The Alerting Process</vt:lpstr>
      <vt:lpstr>From alert reception to (re)action</vt:lpstr>
      <vt:lpstr>Multi-modal Delivery of Alert Messages (I)</vt:lpstr>
      <vt:lpstr>Multi-modal Delivery of Alert Messages (II)</vt:lpstr>
      <vt:lpstr>Multi-modal Delivery of Alert Messages (III)</vt:lpstr>
      <vt:lpstr>The Communications Paradigm</vt:lpstr>
      <vt:lpstr>Conclusions and Recommendations</vt:lpstr>
      <vt:lpstr>Contact</vt:lpstr>
    </vt:vector>
  </TitlesOfParts>
  <Company>DLR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PHAROS A4A Presentation</dc:title>
  <dc:subject>DLR CD-Vorlagen</dc:subject>
  <dc:creator>Javier.MuleroChaves@dlr.de</dc:creator>
  <dc:description>Variante mit Untertitel auf Titelfolienmaster</dc:description>
  <cp:lastModifiedBy>DELL</cp:lastModifiedBy>
  <cp:revision>55</cp:revision>
  <cp:lastPrinted>2004-02-03T08:35:42Z</cp:lastPrinted>
  <dcterms:created xsi:type="dcterms:W3CDTF">2011-02-18T15:52:13Z</dcterms:created>
  <dcterms:modified xsi:type="dcterms:W3CDTF">2015-01-11T22:24:42Z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kt">
    <vt:lpwstr>DLR allgemein</vt:lpwstr>
  </property>
</Properties>
</file>