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15"/>
  </p:notesMasterIdLst>
  <p:sldIdLst>
    <p:sldId id="263" r:id="rId5"/>
    <p:sldId id="265" r:id="rId6"/>
    <p:sldId id="266" r:id="rId7"/>
    <p:sldId id="267" r:id="rId8"/>
    <p:sldId id="268" r:id="rId9"/>
    <p:sldId id="275" r:id="rId10"/>
    <p:sldId id="269" r:id="rId11"/>
    <p:sldId id="276" r:id="rId12"/>
    <p:sldId id="270" r:id="rId13"/>
    <p:sldId id="274"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5pPr>
    <a:lvl6pPr marL="2286000" algn="l" defTabSz="457200" rtl="0" eaLnBrk="1" latinLnBrk="0" hangingPunct="1">
      <a:defRPr kern="1200">
        <a:solidFill>
          <a:schemeClr val="tx1"/>
        </a:solidFill>
        <a:latin typeface="Palatino Linotype" charset="0"/>
        <a:ea typeface="ＭＳ Ｐゴシック" charset="0"/>
        <a:cs typeface="ＭＳ Ｐゴシック" charset="0"/>
      </a:defRPr>
    </a:lvl6pPr>
    <a:lvl7pPr marL="2743200" algn="l" defTabSz="457200" rtl="0" eaLnBrk="1" latinLnBrk="0" hangingPunct="1">
      <a:defRPr kern="1200">
        <a:solidFill>
          <a:schemeClr val="tx1"/>
        </a:solidFill>
        <a:latin typeface="Palatino Linotype" charset="0"/>
        <a:ea typeface="ＭＳ Ｐゴシック" charset="0"/>
        <a:cs typeface="ＭＳ Ｐゴシック" charset="0"/>
      </a:defRPr>
    </a:lvl7pPr>
    <a:lvl8pPr marL="3200400" algn="l" defTabSz="457200" rtl="0" eaLnBrk="1" latinLnBrk="0" hangingPunct="1">
      <a:defRPr kern="1200">
        <a:solidFill>
          <a:schemeClr val="tx1"/>
        </a:solidFill>
        <a:latin typeface="Palatino Linotype" charset="0"/>
        <a:ea typeface="ＭＳ Ｐゴシック" charset="0"/>
        <a:cs typeface="ＭＳ Ｐゴシック" charset="0"/>
      </a:defRPr>
    </a:lvl8pPr>
    <a:lvl9pPr marL="3657600" algn="l" defTabSz="457200" rtl="0" eaLnBrk="1" latinLnBrk="0" hangingPunct="1">
      <a:defRPr kern="1200">
        <a:solidFill>
          <a:schemeClr val="tx1"/>
        </a:solidFill>
        <a:latin typeface="Palatino Linotype"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907328-6B04-4E79-B1A5-64B736E4C0A0}" type="datetimeFigureOut">
              <a:rPr lang="en-US" smtClean="0"/>
              <a:t>1/12/2015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B3EA2-B186-4FE4-8D00-258498A8F2A7}" type="slidenum">
              <a:rPr lang="en-US" smtClean="0"/>
              <a:t>‹#›</a:t>
            </a:fld>
            <a:endParaRPr lang="en-US"/>
          </a:p>
        </p:txBody>
      </p:sp>
    </p:spTree>
    <p:extLst>
      <p:ext uri="{BB962C8B-B14F-4D97-AF65-F5344CB8AC3E}">
        <p14:creationId xmlns:p14="http://schemas.microsoft.com/office/powerpoint/2010/main" val="396213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atin typeface="Calibri" pitchFamily="34" charset="0"/>
                <a:cs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953000"/>
            <a:ext cx="6400800" cy="825308"/>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6" name="Picture 5" descr="horizontal WHO .pdf"/>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027856" y="5715000"/>
            <a:ext cx="3886200" cy="1143000"/>
          </a:xfrm>
          <a:prstGeom prst="rect">
            <a:avLst/>
          </a:prstGeom>
        </p:spPr>
      </p:pic>
      <p:sp>
        <p:nvSpPr>
          <p:cNvPr id="5" name="Footer Placeholder 2"/>
          <p:cNvSpPr>
            <a:spLocks noGrp="1"/>
          </p:cNvSpPr>
          <p:nvPr>
            <p:ph type="ftr" sz="quarter" idx="3"/>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7"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extLst>
      <p:ext uri="{BB962C8B-B14F-4D97-AF65-F5344CB8AC3E}">
        <p14:creationId xmlns:p14="http://schemas.microsoft.com/office/powerpoint/2010/main" val="1101705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horizontal WHO .pdf"/>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027856" y="5715000"/>
            <a:ext cx="3886200" cy="1143000"/>
          </a:xfrm>
          <a:prstGeom prst="rect">
            <a:avLst/>
          </a:prstGeom>
        </p:spPr>
      </p:pic>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2"/>
          <p:cNvSpPr>
            <a:spLocks noGrp="1"/>
          </p:cNvSpPr>
          <p:nvPr>
            <p:ph type="ftr" sz="quarter" idx="3"/>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9"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extLst>
      <p:ext uri="{BB962C8B-B14F-4D97-AF65-F5344CB8AC3E}">
        <p14:creationId xmlns:p14="http://schemas.microsoft.com/office/powerpoint/2010/main" val="2747676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89726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horizontal WHO .pdf"/>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027856" y="5715000"/>
            <a:ext cx="3886200" cy="1143000"/>
          </a:xfrm>
          <a:prstGeom prst="rect">
            <a:avLst/>
          </a:prstGeom>
        </p:spPr>
      </p:pic>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vl6pPr>
              <a:defRPr/>
            </a:lvl6pPr>
            <a:lvl7pPr>
              <a:defRPr/>
            </a:lvl7pPr>
            <a:lvl8pPr>
              <a:defRPr/>
            </a:lvl8pPr>
            <a:lvl9pPr>
              <a:buFont typeface="Arial" pitchFamily="34" charset="0"/>
              <a:buChar cha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Footer Placeholder 2"/>
          <p:cNvSpPr>
            <a:spLocks noGrp="1"/>
          </p:cNvSpPr>
          <p:nvPr>
            <p:ph type="ftr" sz="quarter" idx="3"/>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9"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extLst>
      <p:ext uri="{BB962C8B-B14F-4D97-AF65-F5344CB8AC3E}">
        <p14:creationId xmlns:p14="http://schemas.microsoft.com/office/powerpoint/2010/main" val="351620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p:cNvSpPr/>
          <p:nvPr/>
        </p:nvSpPr>
        <p:spPr>
          <a:xfrm>
            <a:off x="4297364"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1371602"/>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8" name="Picture 7" descr="horizontal WHO .pdf"/>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027856" y="5715000"/>
            <a:ext cx="3886200" cy="1143000"/>
          </a:xfrm>
          <a:prstGeom prst="rect">
            <a:avLst/>
          </a:prstGeom>
        </p:spPr>
      </p:pic>
      <p:sp>
        <p:nvSpPr>
          <p:cNvPr id="9" name="Footer Placeholder 2"/>
          <p:cNvSpPr>
            <a:spLocks noGrp="1"/>
          </p:cNvSpPr>
          <p:nvPr>
            <p:ph type="ftr" sz="quarter" idx="3"/>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10"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extLst>
      <p:ext uri="{BB962C8B-B14F-4D97-AF65-F5344CB8AC3E}">
        <p14:creationId xmlns:p14="http://schemas.microsoft.com/office/powerpoint/2010/main" val="1309623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2"/>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6" name="Picture 5" descr="horizontal WHO .pdf"/>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027856" y="5715000"/>
            <a:ext cx="3886200" cy="1143000"/>
          </a:xfrm>
          <a:prstGeom prst="rect">
            <a:avLst/>
          </a:prstGeom>
        </p:spPr>
      </p:pic>
      <p:sp>
        <p:nvSpPr>
          <p:cNvPr id="7" name="Footer Placeholder 2"/>
          <p:cNvSpPr>
            <a:spLocks noGrp="1"/>
          </p:cNvSpPr>
          <p:nvPr>
            <p:ph type="ftr" sz="quarter" idx="3"/>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8"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extLst>
      <p:ext uri="{BB962C8B-B14F-4D97-AF65-F5344CB8AC3E}">
        <p14:creationId xmlns:p14="http://schemas.microsoft.com/office/powerpoint/2010/main" val="417008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horizontal WHO .pdf"/>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027856" y="5715000"/>
            <a:ext cx="3886200" cy="1143000"/>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50"/>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Footer Placeholder 2"/>
          <p:cNvSpPr>
            <a:spLocks noGrp="1"/>
          </p:cNvSpPr>
          <p:nvPr>
            <p:ph type="ftr" sz="quarter" idx="15"/>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15"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extLst>
      <p:ext uri="{BB962C8B-B14F-4D97-AF65-F5344CB8AC3E}">
        <p14:creationId xmlns:p14="http://schemas.microsoft.com/office/powerpoint/2010/main" val="4078236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orizontal WHO .pdf"/>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027856" y="5715000"/>
            <a:ext cx="3886200" cy="1143000"/>
          </a:xfrm>
          <a:prstGeom prst="rect">
            <a:avLst/>
          </a:prstGeom>
        </p:spPr>
      </p:pic>
      <p:sp>
        <p:nvSpPr>
          <p:cNvPr id="6" name="Footer Placeholder 2"/>
          <p:cNvSpPr>
            <a:spLocks noGrp="1"/>
          </p:cNvSpPr>
          <p:nvPr>
            <p:ph type="ftr" sz="quarter" idx="3"/>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7"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extLst>
      <p:ext uri="{BB962C8B-B14F-4D97-AF65-F5344CB8AC3E}">
        <p14:creationId xmlns:p14="http://schemas.microsoft.com/office/powerpoint/2010/main" val="4224710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orizontal WHO .pdf"/>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027856" y="5715000"/>
            <a:ext cx="3886200" cy="1143000"/>
          </a:xfrm>
          <a:prstGeom prst="rect">
            <a:avLst/>
          </a:prstGeom>
        </p:spPr>
      </p:pic>
      <p:sp>
        <p:nvSpPr>
          <p:cNvPr id="2" name="Title 1"/>
          <p:cNvSpPr>
            <a:spLocks noGrp="1"/>
          </p:cNvSpPr>
          <p:nvPr>
            <p:ph type="title"/>
          </p:nvPr>
        </p:nvSpPr>
        <p:spPr>
          <a:xfrm>
            <a:off x="5907088"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Footer Placeholder 2"/>
          <p:cNvSpPr>
            <a:spLocks noGrp="1"/>
          </p:cNvSpPr>
          <p:nvPr>
            <p:ph type="ftr" sz="quarter" idx="3"/>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10"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extLst>
      <p:ext uri="{BB962C8B-B14F-4D97-AF65-F5344CB8AC3E}">
        <p14:creationId xmlns:p14="http://schemas.microsoft.com/office/powerpoint/2010/main" val="3705824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orizontal WHO .pdf"/>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027856" y="5715000"/>
            <a:ext cx="3886200" cy="1143000"/>
          </a:xfrm>
          <a:prstGeom prst="rect">
            <a:avLst/>
          </a:prstGeom>
        </p:spPr>
      </p:pic>
      <p:sp>
        <p:nvSpPr>
          <p:cNvPr id="2" name="Title 1"/>
          <p:cNvSpPr>
            <a:spLocks noGrp="1"/>
          </p:cNvSpPr>
          <p:nvPr>
            <p:ph type="title"/>
          </p:nvPr>
        </p:nvSpPr>
        <p:spPr>
          <a:xfrm>
            <a:off x="1679577"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Drag picture to placeholder or click icon to add</a:t>
            </a:r>
            <a:endParaRPr lang="en-US" noProof="0" dirty="0"/>
          </a:p>
        </p:txBody>
      </p:sp>
      <p:sp>
        <p:nvSpPr>
          <p:cNvPr id="4" name="Text Placeholder 3"/>
          <p:cNvSpPr>
            <a:spLocks noGrp="1"/>
          </p:cNvSpPr>
          <p:nvPr>
            <p:ph type="body" sz="half" idx="2"/>
          </p:nvPr>
        </p:nvSpPr>
        <p:spPr>
          <a:xfrm>
            <a:off x="1679577" y="5810250"/>
            <a:ext cx="5711824" cy="34513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Footer Placeholder 2"/>
          <p:cNvSpPr>
            <a:spLocks noGrp="1"/>
          </p:cNvSpPr>
          <p:nvPr>
            <p:ph type="ftr" sz="quarter" idx="3"/>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10"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extLst>
      <p:ext uri="{BB962C8B-B14F-4D97-AF65-F5344CB8AC3E}">
        <p14:creationId xmlns:p14="http://schemas.microsoft.com/office/powerpoint/2010/main" val="505302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orizontal WHO .pdf"/>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027856" y="5715000"/>
            <a:ext cx="3886200" cy="1143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2"/>
          <p:cNvSpPr>
            <a:spLocks noGrp="1"/>
          </p:cNvSpPr>
          <p:nvPr>
            <p:ph type="ftr" sz="quarter" idx="3"/>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9"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extLst>
      <p:ext uri="{BB962C8B-B14F-4D97-AF65-F5344CB8AC3E}">
        <p14:creationId xmlns:p14="http://schemas.microsoft.com/office/powerpoint/2010/main" val="260124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457200" y="1600202"/>
            <a:ext cx="8229600" cy="432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Footer Placeholder 2"/>
          <p:cNvSpPr>
            <a:spLocks noGrp="1"/>
          </p:cNvSpPr>
          <p:nvPr>
            <p:ph type="ftr" sz="quarter" idx="3"/>
          </p:nvPr>
        </p:nvSpPr>
        <p:spPr>
          <a:xfrm>
            <a:off x="983902" y="615539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Title of the Presentation</a:t>
            </a:r>
            <a:endParaRPr lang="en-US" dirty="0"/>
          </a:p>
        </p:txBody>
      </p:sp>
      <p:sp>
        <p:nvSpPr>
          <p:cNvPr id="4" name="Slide Number Placeholder 3"/>
          <p:cNvSpPr>
            <a:spLocks noGrp="1"/>
          </p:cNvSpPr>
          <p:nvPr>
            <p:ph type="sldNum" sz="quarter" idx="4"/>
          </p:nvPr>
        </p:nvSpPr>
        <p:spPr>
          <a:xfrm>
            <a:off x="457200" y="6155390"/>
            <a:ext cx="4103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8B45C-09C7-497B-9261-07F290CB2D4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1" r:id="rId2"/>
    <p:sldLayoutId id="2147483772" r:id="rId3"/>
    <p:sldLayoutId id="2147483770" r:id="rId4"/>
    <p:sldLayoutId id="2147483773" r:id="rId5"/>
    <p:sldLayoutId id="2147483775" r:id="rId6"/>
    <p:sldLayoutId id="2147483776" r:id="rId7"/>
    <p:sldLayoutId id="2147483777" r:id="rId8"/>
    <p:sldLayoutId id="2147483778" r:id="rId9"/>
    <p:sldLayoutId id="2147483779" r:id="rId10"/>
    <p:sldLayoutId id="2147483774" r:id="rId11"/>
  </p:sldLayoutIdLst>
  <p:hf hdr="0" dt="0"/>
  <p:txStyles>
    <p:titleStyle>
      <a:lvl1pPr algn="ctr" rtl="0" eaLnBrk="1" fontAlgn="base" hangingPunct="1">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Calibri" pitchFamily="34" charset="0"/>
          <a:ea typeface="ＭＳ Ｐゴシック" charset="0"/>
          <a:cs typeface="Calibri" pitchFamily="34" charset="0"/>
        </a:defRPr>
      </a:lvl1pPr>
      <a:lvl2pPr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2pPr>
      <a:lvl3pPr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3pPr>
      <a:lvl4pPr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4pPr>
      <a:lvl5pPr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5pPr>
      <a:lvl6pPr marL="457200"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6pPr>
      <a:lvl7pPr marL="914400"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7pPr>
      <a:lvl8pPr marL="1371600"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8pPr>
      <a:lvl9pPr marL="1828800"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2400" kern="1200">
          <a:solidFill>
            <a:srgbClr val="7F7F7F"/>
          </a:solidFill>
          <a:latin typeface="+mj-lt"/>
          <a:ea typeface="ＭＳ Ｐゴシック" charset="0"/>
          <a:cs typeface="ＭＳ Ｐゴシック" charset="0"/>
        </a:defRPr>
      </a:lvl1pPr>
      <a:lvl2pPr marL="742950" indent="-285750" algn="l" rtl="0" eaLnBrk="1" fontAlgn="base" hangingPunct="1">
        <a:spcBef>
          <a:spcPct val="20000"/>
        </a:spcBef>
        <a:spcAft>
          <a:spcPct val="0"/>
        </a:spcAft>
        <a:buFont typeface="Courier New" charset="0"/>
        <a:buChar char="o"/>
        <a:defRPr sz="1600" kern="1200">
          <a:solidFill>
            <a:srgbClr val="7F7F7F"/>
          </a:solidFill>
          <a:latin typeface="+mj-lt"/>
          <a:ea typeface="ＭＳ Ｐゴシック" charset="0"/>
          <a:cs typeface="+mn-cs"/>
        </a:defRPr>
      </a:lvl2pPr>
      <a:lvl3pPr marL="1143000" indent="-228600" algn="l" rtl="0" eaLnBrk="1" fontAlgn="base" hangingPunct="1">
        <a:spcBef>
          <a:spcPct val="20000"/>
        </a:spcBef>
        <a:spcAft>
          <a:spcPct val="0"/>
        </a:spcAft>
        <a:buFont typeface="Arial" charset="0"/>
        <a:buChar char="•"/>
        <a:defRPr sz="1600" kern="1200">
          <a:solidFill>
            <a:srgbClr val="7F7F7F"/>
          </a:solidFill>
          <a:latin typeface="+mj-lt"/>
          <a:ea typeface="ＭＳ Ｐゴシック" charset="0"/>
          <a:cs typeface="+mn-cs"/>
        </a:defRPr>
      </a:lvl3pPr>
      <a:lvl4pPr marL="1600200" indent="-228600" algn="l" rtl="0" eaLnBrk="1" fontAlgn="base" hangingPunct="1">
        <a:spcBef>
          <a:spcPct val="20000"/>
        </a:spcBef>
        <a:spcAft>
          <a:spcPct val="0"/>
        </a:spcAft>
        <a:buFont typeface="Courier New" charset="0"/>
        <a:buChar char="o"/>
        <a:defRPr sz="1600" kern="1200">
          <a:solidFill>
            <a:srgbClr val="7F7F7F"/>
          </a:solidFill>
          <a:latin typeface="+mj-lt"/>
          <a:ea typeface="ＭＳ Ｐゴシック" charset="0"/>
          <a:cs typeface="+mn-cs"/>
        </a:defRPr>
      </a:lvl4pPr>
      <a:lvl5pPr marL="2057400" indent="-228600" algn="l" rtl="0" eaLnBrk="1" fontAlgn="base" hangingPunct="1">
        <a:spcBef>
          <a:spcPct val="20000"/>
        </a:spcBef>
        <a:spcAft>
          <a:spcPct val="0"/>
        </a:spcAft>
        <a:buFont typeface="Arial" charset="0"/>
        <a:buChar char="•"/>
        <a:defRPr sz="1600" kern="1200">
          <a:solidFill>
            <a:srgbClr val="7F7F7F"/>
          </a:solidFill>
          <a:latin typeface="+mj-lt"/>
          <a:ea typeface="ＭＳ Ｐゴシック" charset="0"/>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hyperlink" Target="mailto:vasqueza@paho.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lue Stacked up WHO - 12 x 10.pdf"/>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73345" y="467264"/>
            <a:ext cx="3125038" cy="2614828"/>
          </a:xfrm>
          <a:prstGeom prst="rect">
            <a:avLst/>
          </a:prstGeom>
        </p:spPr>
      </p:pic>
      <p:sp>
        <p:nvSpPr>
          <p:cNvPr id="3" name="Title 1"/>
          <p:cNvSpPr txBox="1">
            <a:spLocks/>
          </p:cNvSpPr>
          <p:nvPr/>
        </p:nvSpPr>
        <p:spPr>
          <a:xfrm>
            <a:off x="122321" y="3320424"/>
            <a:ext cx="8888819" cy="2317365"/>
          </a:xfrm>
          <a:prstGeom prst="rect">
            <a:avLst/>
          </a:prstGeom>
        </p:spPr>
        <p:txBody>
          <a:bodyPr vert="horz" lIns="91440" tIns="45720" rIns="91440" bIns="45720" rtlCol="0" anchor="b">
            <a:noAutofit/>
          </a:bodyPr>
          <a:lstStyle>
            <a:lvl1pPr algn="ctr" rtl="0" eaLnBrk="1" fontAlgn="base" hangingPunct="1">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ＭＳ Ｐゴシック" charset="0"/>
                <a:cs typeface="ＭＳ Ｐゴシック" charset="0"/>
              </a:defRPr>
            </a:lvl1pPr>
            <a:lvl2pPr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2pPr>
            <a:lvl3pPr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3pPr>
            <a:lvl4pPr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4pPr>
            <a:lvl5pPr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5pPr>
            <a:lvl6pPr marL="457200"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6pPr>
            <a:lvl7pPr marL="914400"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7pPr>
            <a:lvl8pPr marL="1371600"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8pPr>
            <a:lvl9pPr marL="1828800" algn="ctr" rtl="0" eaLnBrk="1" fontAlgn="base" hangingPunct="1">
              <a:lnSpc>
                <a:spcPts val="5800"/>
              </a:lnSpc>
              <a:spcBef>
                <a:spcPct val="0"/>
              </a:spcBef>
              <a:spcAft>
                <a:spcPct val="0"/>
              </a:spcAft>
              <a:defRPr sz="5400">
                <a:solidFill>
                  <a:schemeClr val="tx2"/>
                </a:solidFill>
                <a:latin typeface="Palatino Linotype" charset="0"/>
                <a:ea typeface="ＭＳ Ｐゴシック" charset="0"/>
                <a:cs typeface="ＭＳ Ｐゴシック" charset="0"/>
              </a:defRPr>
            </a:lvl9pPr>
          </a:lstStyle>
          <a:p>
            <a:r>
              <a:rPr lang="en-US" sz="6000" dirty="0">
                <a:latin typeface="Calibri" pitchFamily="34" charset="0"/>
                <a:cs typeface="Calibri" pitchFamily="34" charset="0"/>
              </a:rPr>
              <a:t>Mainstream disability into humanitarian responses.</a:t>
            </a:r>
            <a:endParaRPr lang="en-US" sz="6000" dirty="0">
              <a:latin typeface="Calibri" pitchFamily="34" charset="0"/>
              <a:cs typeface="Calibri" pitchFamily="34" charset="0"/>
            </a:endParaRPr>
          </a:p>
        </p:txBody>
      </p:sp>
    </p:spTree>
    <p:extLst>
      <p:ext uri="{BB962C8B-B14F-4D97-AF65-F5344CB8AC3E}">
        <p14:creationId xmlns:p14="http://schemas.microsoft.com/office/powerpoint/2010/main" val="1318845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70" name="Rectangle 6"/>
          <p:cNvSpPr>
            <a:spLocks noChangeArrowheads="1"/>
          </p:cNvSpPr>
          <p:nvPr/>
        </p:nvSpPr>
        <p:spPr bwMode="auto">
          <a:xfrm>
            <a:off x="2179683" y="1491028"/>
            <a:ext cx="4992688"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20000"/>
              </a:spcBef>
              <a:buClr>
                <a:schemeClr val="folHlink"/>
              </a:buClr>
              <a:buSzPct val="60000"/>
              <a:buFont typeface="Wingdings" pitchFamily="2" charset="2"/>
              <a:buNone/>
              <a:defRPr/>
            </a:pPr>
            <a:r>
              <a:rPr lang="en-US" sz="5400" b="1" dirty="0">
                <a:solidFill>
                  <a:schemeClr val="accent3"/>
                </a:solidFill>
                <a:latin typeface="+mn-lt"/>
              </a:rPr>
              <a:t>Thank you!</a:t>
            </a:r>
            <a:endParaRPr lang="en-US" sz="5400" b="1" dirty="0">
              <a:solidFill>
                <a:schemeClr val="accent3"/>
              </a:solidFill>
              <a:latin typeface="+mn-lt"/>
            </a:endParaRPr>
          </a:p>
        </p:txBody>
      </p:sp>
      <p:sp>
        <p:nvSpPr>
          <p:cNvPr id="3" name="Rectangle 6"/>
          <p:cNvSpPr>
            <a:spLocks noChangeArrowheads="1"/>
          </p:cNvSpPr>
          <p:nvPr/>
        </p:nvSpPr>
        <p:spPr bwMode="auto">
          <a:xfrm>
            <a:off x="-29029" y="3837457"/>
            <a:ext cx="8926286" cy="1557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20000"/>
              </a:spcBef>
              <a:buClr>
                <a:schemeClr val="folHlink"/>
              </a:buClr>
              <a:buSzPct val="60000"/>
              <a:buFont typeface="Wingdings" pitchFamily="2" charset="2"/>
              <a:buNone/>
              <a:defRPr/>
            </a:pPr>
            <a:r>
              <a:rPr lang="en-US" sz="2800" b="1" dirty="0">
                <a:latin typeface="+mj-lt"/>
              </a:rPr>
              <a:t>Dr. Armando Vasquez Barrios</a:t>
            </a:r>
          </a:p>
          <a:p>
            <a:pPr algn="ctr" eaLnBrk="0" hangingPunct="0">
              <a:spcBef>
                <a:spcPct val="20000"/>
              </a:spcBef>
              <a:buClr>
                <a:schemeClr val="folHlink"/>
              </a:buClr>
              <a:buSzPct val="60000"/>
              <a:buFont typeface="Wingdings" pitchFamily="2" charset="2"/>
              <a:buNone/>
              <a:defRPr/>
            </a:pPr>
            <a:r>
              <a:rPr lang="en-US" sz="2800" b="1" dirty="0">
                <a:latin typeface="+mj-lt"/>
              </a:rPr>
              <a:t>Advisor on disability and rehabilitation PAHO/WHO</a:t>
            </a:r>
          </a:p>
          <a:p>
            <a:pPr algn="ctr" eaLnBrk="0" hangingPunct="0">
              <a:spcBef>
                <a:spcPct val="20000"/>
              </a:spcBef>
              <a:buClr>
                <a:schemeClr val="folHlink"/>
              </a:buClr>
              <a:buSzPct val="60000"/>
              <a:buFont typeface="Wingdings" pitchFamily="2" charset="2"/>
              <a:buNone/>
              <a:defRPr/>
            </a:pPr>
            <a:r>
              <a:rPr lang="en-US" sz="2800" b="1" dirty="0">
                <a:solidFill>
                  <a:schemeClr val="tx2"/>
                </a:solidFill>
                <a:latin typeface="+mj-lt"/>
                <a:hlinkClick r:id="rId2"/>
              </a:rPr>
              <a:t>v</a:t>
            </a:r>
            <a:r>
              <a:rPr lang="en-US" sz="2800" b="1" dirty="0">
                <a:solidFill>
                  <a:schemeClr val="tx2"/>
                </a:solidFill>
                <a:latin typeface="+mj-lt"/>
                <a:hlinkClick r:id="rId2"/>
              </a:rPr>
              <a:t>asqueza@paho.org</a:t>
            </a:r>
            <a:r>
              <a:rPr lang="en-US" sz="2800" b="1" dirty="0">
                <a:solidFill>
                  <a:schemeClr val="tx2"/>
                </a:solidFill>
                <a:latin typeface="+mj-lt"/>
              </a:rPr>
              <a:t> </a:t>
            </a:r>
            <a:endParaRPr lang="en-US" sz="2800" b="1" dirty="0">
              <a:solidFill>
                <a:schemeClr val="tx2"/>
              </a:solidFill>
              <a:latin typeface="+mj-lt"/>
            </a:endParaRPr>
          </a:p>
        </p:txBody>
      </p:sp>
    </p:spTree>
    <p:extLst>
      <p:ext uri="{BB962C8B-B14F-4D97-AF65-F5344CB8AC3E}">
        <p14:creationId xmlns:p14="http://schemas.microsoft.com/office/powerpoint/2010/main" val="3384616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26718"/>
          </a:xfrm>
        </p:spPr>
        <p:txBody>
          <a:bodyPr/>
          <a:lstStyle/>
          <a:p>
            <a:pPr algn="l"/>
            <a:r>
              <a:rPr lang="en-US" sz="3200" b="1" dirty="0">
                <a:solidFill>
                  <a:srgbClr val="0070C0"/>
                </a:solidFill>
                <a:effectLst/>
              </a:rPr>
              <a:t>G</a:t>
            </a:r>
            <a:r>
              <a:rPr lang="en-US" sz="3200" b="1" dirty="0">
                <a:solidFill>
                  <a:srgbClr val="0070C0"/>
                </a:solidFill>
                <a:effectLst/>
              </a:rPr>
              <a:t>lobal situation:</a:t>
            </a:r>
            <a:endParaRPr lang="en-US" sz="3200" b="1" dirty="0">
              <a:solidFill>
                <a:srgbClr val="0070C0"/>
              </a:solidFill>
              <a:effectLst/>
            </a:endParaRPr>
          </a:p>
        </p:txBody>
      </p:sp>
      <p:sp>
        <p:nvSpPr>
          <p:cNvPr id="3" name="Content Placeholder 2"/>
          <p:cNvSpPr>
            <a:spLocks noGrp="1"/>
          </p:cNvSpPr>
          <p:nvPr>
            <p:ph idx="1"/>
          </p:nvPr>
        </p:nvSpPr>
        <p:spPr>
          <a:xfrm>
            <a:off x="0" y="964507"/>
            <a:ext cx="9144000" cy="4872623"/>
          </a:xfrm>
        </p:spPr>
        <p:txBody>
          <a:bodyPr/>
          <a:lstStyle/>
          <a:p>
            <a:r>
              <a:rPr lang="en-US" dirty="0" smtClean="0">
                <a:solidFill>
                  <a:schemeClr val="tx1"/>
                </a:solidFill>
              </a:rPr>
              <a:t>15% of the world’s populations live with some degree of disabilities -1 billon people- . Of that figure 3% have severe disability.</a:t>
            </a:r>
          </a:p>
          <a:p>
            <a:pPr marL="0" indent="0">
              <a:buNone/>
            </a:pPr>
            <a:endParaRPr lang="en-US" dirty="0" smtClean="0">
              <a:solidFill>
                <a:schemeClr val="tx1"/>
              </a:solidFill>
            </a:endParaRPr>
          </a:p>
          <a:p>
            <a:r>
              <a:rPr lang="en-US" dirty="0" smtClean="0">
                <a:solidFill>
                  <a:schemeClr val="tx1"/>
                </a:solidFill>
              </a:rPr>
              <a:t>The prevalence of disabilities is growing, especially in low-income countries.</a:t>
            </a:r>
          </a:p>
          <a:p>
            <a:pPr marL="0" indent="0">
              <a:buNone/>
            </a:pPr>
            <a:endParaRPr lang="en-US" dirty="0" smtClean="0">
              <a:solidFill>
                <a:schemeClr val="tx1"/>
              </a:solidFill>
            </a:endParaRPr>
          </a:p>
          <a:p>
            <a:r>
              <a:rPr lang="en-US" dirty="0" smtClean="0">
                <a:solidFill>
                  <a:schemeClr val="tx1"/>
                </a:solidFill>
              </a:rPr>
              <a:t>350 million people worldwide are affected by natural disasters and conflict around the world, a considerable number  of them being people with specific needs, in particular those with disabilities and seniors.</a:t>
            </a:r>
          </a:p>
          <a:p>
            <a:pPr marL="0" indent="0">
              <a:buNone/>
            </a:pPr>
            <a:endParaRPr lang="en-US" dirty="0" smtClean="0">
              <a:solidFill>
                <a:schemeClr val="tx1"/>
              </a:solidFill>
            </a:endParaRPr>
          </a:p>
        </p:txBody>
      </p:sp>
    </p:spTree>
    <p:extLst>
      <p:ext uri="{BB962C8B-B14F-4D97-AF65-F5344CB8AC3E}">
        <p14:creationId xmlns:p14="http://schemas.microsoft.com/office/powerpoint/2010/main" val="1222370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998" y="973899"/>
            <a:ext cx="9025003" cy="5051120"/>
          </a:xfrm>
        </p:spPr>
        <p:txBody>
          <a:bodyPr/>
          <a:lstStyle/>
          <a:p>
            <a:pPr marL="0" indent="0">
              <a:buNone/>
            </a:pPr>
            <a:r>
              <a:rPr lang="en-US" dirty="0" smtClean="0">
                <a:solidFill>
                  <a:schemeClr val="tx1"/>
                </a:solidFill>
              </a:rPr>
              <a:t>People with disabilities are most often at risk or affected disproportionately in disasters situations, emergencies and conflict due various factors:</a:t>
            </a:r>
          </a:p>
          <a:p>
            <a:r>
              <a:rPr lang="en-US" dirty="0" smtClean="0">
                <a:solidFill>
                  <a:schemeClr val="tx1"/>
                </a:solidFill>
              </a:rPr>
              <a:t>Exclusion from inappropriate polices and practices, at the community level and in agencies involved in humanitarian assistance.</a:t>
            </a:r>
          </a:p>
          <a:p>
            <a:r>
              <a:rPr lang="en-US" dirty="0" smtClean="0">
                <a:solidFill>
                  <a:schemeClr val="tx1"/>
                </a:solidFill>
              </a:rPr>
              <a:t>Knowledge about risk.</a:t>
            </a:r>
          </a:p>
          <a:p>
            <a:r>
              <a:rPr lang="en-US" dirty="0" smtClean="0">
                <a:solidFill>
                  <a:schemeClr val="tx1"/>
                </a:solidFill>
              </a:rPr>
              <a:t>Social support networks can be disrupted.</a:t>
            </a:r>
          </a:p>
          <a:p>
            <a:r>
              <a:rPr lang="en-US" dirty="0" smtClean="0">
                <a:solidFill>
                  <a:schemeClr val="tx1"/>
                </a:solidFill>
              </a:rPr>
              <a:t>During disasters changes in the environment create new barriers.</a:t>
            </a:r>
          </a:p>
          <a:p>
            <a:r>
              <a:rPr lang="en-US" dirty="0" smtClean="0">
                <a:solidFill>
                  <a:schemeClr val="tx1"/>
                </a:solidFill>
              </a:rPr>
              <a:t>People with disabilities may no have access to evacuation measures, response and recovery. </a:t>
            </a:r>
          </a:p>
          <a:p>
            <a:pPr marL="0" indent="0">
              <a:buNone/>
            </a:pPr>
            <a:endParaRPr lang="en-US" dirty="0"/>
          </a:p>
        </p:txBody>
      </p:sp>
      <p:sp>
        <p:nvSpPr>
          <p:cNvPr id="5" name="Title 1"/>
          <p:cNvSpPr>
            <a:spLocks noGrp="1"/>
          </p:cNvSpPr>
          <p:nvPr>
            <p:ph type="title"/>
          </p:nvPr>
        </p:nvSpPr>
        <p:spPr>
          <a:xfrm>
            <a:off x="0" y="1"/>
            <a:ext cx="9144000" cy="826718"/>
          </a:xfrm>
        </p:spPr>
        <p:txBody>
          <a:bodyPr/>
          <a:lstStyle/>
          <a:p>
            <a:pPr algn="l"/>
            <a:r>
              <a:rPr lang="en-US" sz="3200" b="1" dirty="0">
                <a:solidFill>
                  <a:srgbClr val="0070C0"/>
                </a:solidFill>
                <a:effectLst/>
              </a:rPr>
              <a:t>G</a:t>
            </a:r>
            <a:r>
              <a:rPr lang="en-US" sz="3200" b="1" dirty="0">
                <a:solidFill>
                  <a:srgbClr val="0070C0"/>
                </a:solidFill>
                <a:effectLst/>
              </a:rPr>
              <a:t>lobal situation:</a:t>
            </a:r>
            <a:endParaRPr lang="en-US" sz="3200" b="1" dirty="0">
              <a:solidFill>
                <a:srgbClr val="0070C0"/>
              </a:solidFill>
              <a:effectLst/>
            </a:endParaRPr>
          </a:p>
        </p:txBody>
      </p:sp>
    </p:spTree>
    <p:extLst>
      <p:ext uri="{BB962C8B-B14F-4D97-AF65-F5344CB8AC3E}">
        <p14:creationId xmlns:p14="http://schemas.microsoft.com/office/powerpoint/2010/main" val="436777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5372"/>
          </a:xfrm>
        </p:spPr>
        <p:txBody>
          <a:bodyPr/>
          <a:lstStyle/>
          <a:p>
            <a:pPr algn="l">
              <a:lnSpc>
                <a:spcPts val="2900"/>
              </a:lnSpc>
            </a:pPr>
            <a:r>
              <a:rPr lang="en-US" sz="2800" b="1" dirty="0">
                <a:solidFill>
                  <a:srgbClr val="0070C0"/>
                </a:solidFill>
                <a:effectLst/>
              </a:rPr>
              <a:t>Inclusion of people with disabilities in the planning for preparedness, emergency response and reconstruction</a:t>
            </a:r>
            <a:endParaRPr lang="en-US" sz="2800" b="1" dirty="0">
              <a:solidFill>
                <a:srgbClr val="0070C0"/>
              </a:solidFill>
              <a:effectLst/>
            </a:endParaRPr>
          </a:p>
        </p:txBody>
      </p:sp>
      <p:sp>
        <p:nvSpPr>
          <p:cNvPr id="8" name="Content Placeholder 2"/>
          <p:cNvSpPr>
            <a:spLocks noGrp="1"/>
          </p:cNvSpPr>
          <p:nvPr>
            <p:ph idx="1"/>
          </p:nvPr>
        </p:nvSpPr>
        <p:spPr>
          <a:xfrm>
            <a:off x="59500" y="1117600"/>
            <a:ext cx="9025003" cy="5740400"/>
          </a:xfrm>
        </p:spPr>
        <p:txBody>
          <a:bodyPr/>
          <a:lstStyle/>
          <a:p>
            <a:pPr marL="0" indent="0">
              <a:buNone/>
            </a:pPr>
            <a:r>
              <a:rPr lang="en-US" dirty="0" smtClean="0">
                <a:solidFill>
                  <a:schemeClr val="tx1"/>
                </a:solidFill>
              </a:rPr>
              <a:t>All persons affected by a disasters and conflict have a right to protection and assistance in order to ensure the basic conditions for living with dignity. People with disabilities are included as part the humanitarian imperative:</a:t>
            </a:r>
          </a:p>
          <a:p>
            <a:r>
              <a:rPr lang="en-US" dirty="0" smtClean="0">
                <a:solidFill>
                  <a:schemeClr val="tx1"/>
                </a:solidFill>
              </a:rPr>
              <a:t>Humanitarian charter and minimum standards in disasters response (Sphere project)</a:t>
            </a:r>
          </a:p>
          <a:p>
            <a:r>
              <a:rPr lang="en-US" dirty="0" smtClean="0">
                <a:solidFill>
                  <a:schemeClr val="tx1"/>
                </a:solidFill>
              </a:rPr>
              <a:t>UN Convention on the Rights of Persons with Disabilities, Article 11.</a:t>
            </a:r>
          </a:p>
          <a:p>
            <a:pPr marL="0" indent="0">
              <a:buNone/>
            </a:pPr>
            <a:endParaRPr lang="en-US" dirty="0">
              <a:solidFill>
                <a:schemeClr val="tx1"/>
              </a:solidFill>
            </a:endParaRPr>
          </a:p>
          <a:p>
            <a:pPr marL="0" indent="0">
              <a:buNone/>
            </a:pPr>
            <a:r>
              <a:rPr lang="en-US" dirty="0" smtClean="0">
                <a:solidFill>
                  <a:schemeClr val="tx1"/>
                </a:solidFill>
              </a:rPr>
              <a:t> Humanitarian action promotes a comprehensive approach that includes the dimension of prevention, preparedness, rehabilitation and reconstruction.</a:t>
            </a:r>
            <a:endParaRPr lang="en-US" dirty="0">
              <a:solidFill>
                <a:schemeClr val="tx1"/>
              </a:solidFill>
            </a:endParaRPr>
          </a:p>
        </p:txBody>
      </p:sp>
    </p:spTree>
    <p:extLst>
      <p:ext uri="{BB962C8B-B14F-4D97-AF65-F5344CB8AC3E}">
        <p14:creationId xmlns:p14="http://schemas.microsoft.com/office/powerpoint/2010/main" val="4018934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74526"/>
            <a:ext cx="9144000" cy="4329113"/>
          </a:xfrm>
        </p:spPr>
        <p:txBody>
          <a:bodyPr/>
          <a:lstStyle/>
          <a:p>
            <a:pPr marL="0" indent="0">
              <a:buNone/>
            </a:pPr>
            <a:r>
              <a:rPr lang="en-US" dirty="0" smtClean="0">
                <a:solidFill>
                  <a:schemeClr val="tx1"/>
                </a:solidFill>
              </a:rPr>
              <a:t>In order to facilitate the integration of disability issues into emergencies and disasters planning, they should included in:</a:t>
            </a:r>
          </a:p>
          <a:p>
            <a:r>
              <a:rPr lang="en-US" dirty="0">
                <a:solidFill>
                  <a:schemeClr val="tx1"/>
                </a:solidFill>
              </a:rPr>
              <a:t>r</a:t>
            </a:r>
            <a:r>
              <a:rPr lang="en-US" dirty="0" smtClean="0">
                <a:solidFill>
                  <a:schemeClr val="tx1"/>
                </a:solidFill>
              </a:rPr>
              <a:t>isk assessment;</a:t>
            </a:r>
          </a:p>
          <a:p>
            <a:r>
              <a:rPr lang="en-US" dirty="0">
                <a:solidFill>
                  <a:schemeClr val="tx1"/>
                </a:solidFill>
              </a:rPr>
              <a:t>m</a:t>
            </a:r>
            <a:r>
              <a:rPr lang="en-US" dirty="0" smtClean="0">
                <a:solidFill>
                  <a:schemeClr val="tx1"/>
                </a:solidFill>
              </a:rPr>
              <a:t>easures to reduce vulnerability and to avoid risk;</a:t>
            </a:r>
          </a:p>
          <a:p>
            <a:r>
              <a:rPr lang="en-US" dirty="0">
                <a:solidFill>
                  <a:schemeClr val="tx1"/>
                </a:solidFill>
              </a:rPr>
              <a:t>m</a:t>
            </a:r>
            <a:r>
              <a:rPr lang="en-US" dirty="0" smtClean="0">
                <a:solidFill>
                  <a:schemeClr val="tx1"/>
                </a:solidFill>
              </a:rPr>
              <a:t>easurement of adaptive responses; and </a:t>
            </a:r>
          </a:p>
          <a:p>
            <a:r>
              <a:rPr lang="en-US" dirty="0">
                <a:solidFill>
                  <a:schemeClr val="tx1"/>
                </a:solidFill>
              </a:rPr>
              <a:t>e</a:t>
            </a:r>
            <a:r>
              <a:rPr lang="en-US" dirty="0" smtClean="0">
                <a:solidFill>
                  <a:schemeClr val="tx1"/>
                </a:solidFill>
              </a:rPr>
              <a:t>ffective recovery/reconstruction and rehabilitation at local and national levels, supported by international community.</a:t>
            </a:r>
          </a:p>
          <a:p>
            <a:pPr marL="0" indent="0">
              <a:buNone/>
            </a:pPr>
            <a:r>
              <a:rPr lang="en-US" dirty="0" smtClean="0">
                <a:solidFill>
                  <a:schemeClr val="tx1"/>
                </a:solidFill>
              </a:rPr>
              <a:t>It is important that people with disabilities and their organizations, are not only taken into account as beneficiaries, but are also included as partners in the action in humanitarian response</a:t>
            </a:r>
            <a:endParaRPr lang="en-US" dirty="0">
              <a:solidFill>
                <a:schemeClr val="tx1"/>
              </a:solidFill>
            </a:endParaRPr>
          </a:p>
        </p:txBody>
      </p:sp>
      <p:sp>
        <p:nvSpPr>
          <p:cNvPr id="5" name="Title 1"/>
          <p:cNvSpPr>
            <a:spLocks noGrp="1"/>
          </p:cNvSpPr>
          <p:nvPr>
            <p:ph type="title"/>
          </p:nvPr>
        </p:nvSpPr>
        <p:spPr>
          <a:xfrm>
            <a:off x="0" y="0"/>
            <a:ext cx="9144000" cy="885372"/>
          </a:xfrm>
        </p:spPr>
        <p:txBody>
          <a:bodyPr/>
          <a:lstStyle/>
          <a:p>
            <a:pPr algn="l">
              <a:lnSpc>
                <a:spcPts val="2900"/>
              </a:lnSpc>
            </a:pPr>
            <a:r>
              <a:rPr lang="en-US" sz="2800" b="1" dirty="0">
                <a:solidFill>
                  <a:srgbClr val="0070C0"/>
                </a:solidFill>
                <a:effectLst/>
              </a:rPr>
              <a:t>Inclusion of people with disabilities in the planning for preparedness, emergency response and reconstruction</a:t>
            </a:r>
            <a:endParaRPr lang="en-US" sz="2800" b="1" dirty="0">
              <a:solidFill>
                <a:srgbClr val="0070C0"/>
              </a:solidFill>
              <a:effectLst/>
            </a:endParaRPr>
          </a:p>
        </p:txBody>
      </p:sp>
    </p:spTree>
    <p:extLst>
      <p:ext uri="{BB962C8B-B14F-4D97-AF65-F5344CB8AC3E}">
        <p14:creationId xmlns:p14="http://schemas.microsoft.com/office/powerpoint/2010/main" val="943730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657" y="-1"/>
            <a:ext cx="8984343" cy="6520513"/>
          </a:xfrm>
        </p:spPr>
        <p:txBody>
          <a:bodyPr/>
          <a:lstStyle/>
          <a:p>
            <a:pPr marL="0" indent="0">
              <a:buNone/>
            </a:pPr>
            <a:r>
              <a:rPr lang="en-US" sz="2800" b="1" u="sng" dirty="0">
                <a:solidFill>
                  <a:srgbClr val="0070C0"/>
                </a:solidFill>
              </a:rPr>
              <a:t>Inclusive planning</a:t>
            </a:r>
            <a:r>
              <a:rPr lang="en-US" sz="2800" b="1" dirty="0">
                <a:solidFill>
                  <a:srgbClr val="0070C0"/>
                </a:solidFill>
              </a:rPr>
              <a:t>.</a:t>
            </a:r>
          </a:p>
          <a:p>
            <a:pPr marL="0" indent="0">
              <a:buNone/>
            </a:pPr>
            <a:r>
              <a:rPr lang="en-US" dirty="0" smtClean="0">
                <a:solidFill>
                  <a:schemeClr val="tx1"/>
                </a:solidFill>
              </a:rPr>
              <a:t>In this process, we must consider that: </a:t>
            </a:r>
          </a:p>
          <a:p>
            <a:r>
              <a:rPr lang="en-US" sz="2300" dirty="0">
                <a:solidFill>
                  <a:schemeClr val="tx1"/>
                </a:solidFill>
              </a:rPr>
              <a:t>Fifteen percent of the population has some kind of disability, and from this group , 3 percent are people with serious difficulties of functioning (high needs). </a:t>
            </a:r>
            <a:endParaRPr lang="en-US" sz="2300" dirty="0">
              <a:solidFill>
                <a:schemeClr val="tx1"/>
              </a:solidFill>
            </a:endParaRPr>
          </a:p>
          <a:p>
            <a:r>
              <a:rPr lang="en-US" sz="2300" dirty="0">
                <a:solidFill>
                  <a:schemeClr val="tx1"/>
                </a:solidFill>
              </a:rPr>
              <a:t>There are other populations groups whose functioning may be limited or compromised.</a:t>
            </a:r>
          </a:p>
          <a:p>
            <a:r>
              <a:rPr lang="en-US" sz="2300" dirty="0">
                <a:solidFill>
                  <a:schemeClr val="tx1"/>
                </a:solidFill>
              </a:rPr>
              <a:t>Disasters and emergencies situations can create new groups of people with disabilities or other disabilities can occur in people who already have a disabilities.</a:t>
            </a:r>
          </a:p>
          <a:p>
            <a:r>
              <a:rPr lang="en-US" sz="2300" dirty="0">
                <a:solidFill>
                  <a:schemeClr val="tx1"/>
                </a:solidFill>
              </a:rPr>
              <a:t> People with disabilities are one of the groups that are most often at risk or affected disproportionately.</a:t>
            </a:r>
          </a:p>
          <a:p>
            <a:r>
              <a:rPr lang="en-US" sz="2300" dirty="0">
                <a:solidFill>
                  <a:schemeClr val="tx1"/>
                </a:solidFill>
              </a:rPr>
              <a:t>The needs of people with disabilities should be included in all stages of disasters management.</a:t>
            </a:r>
          </a:p>
          <a:p>
            <a:r>
              <a:rPr lang="en-US" sz="2300" dirty="0">
                <a:solidFill>
                  <a:schemeClr val="tx1"/>
                </a:solidFill>
              </a:rPr>
              <a:t>People with disabilities and their organizations are partners. </a:t>
            </a:r>
            <a:endParaRPr lang="en-US" sz="2300" dirty="0"/>
          </a:p>
          <a:p>
            <a:endParaRPr lang="en-US" dirty="0"/>
          </a:p>
        </p:txBody>
      </p:sp>
    </p:spTree>
    <p:extLst>
      <p:ext uri="{BB962C8B-B14F-4D97-AF65-F5344CB8AC3E}">
        <p14:creationId xmlns:p14="http://schemas.microsoft.com/office/powerpoint/2010/main" val="1445482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344"/>
            <a:ext cx="9144000" cy="5497087"/>
          </a:xfrm>
        </p:spPr>
        <p:txBody>
          <a:bodyPr/>
          <a:lstStyle/>
          <a:p>
            <a:pPr marL="0" indent="0">
              <a:buNone/>
            </a:pPr>
            <a:r>
              <a:rPr lang="en-US" sz="3200" b="1" u="sng" dirty="0">
                <a:solidFill>
                  <a:schemeClr val="tx2"/>
                </a:solidFill>
              </a:rPr>
              <a:t>Suggested Activities for an Action Plan</a:t>
            </a:r>
            <a:r>
              <a:rPr lang="en-US" sz="3200" b="1" dirty="0">
                <a:solidFill>
                  <a:schemeClr val="tx2"/>
                </a:solidFill>
              </a:rPr>
              <a:t>:</a:t>
            </a:r>
          </a:p>
          <a:p>
            <a:pPr marL="0" indent="0">
              <a:buNone/>
            </a:pPr>
            <a:endParaRPr lang="en-US" sz="2800" b="1" dirty="0">
              <a:solidFill>
                <a:schemeClr val="tx2"/>
              </a:solidFill>
            </a:endParaRPr>
          </a:p>
          <a:p>
            <a:r>
              <a:rPr lang="en-US" sz="2800" dirty="0">
                <a:solidFill>
                  <a:schemeClr val="tx1"/>
                </a:solidFill>
              </a:rPr>
              <a:t>Prepare people with disabilities</a:t>
            </a:r>
          </a:p>
          <a:p>
            <a:pPr marL="0" indent="0">
              <a:buNone/>
            </a:pPr>
            <a:endParaRPr lang="en-US" sz="2800" dirty="0">
              <a:solidFill>
                <a:schemeClr val="tx1"/>
              </a:solidFill>
            </a:endParaRPr>
          </a:p>
          <a:p>
            <a:r>
              <a:rPr lang="en-US" sz="2800" dirty="0">
                <a:solidFill>
                  <a:schemeClr val="tx1"/>
                </a:solidFill>
              </a:rPr>
              <a:t>Ensure that emergencies response includes people with </a:t>
            </a:r>
            <a:r>
              <a:rPr lang="en-US" sz="2800" dirty="0">
                <a:solidFill>
                  <a:schemeClr val="tx1"/>
                </a:solidFill>
              </a:rPr>
              <a:t>disabilities</a:t>
            </a:r>
          </a:p>
          <a:p>
            <a:endParaRPr lang="en-US" sz="2800" dirty="0">
              <a:solidFill>
                <a:schemeClr val="tx1"/>
              </a:solidFill>
            </a:endParaRPr>
          </a:p>
          <a:p>
            <a:r>
              <a:rPr lang="en-US" sz="2800" dirty="0">
                <a:solidFill>
                  <a:schemeClr val="tx1"/>
                </a:solidFill>
              </a:rPr>
              <a:t>Establish partnerships with humanitarian </a:t>
            </a:r>
            <a:r>
              <a:rPr lang="en-US" sz="2800" dirty="0">
                <a:solidFill>
                  <a:schemeClr val="tx1"/>
                </a:solidFill>
              </a:rPr>
              <a:t>organizations</a:t>
            </a:r>
          </a:p>
          <a:p>
            <a:endParaRPr lang="en-US" sz="2800" dirty="0">
              <a:solidFill>
                <a:schemeClr val="tx1"/>
              </a:solidFill>
            </a:endParaRPr>
          </a:p>
          <a:p>
            <a:r>
              <a:rPr lang="en-US" sz="2800" dirty="0">
                <a:solidFill>
                  <a:schemeClr val="tx1"/>
                </a:solidFill>
              </a:rPr>
              <a:t>Ensure that people with disabilities and their families are well informed</a:t>
            </a:r>
          </a:p>
          <a:p>
            <a:endParaRPr lang="en-US" sz="2800" dirty="0">
              <a:solidFill>
                <a:schemeClr val="tx1"/>
              </a:solidFill>
            </a:endParaRPr>
          </a:p>
          <a:p>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2808853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 y="106226"/>
            <a:ext cx="9216571" cy="6192977"/>
          </a:xfrm>
        </p:spPr>
        <p:txBody>
          <a:bodyPr/>
          <a:lstStyle/>
          <a:p>
            <a:pPr marL="0" indent="0">
              <a:buNone/>
            </a:pPr>
            <a:r>
              <a:rPr lang="en-US" sz="3200" b="1" u="sng" dirty="0">
                <a:solidFill>
                  <a:schemeClr val="tx2"/>
                </a:solidFill>
              </a:rPr>
              <a:t>Suggested activities for specific areas:</a:t>
            </a:r>
            <a:endParaRPr lang="en-US" sz="3200" dirty="0">
              <a:solidFill>
                <a:schemeClr val="tx2"/>
              </a:solidFill>
            </a:endParaRPr>
          </a:p>
          <a:p>
            <a:pPr marL="0" indent="0">
              <a:buNone/>
            </a:pPr>
            <a:endParaRPr lang="en-US" sz="3200" b="1" u="sng" dirty="0">
              <a:solidFill>
                <a:schemeClr val="tx2"/>
              </a:solidFill>
            </a:endParaRPr>
          </a:p>
          <a:p>
            <a:r>
              <a:rPr lang="en-US" sz="3200" b="1" u="sng" dirty="0">
                <a:solidFill>
                  <a:schemeClr val="tx2"/>
                </a:solidFill>
              </a:rPr>
              <a:t>Health</a:t>
            </a:r>
          </a:p>
          <a:p>
            <a:r>
              <a:rPr lang="en-US" sz="3200" b="1" u="sng" dirty="0">
                <a:solidFill>
                  <a:schemeClr val="tx2"/>
                </a:solidFill>
              </a:rPr>
              <a:t>Nutrition</a:t>
            </a:r>
          </a:p>
          <a:p>
            <a:r>
              <a:rPr lang="en-US" sz="3200" b="1" u="sng" dirty="0">
                <a:solidFill>
                  <a:schemeClr val="tx2"/>
                </a:solidFill>
              </a:rPr>
              <a:t>Emergency shelter and non-food items</a:t>
            </a:r>
          </a:p>
          <a:p>
            <a:r>
              <a:rPr lang="en-US" sz="3200" b="1" u="sng" dirty="0">
                <a:solidFill>
                  <a:schemeClr val="tx2"/>
                </a:solidFill>
              </a:rPr>
              <a:t>Water, sanitation and hygiene</a:t>
            </a:r>
          </a:p>
          <a:p>
            <a:r>
              <a:rPr lang="en-US" sz="3200" b="1" u="sng" dirty="0">
                <a:solidFill>
                  <a:schemeClr val="tx2"/>
                </a:solidFill>
              </a:rPr>
              <a:t>Education</a:t>
            </a:r>
          </a:p>
          <a:p>
            <a:r>
              <a:rPr lang="en-US" sz="3200" b="1" u="sng" dirty="0">
                <a:solidFill>
                  <a:schemeClr val="tx2"/>
                </a:solidFill>
              </a:rPr>
              <a:t>Security and protection</a:t>
            </a:r>
          </a:p>
          <a:p>
            <a:r>
              <a:rPr lang="en-US" sz="3200" b="1" u="sng" dirty="0">
                <a:solidFill>
                  <a:schemeClr val="tx2"/>
                </a:solidFill>
              </a:rPr>
              <a:t>Early recovery sectors.</a:t>
            </a:r>
          </a:p>
          <a:p>
            <a:endParaRPr lang="en-US" sz="3200" b="1" u="sng" dirty="0">
              <a:solidFill>
                <a:schemeClr val="tx2"/>
              </a:solidFill>
            </a:endParaRPr>
          </a:p>
        </p:txBody>
      </p:sp>
    </p:spTree>
    <p:extLst>
      <p:ext uri="{BB962C8B-B14F-4D97-AF65-F5344CB8AC3E}">
        <p14:creationId xmlns:p14="http://schemas.microsoft.com/office/powerpoint/2010/main" val="22267709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44" y="2"/>
            <a:ext cx="9100457" cy="5718629"/>
          </a:xfrm>
        </p:spPr>
        <p:txBody>
          <a:bodyPr/>
          <a:lstStyle/>
          <a:p>
            <a:pPr marL="0" indent="0" algn="ctr">
              <a:buNone/>
            </a:pPr>
            <a:r>
              <a:rPr lang="en-US" sz="3200" b="1" dirty="0">
                <a:solidFill>
                  <a:schemeClr val="tx2"/>
                </a:solidFill>
              </a:rPr>
              <a:t>Conclusion</a:t>
            </a:r>
          </a:p>
          <a:p>
            <a:pPr marL="0" indent="0" algn="just">
              <a:buNone/>
            </a:pPr>
            <a:endParaRPr lang="en-US" sz="3200" b="1" dirty="0">
              <a:solidFill>
                <a:schemeClr val="tx2"/>
              </a:solidFill>
            </a:endParaRPr>
          </a:p>
          <a:p>
            <a:pPr marL="0" indent="0" algn="just">
              <a:buNone/>
            </a:pPr>
            <a:r>
              <a:rPr lang="en-US" sz="2800" b="1" dirty="0">
                <a:solidFill>
                  <a:schemeClr val="tx2"/>
                </a:solidFill>
              </a:rPr>
              <a:t>Despite efforts, specific needs of people with disabilities are often not considered in preparedness plans and emergency and disasters response. The worldwide events of the last two decades have made this situation more evident, hundreds of thousands of people with disabilities being deprived of the humanitarian assistance to which they are entitled. It is time to act; individuals and organizations have a responsibility, within the framework of human rights, to improve the quality and warmth of acting in humanitarian crisis. </a:t>
            </a:r>
          </a:p>
        </p:txBody>
      </p:sp>
    </p:spTree>
    <p:extLst>
      <p:ext uri="{BB962C8B-B14F-4D97-AF65-F5344CB8AC3E}">
        <p14:creationId xmlns:p14="http://schemas.microsoft.com/office/powerpoint/2010/main" val="17122092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pWhiteEnglish">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olor xmlns="b33c0d84-3b33-4e00-9a0b-b066ee08f7c2">CMYK</Color>
    <Language xmlns="b33c0d84-3b33-4e00-9a0b-b066ee08f7c2">English</Language>
    <Theme xmlns="b33c0d84-3b33-4e00-9a0b-b066ee08f7c2" xsi:nil="true"/>
    <Document_x0020_Type xmlns="b33c0d84-3b33-4e00-9a0b-b066ee08f7c2">ppt</Document_x0020_Type>
    <Information xmlns="b33c0d84-3b33-4e00-9a0b-b066ee08f7c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0CCCCB51AA2174A94255D2A3E2A6245" ma:contentTypeVersion="6" ma:contentTypeDescription="Create a new document." ma:contentTypeScope="" ma:versionID="34ee0c50409c379c5921ffa33f418c21">
  <xsd:schema xmlns:xsd="http://www.w3.org/2001/XMLSchema" xmlns:xs="http://www.w3.org/2001/XMLSchema" xmlns:p="http://schemas.microsoft.com/office/2006/metadata/properties" xmlns:ns2="b33c0d84-3b33-4e00-9a0b-b066ee08f7c2" targetNamespace="http://schemas.microsoft.com/office/2006/metadata/properties" ma:root="true" ma:fieldsID="8905aa001001d4a1f3d5988ab79a193b" ns2:_="">
    <xsd:import namespace="b33c0d84-3b33-4e00-9a0b-b066ee08f7c2"/>
    <xsd:element name="properties">
      <xsd:complexType>
        <xsd:sequence>
          <xsd:element name="documentManagement">
            <xsd:complexType>
              <xsd:all>
                <xsd:element ref="ns2:Information" minOccurs="0"/>
                <xsd:element ref="ns2:Theme" minOccurs="0"/>
                <xsd:element ref="ns2:Document_x0020_Type" minOccurs="0"/>
                <xsd:element ref="ns2:Language" minOccurs="0"/>
                <xsd:element ref="ns2:Colo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3c0d84-3b33-4e00-9a0b-b066ee08f7c2" elementFormDefault="qualified">
    <xsd:import namespace="http://schemas.microsoft.com/office/2006/documentManagement/types"/>
    <xsd:import namespace="http://schemas.microsoft.com/office/infopath/2007/PartnerControls"/>
    <xsd:element name="Information" ma:index="1" nillable="true" ma:displayName="Information" ma:internalName="Information">
      <xsd:simpleType>
        <xsd:restriction base="dms:Text">
          <xsd:maxLength value="255"/>
        </xsd:restriction>
      </xsd:simpleType>
    </xsd:element>
    <xsd:element name="Theme" ma:index="3" nillable="true" ma:displayName="Theme" ma:description="3D logos&#10;4x6 card&#10;Agenda&#10;Binder&#10;Bookcover sample&#10;Brochure&#10;Brochure sample&#10;Bookmark&#10;Business card sample&#10;CD circular label&#10;CD front case&#10;CD back tray&#10;CD_DVD&#10;Complex business card&#10;Simple business card&#10;Courtesy card&#10;Diploma&#10;Envelope&#10;External design sample&#10;Folder&#10;Folder sample&#10;Form&#10;How to&#10;Lettherhead&#10;Manual&#10;Nametag&#10;One inch spine for binder&#10;Two inch spine for binder&#10;Partner logo&#10;Poster sample&#10;Powerpoint_presentation&#10;Standard logo&#10;Standard logo-PMS 288&#10;Standard logo-PMS 306&#10;Official logo&#10;Condensed logo&#10;Logo sample&#10;Logo incorrect use&#10;Sub brand&#10;Typeface sample&#10;not specified" ma:internalName="Theme">
      <xsd:simpleType>
        <xsd:restriction base="dms:Text">
          <xsd:maxLength value="255"/>
        </xsd:restriction>
      </xsd:simpleType>
    </xsd:element>
    <xsd:element name="Document_x0020_Type" ma:index="4" nillable="true" ma:displayName="Document Type" ma:default="ppt" ma:format="Dropdown" ma:internalName="Document_x0020_Type">
      <xsd:simpleType>
        <xsd:restriction base="dms:Choice">
          <xsd:enumeration value="eps"/>
          <xsd:enumeration value="wmf"/>
          <xsd:enumeration value="pdf"/>
          <xsd:enumeration value="ai"/>
          <xsd:enumeration value="psd"/>
          <xsd:enumeration value="tif"/>
          <xsd:enumeration value="zip"/>
          <xsd:enumeration value="png"/>
          <xsd:enumeration value="bmp"/>
          <xsd:enumeration value="gif"/>
          <xsd:enumeration value="doc"/>
          <xsd:enumeration value="xls"/>
          <xsd:enumeration value="txt"/>
          <xsd:enumeration value="jpg"/>
          <xsd:enumeration value="mp3"/>
          <xsd:enumeration value="mp4"/>
          <xsd:enumeration value="mov"/>
          <xsd:enumeration value="swf"/>
          <xsd:enumeration value="flash"/>
          <xsd:enumeration value="ppt"/>
          <xsd:enumeration value="not specified"/>
        </xsd:restriction>
      </xsd:simpleType>
    </xsd:element>
    <xsd:element name="Language" ma:index="5" nillable="true" ma:displayName="Language" ma:default="English" ma:format="Dropdown" ma:internalName="Language">
      <xsd:simpleType>
        <xsd:restriction base="dms:Choice">
          <xsd:enumeration value="English"/>
          <xsd:enumeration value="Spanish"/>
          <xsd:enumeration value="Portuguese"/>
          <xsd:enumeration value="French"/>
          <xsd:enumeration value="All"/>
        </xsd:restriction>
      </xsd:simpleType>
    </xsd:element>
    <xsd:element name="Color" ma:index="6" nillable="true" ma:displayName="Color" ma:default="CMYK" ma:format="Dropdown" ma:internalName="Color">
      <xsd:simpleType>
        <xsd:restriction base="dms:Choice">
          <xsd:enumeration value="CMYK"/>
          <xsd:enumeration value="Black"/>
          <xsd:enumeration value="White"/>
          <xsd:enumeration value="Gray"/>
          <xsd:enumeration value="Lavender"/>
          <xsd:enumeration value="Cyan"/>
          <xsd:enumeration value="Aqua Blue"/>
          <xsd:enumeration value="Blue"/>
          <xsd:enumeration value="Light Blue"/>
          <xsd:enumeration value="Green"/>
          <xsd:enumeration value="Light Green"/>
          <xsd:enumeration value="Orange"/>
          <xsd:enumeration value="Light Orange"/>
          <xsd:enumeration value="Pink"/>
          <xsd:enumeration value="Purple"/>
          <xsd:enumeration value="Red"/>
          <xsd:enumeration value="Yellow"/>
          <xsd:enumeration value="Light Yellow"/>
          <xsd:enumeration value="color"/>
          <xsd:enumeration value="All colors"/>
          <xsd:enumeration value="not specifi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E6933C-3156-4692-914A-97350A1CB974}">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33c0d84-3b33-4e00-9a0b-b066ee08f7c2"/>
    <ds:schemaRef ds:uri="http://www.w3.org/XML/1998/namespace"/>
    <ds:schemaRef ds:uri="http://purl.org/dc/dcmitype/"/>
  </ds:schemaRefs>
</ds:datastoreItem>
</file>

<file path=customXml/itemProps2.xml><?xml version="1.0" encoding="utf-8"?>
<ds:datastoreItem xmlns:ds="http://schemas.openxmlformats.org/officeDocument/2006/customXml" ds:itemID="{C3872E9B-05AD-4F9F-854D-B3AE0EE5E286}">
  <ds:schemaRefs>
    <ds:schemaRef ds:uri="http://schemas.microsoft.com/sharepoint/v3/contenttype/forms"/>
  </ds:schemaRefs>
</ds:datastoreItem>
</file>

<file path=customXml/itemProps3.xml><?xml version="1.0" encoding="utf-8"?>
<ds:datastoreItem xmlns:ds="http://schemas.openxmlformats.org/officeDocument/2006/customXml" ds:itemID="{EB6FF4CF-DE88-4FE1-952C-02BD7C5923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3c0d84-3b33-4e00-9a0b-b066ee08f7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1033</TotalTime>
  <Words>647</Words>
  <Application>Microsoft Office PowerPoint</Application>
  <PresentationFormat>On-screen Show (4:3)</PresentationFormat>
  <Paragraphs>61</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ＭＳ Ｐゴシック</vt:lpstr>
      <vt:lpstr>Arial</vt:lpstr>
      <vt:lpstr>Calibri</vt:lpstr>
      <vt:lpstr>Century Gothic</vt:lpstr>
      <vt:lpstr>Courier New</vt:lpstr>
      <vt:lpstr>Palatino Linotype</vt:lpstr>
      <vt:lpstr>Wingdings</vt:lpstr>
      <vt:lpstr>MapWhiteEnglish</vt:lpstr>
      <vt:lpstr>PowerPoint Presentation</vt:lpstr>
      <vt:lpstr>Global situation:</vt:lpstr>
      <vt:lpstr>Global situation:</vt:lpstr>
      <vt:lpstr>Inclusion of people with disabilities in the planning for preparedness, emergency response and reconstruction</vt:lpstr>
      <vt:lpstr>Inclusion of people with disabilities in the planning for preparedness, emergency response and reconstruction</vt:lpstr>
      <vt:lpstr>PowerPoint Presentation</vt:lpstr>
      <vt:lpstr>PowerPoint Presentation</vt:lpstr>
      <vt:lpstr>PowerPoint Presentation</vt:lpstr>
      <vt:lpstr>PowerPoint Presentation</vt:lpstr>
      <vt:lpstr>PowerPoint Presentation</vt:lpstr>
    </vt:vector>
  </TitlesOfParts>
  <Company>PAHO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Action Plan and PAHO Action Plan on Dis and Rehab</dc:title>
  <dc:creator>Dr. Armando J. Vásquez Barrios</dc:creator>
  <cp:lastModifiedBy>User</cp:lastModifiedBy>
  <cp:revision>75</cp:revision>
  <dcterms:created xsi:type="dcterms:W3CDTF">2012-02-06T16:34:15Z</dcterms:created>
  <dcterms:modified xsi:type="dcterms:W3CDTF">2015-01-12T07:03:07Z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0x01010060CCCCB51AA2174A94255D2A3E2A6245</vt:lpwstr>
  </property>
</Properties>
</file>