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3"/>
  </p:notesMasterIdLst>
  <p:sldIdLst>
    <p:sldId id="256" r:id="rId2"/>
    <p:sldId id="257" r:id="rId3"/>
    <p:sldId id="258" r:id="rId4"/>
    <p:sldId id="259" r:id="rId5"/>
    <p:sldId id="260" r:id="rId6"/>
    <p:sldId id="263" r:id="rId7"/>
    <p:sldId id="264" r:id="rId8"/>
    <p:sldId id="265" r:id="rId9"/>
    <p:sldId id="266" r:id="rId10"/>
    <p:sldId id="267" r:id="rId11"/>
    <p:sldId id="261" r:id="rId12"/>
    <p:sldId id="268" r:id="rId13"/>
    <p:sldId id="269" r:id="rId14"/>
    <p:sldId id="271" r:id="rId15"/>
    <p:sldId id="272" r:id="rId16"/>
    <p:sldId id="273" r:id="rId17"/>
    <p:sldId id="274" r:id="rId18"/>
    <p:sldId id="275" r:id="rId19"/>
    <p:sldId id="277" r:id="rId20"/>
    <p:sldId id="276" r:id="rId21"/>
    <p:sldId id="279" r:id="rId22"/>
    <p:sldId id="278" r:id="rId23"/>
    <p:sldId id="280" r:id="rId24"/>
    <p:sldId id="281" r:id="rId25"/>
    <p:sldId id="282" r:id="rId26"/>
    <p:sldId id="285" r:id="rId27"/>
    <p:sldId id="284" r:id="rId28"/>
    <p:sldId id="286" r:id="rId29"/>
    <p:sldId id="287" r:id="rId30"/>
    <p:sldId id="288" r:id="rId31"/>
    <p:sldId id="289" r:id="rId32"/>
  </p:sldIdLst>
  <p:sldSz cx="9144000" cy="6858000" type="screen4x3"/>
  <p:notesSz cx="6954838" cy="93091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46" d="100"/>
          <a:sy n="46" d="100"/>
        </p:scale>
        <p:origin x="-1310"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941075" y="0"/>
            <a:ext cx="3013763" cy="465455"/>
          </a:xfrm>
          <a:prstGeom prst="rect">
            <a:avLst/>
          </a:prstGeom>
        </p:spPr>
        <p:txBody>
          <a:bodyPr vert="horz" lIns="92930" tIns="46465" rIns="92930" bIns="46465" rtlCol="1"/>
          <a:lstStyle>
            <a:lvl1pPr algn="r">
              <a:defRPr sz="1200"/>
            </a:lvl1pPr>
          </a:lstStyle>
          <a:p>
            <a:endParaRPr lang="ar-EG"/>
          </a:p>
        </p:txBody>
      </p:sp>
      <p:sp>
        <p:nvSpPr>
          <p:cNvPr id="3" name="Date Placeholder 2"/>
          <p:cNvSpPr>
            <a:spLocks noGrp="1"/>
          </p:cNvSpPr>
          <p:nvPr>
            <p:ph type="dt" idx="1"/>
          </p:nvPr>
        </p:nvSpPr>
        <p:spPr>
          <a:xfrm>
            <a:off x="1610" y="0"/>
            <a:ext cx="3013763" cy="465455"/>
          </a:xfrm>
          <a:prstGeom prst="rect">
            <a:avLst/>
          </a:prstGeom>
        </p:spPr>
        <p:txBody>
          <a:bodyPr vert="horz" lIns="92930" tIns="46465" rIns="92930" bIns="46465" rtlCol="1"/>
          <a:lstStyle>
            <a:lvl1pPr algn="l">
              <a:defRPr sz="1200"/>
            </a:lvl1pPr>
          </a:lstStyle>
          <a:p>
            <a:fld id="{032963FA-AD29-43A6-B89D-A4BF0A7EA0CF}" type="datetimeFigureOut">
              <a:rPr lang="ar-EG" smtClean="0"/>
              <a:pPr/>
              <a:t>20/11/1435</a:t>
            </a:fld>
            <a:endParaRPr lang="ar-EG"/>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1" anchor="ctr"/>
          <a:lstStyle/>
          <a:p>
            <a:endParaRPr lang="ar-EG"/>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6" name="Footer Placeholder 5"/>
          <p:cNvSpPr>
            <a:spLocks noGrp="1"/>
          </p:cNvSpPr>
          <p:nvPr>
            <p:ph type="ftr" sz="quarter" idx="4"/>
          </p:nvPr>
        </p:nvSpPr>
        <p:spPr>
          <a:xfrm>
            <a:off x="3941075" y="8842029"/>
            <a:ext cx="3013763" cy="465455"/>
          </a:xfrm>
          <a:prstGeom prst="rect">
            <a:avLst/>
          </a:prstGeom>
        </p:spPr>
        <p:txBody>
          <a:bodyPr vert="horz" lIns="92930" tIns="46465" rIns="92930" bIns="46465" rtlCol="1" anchor="b"/>
          <a:lstStyle>
            <a:lvl1pPr algn="r">
              <a:defRPr sz="1200"/>
            </a:lvl1pPr>
          </a:lstStyle>
          <a:p>
            <a:endParaRPr lang="ar-EG"/>
          </a:p>
        </p:txBody>
      </p:sp>
      <p:sp>
        <p:nvSpPr>
          <p:cNvPr id="7" name="Slide Number Placeholder 6"/>
          <p:cNvSpPr>
            <a:spLocks noGrp="1"/>
          </p:cNvSpPr>
          <p:nvPr>
            <p:ph type="sldNum" sz="quarter" idx="5"/>
          </p:nvPr>
        </p:nvSpPr>
        <p:spPr>
          <a:xfrm>
            <a:off x="1610" y="8842029"/>
            <a:ext cx="3013763" cy="465455"/>
          </a:xfrm>
          <a:prstGeom prst="rect">
            <a:avLst/>
          </a:prstGeom>
        </p:spPr>
        <p:txBody>
          <a:bodyPr vert="horz" lIns="92930" tIns="46465" rIns="92930" bIns="46465" rtlCol="1" anchor="b"/>
          <a:lstStyle>
            <a:lvl1pPr algn="l">
              <a:defRPr sz="1200"/>
            </a:lvl1pPr>
          </a:lstStyle>
          <a:p>
            <a:fld id="{7B39A439-157C-42F1-9D90-0B46230383A6}" type="slidenum">
              <a:rPr lang="ar-EG" smtClean="0"/>
              <a:pPr/>
              <a:t>‹#›</a:t>
            </a:fld>
            <a:endParaRPr lang="ar-EG"/>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EG" dirty="0"/>
          </a:p>
        </p:txBody>
      </p:sp>
      <p:sp>
        <p:nvSpPr>
          <p:cNvPr id="4" name="Slide Number Placeholder 3"/>
          <p:cNvSpPr>
            <a:spLocks noGrp="1"/>
          </p:cNvSpPr>
          <p:nvPr>
            <p:ph type="sldNum" sz="quarter" idx="10"/>
          </p:nvPr>
        </p:nvSpPr>
        <p:spPr/>
        <p:txBody>
          <a:bodyPr/>
          <a:lstStyle/>
          <a:p>
            <a:fld id="{7B39A439-157C-42F1-9D90-0B46230383A6}" type="slidenum">
              <a:rPr lang="ar-EG" smtClean="0"/>
              <a:pPr/>
              <a:t>21</a:t>
            </a:fld>
            <a:endParaRPr lang="ar-EG"/>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F3335635-E7CA-4EB7-B9FF-DB3A02BCCDF6}" type="datetimeFigureOut">
              <a:rPr lang="ar-EG" smtClean="0"/>
              <a:pPr/>
              <a:t>20/11/1435</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1A70F31D-1D93-43D0-AA3E-BB4716300707}" type="slidenum">
              <a:rPr lang="ar-EG" smtClean="0"/>
              <a:pPr/>
              <a:t>‹#›</a:t>
            </a:fld>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F3335635-E7CA-4EB7-B9FF-DB3A02BCCDF6}" type="datetimeFigureOut">
              <a:rPr lang="ar-EG" smtClean="0"/>
              <a:pPr/>
              <a:t>20/11/1435</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1A70F31D-1D93-43D0-AA3E-BB4716300707}" type="slidenum">
              <a:rPr lang="ar-EG" smtClean="0"/>
              <a:pPr/>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F3335635-E7CA-4EB7-B9FF-DB3A02BCCDF6}" type="datetimeFigureOut">
              <a:rPr lang="ar-EG" smtClean="0"/>
              <a:pPr/>
              <a:t>20/11/1435</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1A70F31D-1D93-43D0-AA3E-BB4716300707}" type="slidenum">
              <a:rPr lang="ar-EG" smtClean="0"/>
              <a:pPr/>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F3335635-E7CA-4EB7-B9FF-DB3A02BCCDF6}" type="datetimeFigureOut">
              <a:rPr lang="ar-EG" smtClean="0"/>
              <a:pPr/>
              <a:t>20/11/1435</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1A70F31D-1D93-43D0-AA3E-BB4716300707}" type="slidenum">
              <a:rPr lang="ar-EG" smtClean="0"/>
              <a:pPr/>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335635-E7CA-4EB7-B9FF-DB3A02BCCDF6}" type="datetimeFigureOut">
              <a:rPr lang="ar-EG" smtClean="0"/>
              <a:pPr/>
              <a:t>20/11/1435</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1A70F31D-1D93-43D0-AA3E-BB4716300707}" type="slidenum">
              <a:rPr lang="ar-EG" smtClean="0"/>
              <a:pPr/>
              <a:t>‹#›</a:t>
            </a:fld>
            <a:endParaRPr lang="ar-E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F3335635-E7CA-4EB7-B9FF-DB3A02BCCDF6}" type="datetimeFigureOut">
              <a:rPr lang="ar-EG" smtClean="0"/>
              <a:pPr/>
              <a:t>20/11/1435</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1A70F31D-1D93-43D0-AA3E-BB4716300707}" type="slidenum">
              <a:rPr lang="ar-EG" smtClean="0"/>
              <a:pPr/>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F3335635-E7CA-4EB7-B9FF-DB3A02BCCDF6}" type="datetimeFigureOut">
              <a:rPr lang="ar-EG" smtClean="0"/>
              <a:pPr/>
              <a:t>20/11/1435</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1A70F31D-1D93-43D0-AA3E-BB4716300707}" type="slidenum">
              <a:rPr lang="ar-EG" smtClean="0"/>
              <a:pPr/>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F3335635-E7CA-4EB7-B9FF-DB3A02BCCDF6}" type="datetimeFigureOut">
              <a:rPr lang="ar-EG" smtClean="0"/>
              <a:pPr/>
              <a:t>20/11/1435</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1A70F31D-1D93-43D0-AA3E-BB4716300707}" type="slidenum">
              <a:rPr lang="ar-EG" smtClean="0"/>
              <a:pPr/>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335635-E7CA-4EB7-B9FF-DB3A02BCCDF6}" type="datetimeFigureOut">
              <a:rPr lang="ar-EG" smtClean="0"/>
              <a:pPr/>
              <a:t>20/11/1435</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1A70F31D-1D93-43D0-AA3E-BB4716300707}" type="slidenum">
              <a:rPr lang="ar-EG" smtClean="0"/>
              <a:pPr/>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335635-E7CA-4EB7-B9FF-DB3A02BCCDF6}" type="datetimeFigureOut">
              <a:rPr lang="ar-EG" smtClean="0"/>
              <a:pPr/>
              <a:t>20/11/1435</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1A70F31D-1D93-43D0-AA3E-BB4716300707}" type="slidenum">
              <a:rPr lang="ar-EG" smtClean="0"/>
              <a:pPr/>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335635-E7CA-4EB7-B9FF-DB3A02BCCDF6}" type="datetimeFigureOut">
              <a:rPr lang="ar-EG" smtClean="0"/>
              <a:pPr/>
              <a:t>20/11/1435</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1A70F31D-1D93-43D0-AA3E-BB4716300707}" type="slidenum">
              <a:rPr lang="ar-EG" smtClean="0"/>
              <a:pPr/>
              <a:t>‹#›</a:t>
            </a:fld>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3335635-E7CA-4EB7-B9FF-DB3A02BCCDF6}" type="datetimeFigureOut">
              <a:rPr lang="ar-EG" smtClean="0"/>
              <a:pPr/>
              <a:t>20/11/1435</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A70F31D-1D93-43D0-AA3E-BB4716300707}" type="slidenum">
              <a:rPr lang="ar-EG" smtClean="0"/>
              <a:pPr/>
              <a:t>‹#›</a:t>
            </a:fld>
            <a:endParaRPr lang="ar-E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ar-EG" sz="3200" b="1" dirty="0" smtClean="0">
                <a:solidFill>
                  <a:srgbClr val="FFFF00"/>
                </a:solidFill>
                <a:latin typeface="Simplified Arabic" pitchFamily="18" charset="-78"/>
                <a:cs typeface="Simplified Arabic" pitchFamily="18" charset="-78"/>
              </a:rPr>
              <a:t>نتائج الإجتماعات </a:t>
            </a:r>
            <a:r>
              <a:rPr lang="ar-EG" sz="3200" b="1" dirty="0">
                <a:solidFill>
                  <a:srgbClr val="FFFF00"/>
                </a:solidFill>
                <a:latin typeface="Simplified Arabic" pitchFamily="18" charset="-78"/>
                <a:cs typeface="Simplified Arabic" pitchFamily="18" charset="-78"/>
              </a:rPr>
              <a:t>التشاورية في المنطقة العربية</a:t>
            </a:r>
            <a:r>
              <a:rPr lang="en-US" sz="3200" b="1" dirty="0">
                <a:solidFill>
                  <a:srgbClr val="FFFF00"/>
                </a:solidFill>
                <a:latin typeface="Simplified Arabic" pitchFamily="18" charset="-78"/>
                <a:cs typeface="Simplified Arabic" pitchFamily="18" charset="-78"/>
              </a:rPr>
              <a:t/>
            </a:r>
            <a:br>
              <a:rPr lang="en-US" sz="3200" b="1" dirty="0">
                <a:solidFill>
                  <a:srgbClr val="FFFF00"/>
                </a:solidFill>
                <a:latin typeface="Simplified Arabic" pitchFamily="18" charset="-78"/>
                <a:cs typeface="Simplified Arabic" pitchFamily="18" charset="-78"/>
              </a:rPr>
            </a:br>
            <a:r>
              <a:rPr lang="ar-EG" sz="3200" b="1" dirty="0">
                <a:solidFill>
                  <a:srgbClr val="FFFF00"/>
                </a:solidFill>
                <a:latin typeface="Simplified Arabic" pitchFamily="18" charset="-78"/>
                <a:cs typeface="Simplified Arabic" pitchFamily="18" charset="-78"/>
              </a:rPr>
              <a:t>بشأن إطار عمل الحد من مخاطر الكوارث لما بعد 2015</a:t>
            </a:r>
          </a:p>
        </p:txBody>
      </p:sp>
      <p:sp>
        <p:nvSpPr>
          <p:cNvPr id="3" name="Subtitle 2"/>
          <p:cNvSpPr>
            <a:spLocks noGrp="1"/>
          </p:cNvSpPr>
          <p:nvPr>
            <p:ph type="subTitle" idx="1"/>
          </p:nvPr>
        </p:nvSpPr>
        <p:spPr/>
        <p:txBody>
          <a:bodyPr>
            <a:normAutofit/>
          </a:bodyPr>
          <a:lstStyle/>
          <a:p>
            <a:r>
              <a:rPr lang="ar-EG" sz="2800" b="1" dirty="0" smtClean="0">
                <a:solidFill>
                  <a:schemeClr val="bg1"/>
                </a:solidFill>
                <a:latin typeface="Simplified Arabic" pitchFamily="18" charset="-78"/>
                <a:cs typeface="Simplified Arabic" pitchFamily="18" charset="-78"/>
              </a:rPr>
              <a:t>للعرض على </a:t>
            </a:r>
          </a:p>
          <a:p>
            <a:r>
              <a:rPr lang="ar-EG" b="1" dirty="0" smtClean="0">
                <a:solidFill>
                  <a:schemeClr val="bg1"/>
                </a:solidFill>
                <a:latin typeface="Simplified Arabic" pitchFamily="18" charset="-78"/>
                <a:cs typeface="Simplified Arabic" pitchFamily="18" charset="-78"/>
              </a:rPr>
              <a:t>المؤتمر </a:t>
            </a:r>
            <a:r>
              <a:rPr lang="ar-EG" b="1" dirty="0">
                <a:solidFill>
                  <a:schemeClr val="bg1"/>
                </a:solidFill>
                <a:latin typeface="Simplified Arabic" pitchFamily="18" charset="-78"/>
                <a:cs typeface="Simplified Arabic" pitchFamily="18" charset="-78"/>
              </a:rPr>
              <a:t>العربي الثاني للحد من مخاطر </a:t>
            </a:r>
            <a:r>
              <a:rPr lang="ar-EG" b="1" dirty="0" smtClean="0">
                <a:solidFill>
                  <a:schemeClr val="bg1"/>
                </a:solidFill>
                <a:latin typeface="Simplified Arabic" pitchFamily="18" charset="-78"/>
                <a:cs typeface="Simplified Arabic" pitchFamily="18" charset="-78"/>
              </a:rPr>
              <a:t>الكوارث</a:t>
            </a:r>
          </a:p>
          <a:p>
            <a:r>
              <a:rPr lang="ar-EG" sz="2400" b="1" dirty="0" smtClean="0">
                <a:solidFill>
                  <a:schemeClr val="bg1"/>
                </a:solidFill>
                <a:latin typeface="Simplified Arabic" pitchFamily="18" charset="-78"/>
                <a:cs typeface="Simplified Arabic" pitchFamily="18" charset="-78"/>
              </a:rPr>
              <a:t> </a:t>
            </a:r>
            <a:r>
              <a:rPr lang="ar-EG" sz="2000" b="1" dirty="0" smtClean="0">
                <a:solidFill>
                  <a:schemeClr val="bg1"/>
                </a:solidFill>
                <a:latin typeface="Simplified Arabic" pitchFamily="18" charset="-78"/>
                <a:cs typeface="Simplified Arabic" pitchFamily="18" charset="-78"/>
              </a:rPr>
              <a:t>(مدينة </a:t>
            </a:r>
            <a:r>
              <a:rPr lang="ar-EG" sz="2000" b="1" dirty="0">
                <a:solidFill>
                  <a:schemeClr val="bg1"/>
                </a:solidFill>
                <a:latin typeface="Simplified Arabic" pitchFamily="18" charset="-78"/>
                <a:cs typeface="Simplified Arabic" pitchFamily="18" charset="-78"/>
              </a:rPr>
              <a:t>شرم </a:t>
            </a:r>
            <a:r>
              <a:rPr lang="ar-EG" sz="2000" b="1" dirty="0" smtClean="0">
                <a:solidFill>
                  <a:schemeClr val="bg1"/>
                </a:solidFill>
                <a:latin typeface="Simplified Arabic" pitchFamily="18" charset="-78"/>
                <a:cs typeface="Simplified Arabic" pitchFamily="18" charset="-78"/>
              </a:rPr>
              <a:t>الشيخ/ </a:t>
            </a:r>
            <a:r>
              <a:rPr lang="ar-EG" sz="2000" b="1" dirty="0">
                <a:solidFill>
                  <a:schemeClr val="bg1"/>
                </a:solidFill>
                <a:latin typeface="Simplified Arabic" pitchFamily="18" charset="-78"/>
                <a:cs typeface="Simplified Arabic" pitchFamily="18" charset="-78"/>
              </a:rPr>
              <a:t>جمهورية مصر </a:t>
            </a:r>
            <a:r>
              <a:rPr lang="ar-EG" sz="2000" b="1" dirty="0" smtClean="0">
                <a:solidFill>
                  <a:schemeClr val="bg1"/>
                </a:solidFill>
                <a:latin typeface="Simplified Arabic" pitchFamily="18" charset="-78"/>
                <a:cs typeface="Simplified Arabic" pitchFamily="18" charset="-78"/>
              </a:rPr>
              <a:t>العربية 14- 6 /9/ </a:t>
            </a:r>
            <a:r>
              <a:rPr lang="ar-EG" sz="2000" b="1" dirty="0">
                <a:solidFill>
                  <a:schemeClr val="bg1"/>
                </a:solidFill>
                <a:latin typeface="Simplified Arabic" pitchFamily="18" charset="-78"/>
                <a:cs typeface="Simplified Arabic" pitchFamily="18" charset="-78"/>
              </a:rPr>
              <a:t>2014</a:t>
            </a:r>
            <a:r>
              <a:rPr lang="ar-EG" sz="2000" b="1" dirty="0">
                <a:latin typeface="Simplified Arabic" pitchFamily="18" charset="-78"/>
                <a:cs typeface="Simplified Arabic" pitchFamily="18" charset="-78"/>
              </a:rPr>
              <a:t>. </a:t>
            </a:r>
            <a:endParaRPr lang="en-US" sz="2000" b="1" dirty="0">
              <a:latin typeface="Simplified Arabic" pitchFamily="18" charset="-78"/>
              <a:cs typeface="Simplified Arabic" pitchFamily="18" charset="-78"/>
            </a:endParaRPr>
          </a:p>
          <a:p>
            <a:endParaRPr lang="ar-EG" sz="24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dirty="0" smtClean="0">
                <a:solidFill>
                  <a:srgbClr val="FFFF00"/>
                </a:solidFill>
              </a:rPr>
              <a:t>مخاطر الكوارث في المنطقة العربية (تابع)</a:t>
            </a:r>
            <a:br>
              <a:rPr lang="ar-EG" b="1" dirty="0" smtClean="0">
                <a:solidFill>
                  <a:srgbClr val="FFFF00"/>
                </a:solidFill>
              </a:rPr>
            </a:br>
            <a:r>
              <a:rPr lang="ar-EG" b="1" dirty="0" smtClean="0">
                <a:solidFill>
                  <a:srgbClr val="FFFF00"/>
                </a:solidFill>
              </a:rPr>
              <a:t>حقائق وأرقام</a:t>
            </a:r>
            <a:endParaRPr lang="ar-EG" dirty="0">
              <a:solidFill>
                <a:srgbClr val="FFFF00"/>
              </a:solidFill>
            </a:endParaRPr>
          </a:p>
        </p:txBody>
      </p:sp>
      <p:sp>
        <p:nvSpPr>
          <p:cNvPr id="3" name="Content Placeholder 2"/>
          <p:cNvSpPr>
            <a:spLocks noGrp="1"/>
          </p:cNvSpPr>
          <p:nvPr>
            <p:ph idx="1"/>
          </p:nvPr>
        </p:nvSpPr>
        <p:spPr/>
        <p:txBody>
          <a:bodyPr>
            <a:normAutofit fontScale="85000" lnSpcReduction="20000"/>
          </a:bodyPr>
          <a:lstStyle/>
          <a:p>
            <a:pPr algn="just">
              <a:buFont typeface="Courier New" pitchFamily="49" charset="0"/>
              <a:buChar char="o"/>
            </a:pPr>
            <a:r>
              <a:rPr lang="ar-SA" sz="2800" b="1" dirty="0" smtClean="0">
                <a:solidFill>
                  <a:schemeClr val="bg1"/>
                </a:solidFill>
              </a:rPr>
              <a:t>منذ </a:t>
            </a:r>
            <a:r>
              <a:rPr lang="ar-SA" sz="2800" b="1" dirty="0">
                <a:solidFill>
                  <a:schemeClr val="bg1"/>
                </a:solidFill>
              </a:rPr>
              <a:t>بداية القرن 21 </a:t>
            </a:r>
            <a:r>
              <a:rPr lang="ar-SA" sz="2800" b="1" dirty="0" smtClean="0">
                <a:solidFill>
                  <a:schemeClr val="bg1"/>
                </a:solidFill>
              </a:rPr>
              <a:t>تشهد </a:t>
            </a:r>
            <a:r>
              <a:rPr lang="ar-SA" sz="2800" b="1" dirty="0">
                <a:solidFill>
                  <a:schemeClr val="bg1"/>
                </a:solidFill>
              </a:rPr>
              <a:t>المنطقة ارتفاعا سنويا في درجة الحرارة، وأصبح الصيف أكثر حرارة وجفافا، وفي الوقت نفسه إنخفض هطول الأمطار، مما يؤدي إلى جفاف أكثر كثافة وأطول. </a:t>
            </a:r>
            <a:endParaRPr lang="ar-EG" sz="2800" b="1" dirty="0" smtClean="0">
              <a:solidFill>
                <a:schemeClr val="bg1"/>
              </a:solidFill>
            </a:endParaRPr>
          </a:p>
          <a:p>
            <a:pPr algn="just">
              <a:buFont typeface="Courier New" pitchFamily="49" charset="0"/>
              <a:buChar char="o"/>
            </a:pPr>
            <a:r>
              <a:rPr lang="ar-SA" sz="2800" b="1" dirty="0" smtClean="0">
                <a:solidFill>
                  <a:schemeClr val="bg1"/>
                </a:solidFill>
              </a:rPr>
              <a:t>ولهذا </a:t>
            </a:r>
            <a:r>
              <a:rPr lang="ar-SA" sz="2800" b="1" dirty="0">
                <a:solidFill>
                  <a:schemeClr val="bg1"/>
                </a:solidFill>
              </a:rPr>
              <a:t>فإن مخاطر الجفاف هي أحد العوامل الرئيسية في المنطقة، مع تأثر الناتج المحلي الإجمالي وخاصة الإنتاج الزراعي بشكل منتظم</a:t>
            </a:r>
            <a:r>
              <a:rPr lang="ar-SA" sz="2800" b="1" dirty="0" smtClean="0">
                <a:solidFill>
                  <a:schemeClr val="bg1"/>
                </a:solidFill>
              </a:rPr>
              <a:t>.</a:t>
            </a:r>
            <a:endParaRPr lang="ar-EG" sz="2800" b="1" dirty="0" smtClean="0">
              <a:solidFill>
                <a:schemeClr val="bg1"/>
              </a:solidFill>
            </a:endParaRPr>
          </a:p>
          <a:p>
            <a:pPr algn="just">
              <a:buFont typeface="Courier New" pitchFamily="49" charset="0"/>
              <a:buChar char="o"/>
            </a:pPr>
            <a:r>
              <a:rPr lang="ar-EG" sz="2800" b="1" dirty="0" smtClean="0">
                <a:solidFill>
                  <a:schemeClr val="bg1"/>
                </a:solidFill>
              </a:rPr>
              <a:t>تسبب </a:t>
            </a:r>
            <a:r>
              <a:rPr lang="ar-SA" sz="2800" b="1" dirty="0" smtClean="0">
                <a:solidFill>
                  <a:schemeClr val="bg1"/>
                </a:solidFill>
              </a:rPr>
              <a:t>الجفاف </a:t>
            </a:r>
            <a:r>
              <a:rPr lang="ar-SA" sz="2800" b="1" dirty="0">
                <a:solidFill>
                  <a:schemeClr val="bg1"/>
                </a:solidFill>
              </a:rPr>
              <a:t>في جيبوتي خلال الفترة ما بين  2008 و 2011 في انكماش اقتصادي سنوي بلغ 3.9 % من الناتج المحلي </a:t>
            </a:r>
            <a:r>
              <a:rPr lang="ar-SA" sz="2800" b="1" dirty="0" smtClean="0">
                <a:solidFill>
                  <a:schemeClr val="bg1"/>
                </a:solidFill>
              </a:rPr>
              <a:t>الإجمالي</a:t>
            </a:r>
            <a:r>
              <a:rPr lang="ar-EG" sz="2800" b="1" dirty="0" smtClean="0">
                <a:solidFill>
                  <a:schemeClr val="bg1"/>
                </a:solidFill>
              </a:rPr>
              <a:t>.</a:t>
            </a:r>
          </a:p>
          <a:p>
            <a:pPr algn="just">
              <a:buFont typeface="Courier New" pitchFamily="49" charset="0"/>
              <a:buChar char="o"/>
            </a:pPr>
            <a:r>
              <a:rPr lang="ar-SA" sz="2800" b="1" dirty="0">
                <a:solidFill>
                  <a:schemeClr val="bg1"/>
                </a:solidFill>
              </a:rPr>
              <a:t>زادت وتيرة وحدة العواصف الغبارية والرملية في جميع أنحاء المنطقة العربية وأصبحت طول العام وليس فقط في الأشهر المعتادة لها</a:t>
            </a:r>
            <a:r>
              <a:rPr lang="ar-SA" sz="2800" b="1" dirty="0" smtClean="0">
                <a:solidFill>
                  <a:schemeClr val="bg1"/>
                </a:solidFill>
              </a:rPr>
              <a:t>.</a:t>
            </a:r>
            <a:endParaRPr lang="ar-EG" sz="2800" b="1" dirty="0" smtClean="0">
              <a:solidFill>
                <a:schemeClr val="bg1"/>
              </a:solidFill>
            </a:endParaRPr>
          </a:p>
          <a:p>
            <a:pPr algn="just">
              <a:buFont typeface="Courier New" pitchFamily="49" charset="0"/>
              <a:buChar char="o"/>
            </a:pPr>
            <a:r>
              <a:rPr lang="ar-SA" sz="2800" b="1" dirty="0" smtClean="0">
                <a:solidFill>
                  <a:schemeClr val="bg1"/>
                </a:solidFill>
              </a:rPr>
              <a:t>يضع </a:t>
            </a:r>
            <a:r>
              <a:rPr lang="ar-SA" sz="2800" b="1" dirty="0">
                <a:solidFill>
                  <a:schemeClr val="bg1"/>
                </a:solidFill>
              </a:rPr>
              <a:t>الفالق العظيم الذي يمتد من شرق إفريقيا عبوراً ببعض الدول العربية إلى تركيا عدداً من الدول (مصر، الأردن، لبنان، فلسطين، وسوريا) في خطر كبير من الزلازل. وبالمثل تتعرض أيضاً بعض الدول في منطقة المغرب العربي (الجزائر والمغرب وتونس) إلى خطر النشاط الزلزالي. </a:t>
            </a:r>
            <a:endParaRPr lang="en-US" sz="2800" b="1" dirty="0">
              <a:solidFill>
                <a:schemeClr val="bg1"/>
              </a:solidFill>
            </a:endParaRPr>
          </a:p>
          <a:p>
            <a:pPr>
              <a:buFont typeface="Courier New" pitchFamily="49" charset="0"/>
              <a:buChar char="o"/>
            </a:pPr>
            <a:endParaRPr lang="ar-EG" sz="2800" b="1"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dirty="0" smtClean="0">
                <a:solidFill>
                  <a:schemeClr val="bg1"/>
                </a:solidFill>
              </a:rPr>
              <a:t/>
            </a:r>
            <a:br>
              <a:rPr lang="ar-EG" b="1" dirty="0" smtClean="0">
                <a:solidFill>
                  <a:schemeClr val="bg1"/>
                </a:solidFill>
              </a:rPr>
            </a:br>
            <a:r>
              <a:rPr lang="ar-EG" b="1" dirty="0" smtClean="0">
                <a:solidFill>
                  <a:srgbClr val="FFFF00"/>
                </a:solidFill>
              </a:rPr>
              <a:t>التحديات الملحة بشأن الحد من مخاطر الكوارث في المنطقة العربية وتوصيات بشأنها</a:t>
            </a:r>
            <a:r>
              <a:rPr lang="ar-EG" b="1" dirty="0" smtClean="0">
                <a:solidFill>
                  <a:schemeClr val="bg1"/>
                </a:solidFill>
              </a:rPr>
              <a:t/>
            </a:r>
            <a:br>
              <a:rPr lang="ar-EG" b="1" dirty="0" smtClean="0">
                <a:solidFill>
                  <a:schemeClr val="bg1"/>
                </a:solidFill>
              </a:rPr>
            </a:br>
            <a:endParaRPr lang="ar-EG" dirty="0"/>
          </a:p>
        </p:txBody>
      </p:sp>
      <p:sp>
        <p:nvSpPr>
          <p:cNvPr id="3" name="Content Placeholder 2"/>
          <p:cNvSpPr>
            <a:spLocks noGrp="1"/>
          </p:cNvSpPr>
          <p:nvPr>
            <p:ph idx="1"/>
          </p:nvPr>
        </p:nvSpPr>
        <p:spPr>
          <a:xfrm>
            <a:off x="457200" y="1600200"/>
            <a:ext cx="8229600" cy="5029200"/>
          </a:xfrm>
        </p:spPr>
        <p:txBody>
          <a:bodyPr>
            <a:normAutofit lnSpcReduction="10000"/>
          </a:bodyPr>
          <a:lstStyle/>
          <a:p>
            <a:pPr algn="just">
              <a:buFont typeface="Courier New" pitchFamily="49" charset="0"/>
              <a:buChar char="o"/>
            </a:pPr>
            <a:r>
              <a:rPr lang="ar-SA" sz="2800" b="1" dirty="0" smtClean="0">
                <a:solidFill>
                  <a:schemeClr val="bg1"/>
                </a:solidFill>
                <a:latin typeface="Simplified Arabic" pitchFamily="18" charset="-78"/>
                <a:cs typeface="Simplified Arabic" pitchFamily="18" charset="-78"/>
              </a:rPr>
              <a:t>عدم فعالية الإرادة السياسية والدعم السياسي المعلن للحد من مخاطر الكوارث</a:t>
            </a:r>
            <a:r>
              <a:rPr lang="ar-EG" sz="2800" b="1" dirty="0" smtClean="0">
                <a:solidFill>
                  <a:schemeClr val="bg1"/>
                </a:solidFill>
                <a:latin typeface="Simplified Arabic" pitchFamily="18" charset="-78"/>
                <a:cs typeface="Simplified Arabic" pitchFamily="18" charset="-78"/>
              </a:rPr>
              <a:t>.</a:t>
            </a:r>
          </a:p>
          <a:p>
            <a:pPr lvl="0" algn="just">
              <a:buFont typeface="Courier New" pitchFamily="49" charset="0"/>
              <a:buChar char="o"/>
            </a:pPr>
            <a:r>
              <a:rPr lang="ar-SA" sz="2800" b="1" dirty="0" smtClean="0">
                <a:solidFill>
                  <a:schemeClr val="bg1"/>
                </a:solidFill>
                <a:latin typeface="Simplified Arabic" pitchFamily="18" charset="-78"/>
                <a:cs typeface="Simplified Arabic" pitchFamily="18" charset="-78"/>
              </a:rPr>
              <a:t>ضعف إدارة الحد من مخاطر الكوارث</a:t>
            </a:r>
            <a:endParaRPr lang="en-US" sz="2800" b="1" dirty="0" smtClean="0">
              <a:solidFill>
                <a:schemeClr val="bg1"/>
              </a:solidFill>
              <a:latin typeface="Simplified Arabic" pitchFamily="18" charset="-78"/>
              <a:cs typeface="Simplified Arabic" pitchFamily="18" charset="-78"/>
            </a:endParaRPr>
          </a:p>
          <a:p>
            <a:pPr lvl="0" algn="just">
              <a:buFont typeface="Courier New" pitchFamily="49" charset="0"/>
              <a:buChar char="o"/>
            </a:pPr>
            <a:r>
              <a:rPr lang="ar-SA" sz="2800" b="1" dirty="0" smtClean="0">
                <a:solidFill>
                  <a:schemeClr val="bg1"/>
                </a:solidFill>
                <a:latin typeface="Simplified Arabic" pitchFamily="18" charset="-78"/>
                <a:cs typeface="Simplified Arabic" pitchFamily="18" charset="-78"/>
              </a:rPr>
              <a:t>التأثيرات السلبية لتغير المناخ وتفاقم إنعدام الأمن المائي والأمن الغذائي.</a:t>
            </a:r>
            <a:endParaRPr lang="en-US" sz="2800" b="1" dirty="0" smtClean="0">
              <a:solidFill>
                <a:schemeClr val="bg1"/>
              </a:solidFill>
              <a:latin typeface="Simplified Arabic" pitchFamily="18" charset="-78"/>
              <a:cs typeface="Simplified Arabic" pitchFamily="18" charset="-78"/>
            </a:endParaRPr>
          </a:p>
          <a:p>
            <a:pPr lvl="0">
              <a:buFont typeface="Courier New" pitchFamily="49" charset="0"/>
              <a:buChar char="o"/>
            </a:pPr>
            <a:r>
              <a:rPr lang="ar-SA" sz="2800" b="1" dirty="0" smtClean="0">
                <a:solidFill>
                  <a:schemeClr val="bg1"/>
                </a:solidFill>
                <a:latin typeface="Simplified Arabic" pitchFamily="18" charset="-78"/>
                <a:cs typeface="Simplified Arabic" pitchFamily="18" charset="-78"/>
              </a:rPr>
              <a:t>النمو الحضري والتوسع العمراني السريع دون رقيب أو تخطيط يراعي الحد من المخاطر</a:t>
            </a:r>
            <a:endParaRPr lang="ar-EG" sz="2800" b="1" dirty="0" smtClean="0">
              <a:solidFill>
                <a:schemeClr val="bg1"/>
              </a:solidFill>
              <a:latin typeface="Simplified Arabic" pitchFamily="18" charset="-78"/>
              <a:cs typeface="Simplified Arabic" pitchFamily="18" charset="-78"/>
            </a:endParaRPr>
          </a:p>
          <a:p>
            <a:pPr lvl="0">
              <a:buFont typeface="Courier New" pitchFamily="49" charset="0"/>
              <a:buChar char="o"/>
            </a:pPr>
            <a:r>
              <a:rPr lang="ar-SA" sz="2800" b="1" dirty="0" smtClean="0">
                <a:solidFill>
                  <a:schemeClr val="bg1"/>
                </a:solidFill>
              </a:rPr>
              <a:t>ضعف البحوث العلمية المنشورة والمراجعة</a:t>
            </a:r>
            <a:endParaRPr lang="ar-EG" sz="2800" b="1" dirty="0" smtClean="0">
              <a:solidFill>
                <a:schemeClr val="bg1"/>
              </a:solidFill>
            </a:endParaRPr>
          </a:p>
          <a:p>
            <a:pPr lvl="0">
              <a:buFont typeface="Courier New" pitchFamily="49" charset="0"/>
              <a:buChar char="o"/>
            </a:pPr>
            <a:r>
              <a:rPr lang="ar-SA" sz="2800" b="1" dirty="0" smtClean="0">
                <a:solidFill>
                  <a:schemeClr val="bg1"/>
                </a:solidFill>
              </a:rPr>
              <a:t>ضعف ثقافة الحد من مخاطر الكوارث وضعف مشاركة أصحاب المصلحة</a:t>
            </a:r>
            <a:endParaRPr lang="ar-EG" sz="2800" b="1" dirty="0" smtClean="0">
              <a:solidFill>
                <a:schemeClr val="bg1"/>
              </a:solidFill>
            </a:endParaRPr>
          </a:p>
          <a:p>
            <a:pPr lvl="0">
              <a:buFont typeface="Courier New" pitchFamily="49" charset="0"/>
              <a:buChar char="o"/>
            </a:pPr>
            <a:r>
              <a:rPr lang="ar-SA" sz="2800" b="1" dirty="0" smtClean="0">
                <a:solidFill>
                  <a:schemeClr val="bg1"/>
                </a:solidFill>
                <a:latin typeface="Simplified Arabic" pitchFamily="18" charset="-78"/>
                <a:cs typeface="Simplified Arabic" pitchFamily="18" charset="-78"/>
              </a:rPr>
              <a:t>عدم توافر تمويل للحد من مخاطر الكوارث</a:t>
            </a:r>
            <a:endParaRPr lang="ar-EG" sz="2800" b="1" dirty="0" smtClean="0">
              <a:solidFill>
                <a:schemeClr val="bg1"/>
              </a:solidFill>
              <a:latin typeface="Simplified Arabic" pitchFamily="18" charset="-78"/>
              <a:cs typeface="Simplified Arabic" pitchFamily="18" charset="-78"/>
            </a:endParaRPr>
          </a:p>
          <a:p>
            <a:pPr lvl="0">
              <a:buFont typeface="Courier New" pitchFamily="49" charset="0"/>
              <a:buChar char="o"/>
            </a:pPr>
            <a:endParaRPr lang="en-US" sz="2800" b="1" dirty="0" smtClean="0">
              <a:solidFill>
                <a:schemeClr val="bg1"/>
              </a:solidFill>
              <a:latin typeface="Simplified Arabic" pitchFamily="18" charset="-78"/>
              <a:cs typeface="Simplified Arabic" pitchFamily="18" charset="-78"/>
            </a:endParaRPr>
          </a:p>
          <a:p>
            <a:pPr>
              <a:buFont typeface="Courier New" pitchFamily="49" charset="0"/>
              <a:buChar char="o"/>
            </a:pPr>
            <a:endParaRPr lang="ar-EG"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dirty="0" smtClean="0"/>
              <a:t/>
            </a:r>
            <a:br>
              <a:rPr lang="ar-EG" b="1" dirty="0" smtClean="0"/>
            </a:br>
            <a:r>
              <a:rPr lang="ar-SA" b="1" dirty="0" smtClean="0">
                <a:solidFill>
                  <a:srgbClr val="FFFF00"/>
                </a:solidFill>
              </a:rPr>
              <a:t>عدم فعالية الإرادة السياسية والدعم السياسي المعلن للحد من مخاطر الكوارث </a:t>
            </a:r>
            <a:r>
              <a:rPr lang="ar-EG" b="1" dirty="0" smtClean="0"/>
              <a:t/>
            </a:r>
            <a:br>
              <a:rPr lang="ar-EG" b="1" dirty="0" smtClean="0"/>
            </a:br>
            <a:endParaRPr lang="ar-EG" dirty="0"/>
          </a:p>
        </p:txBody>
      </p:sp>
      <p:sp>
        <p:nvSpPr>
          <p:cNvPr id="3" name="Content Placeholder 2"/>
          <p:cNvSpPr>
            <a:spLocks noGrp="1"/>
          </p:cNvSpPr>
          <p:nvPr>
            <p:ph sz="half" idx="1"/>
          </p:nvPr>
        </p:nvSpPr>
        <p:spPr/>
        <p:txBody>
          <a:bodyPr>
            <a:noAutofit/>
          </a:bodyPr>
          <a:lstStyle/>
          <a:p>
            <a:pPr algn="just">
              <a:buFont typeface="Courier New" pitchFamily="49" charset="0"/>
              <a:buChar char="o"/>
            </a:pPr>
            <a:r>
              <a:rPr lang="ar-EG" sz="2200" b="1" dirty="0" smtClean="0">
                <a:solidFill>
                  <a:schemeClr val="bg1"/>
                </a:solidFill>
              </a:rPr>
              <a:t>لا يوجد مؤسسة وطنية مسؤولة عن الحد من مخاطر الكوارث ذات قدرة وإمكانات على تنفيذ البرامج ولديها السلطة اللازمة لاتخاذ القرارات وتحديد أدوار ومسؤوليات الحد من مخاطر الكوارث على المستويات كافة، لتعزيز المسائلة.</a:t>
            </a:r>
          </a:p>
          <a:p>
            <a:pPr algn="just">
              <a:buFont typeface="Courier New" pitchFamily="49" charset="0"/>
              <a:buChar char="o"/>
            </a:pPr>
            <a:r>
              <a:rPr lang="ar-SA" sz="2200" dirty="0" smtClean="0">
                <a:solidFill>
                  <a:srgbClr val="C00000"/>
                </a:solidFill>
              </a:rPr>
              <a:t>لابد من إرادة سياسية قوية وقاعدة مؤسسية مفعلة لإدارة مخاطر الكوارث</a:t>
            </a:r>
            <a:r>
              <a:rPr lang="ar-SA" sz="2200" b="1" dirty="0" smtClean="0">
                <a:solidFill>
                  <a:srgbClr val="C00000"/>
                </a:solidFill>
              </a:rPr>
              <a:t> </a:t>
            </a:r>
            <a:r>
              <a:rPr lang="ar-SA" sz="2200" dirty="0" smtClean="0">
                <a:solidFill>
                  <a:srgbClr val="C00000"/>
                </a:solidFill>
              </a:rPr>
              <a:t>في إطار التنمية المستدامة</a:t>
            </a:r>
            <a:r>
              <a:rPr lang="en-US" sz="2200" dirty="0" smtClean="0">
                <a:solidFill>
                  <a:srgbClr val="C00000"/>
                </a:solidFill>
              </a:rPr>
              <a:t>.</a:t>
            </a:r>
            <a:r>
              <a:rPr lang="ar-SA" sz="2200" dirty="0" smtClean="0">
                <a:solidFill>
                  <a:srgbClr val="C00000"/>
                </a:solidFill>
              </a:rPr>
              <a:t> و</a:t>
            </a:r>
            <a:r>
              <a:rPr lang="ar-EG" sz="2200" dirty="0" smtClean="0">
                <a:solidFill>
                  <a:srgbClr val="C00000"/>
                </a:solidFill>
              </a:rPr>
              <a:t>ت</a:t>
            </a:r>
            <a:r>
              <a:rPr lang="ar-SA" sz="2200" dirty="0" smtClean="0">
                <a:solidFill>
                  <a:srgbClr val="C00000"/>
                </a:solidFill>
              </a:rPr>
              <a:t>حديد الأدوار والمسؤوليات بين الهيئات الوطنية على نحو أفضل لضمان أن تتم مجابهة الحد من مخاطر الكوارث بصورة شاملة و</a:t>
            </a:r>
            <a:r>
              <a:rPr lang="ar-EG" sz="2200" dirty="0" smtClean="0">
                <a:solidFill>
                  <a:srgbClr val="C00000"/>
                </a:solidFill>
              </a:rPr>
              <a:t>ناجزة</a:t>
            </a:r>
            <a:r>
              <a:rPr lang="ar-SA" sz="2200" dirty="0" smtClean="0">
                <a:solidFill>
                  <a:srgbClr val="C00000"/>
                </a:solidFill>
              </a:rPr>
              <a:t>. </a:t>
            </a:r>
            <a:endParaRPr lang="en-US" sz="2200" dirty="0" smtClean="0">
              <a:solidFill>
                <a:srgbClr val="C00000"/>
              </a:solidFill>
            </a:endParaRPr>
          </a:p>
          <a:p>
            <a:pPr algn="just">
              <a:buFont typeface="Courier New" pitchFamily="49" charset="0"/>
              <a:buChar char="o"/>
            </a:pPr>
            <a:endParaRPr lang="ar-EG" sz="2000" b="1" dirty="0" smtClean="0">
              <a:solidFill>
                <a:schemeClr val="bg1"/>
              </a:solidFill>
            </a:endParaRPr>
          </a:p>
          <a:p>
            <a:pPr>
              <a:buFont typeface="Courier New" pitchFamily="49" charset="0"/>
              <a:buChar char="o"/>
            </a:pPr>
            <a:endParaRPr lang="ar-EG" sz="2000" b="1" dirty="0">
              <a:solidFill>
                <a:schemeClr val="bg1"/>
              </a:solidFill>
            </a:endParaRPr>
          </a:p>
        </p:txBody>
      </p:sp>
      <p:sp>
        <p:nvSpPr>
          <p:cNvPr id="4" name="Content Placeholder 3"/>
          <p:cNvSpPr>
            <a:spLocks noGrp="1"/>
          </p:cNvSpPr>
          <p:nvPr>
            <p:ph sz="half" idx="2"/>
          </p:nvPr>
        </p:nvSpPr>
        <p:spPr/>
        <p:txBody>
          <a:bodyPr>
            <a:normAutofit lnSpcReduction="10000"/>
          </a:bodyPr>
          <a:lstStyle/>
          <a:p>
            <a:pPr algn="just">
              <a:buFont typeface="Courier New" pitchFamily="49" charset="0"/>
              <a:buChar char="o"/>
            </a:pPr>
            <a:r>
              <a:rPr lang="ar-EG" sz="2200" b="1" dirty="0" smtClean="0">
                <a:solidFill>
                  <a:schemeClr val="bg1"/>
                </a:solidFill>
                <a:latin typeface="Simplified Arabic" pitchFamily="18" charset="-78"/>
                <a:cs typeface="Simplified Arabic" pitchFamily="18" charset="-78"/>
              </a:rPr>
              <a:t>إعلنت بعض الدول العربية تشكيل المنتديات الوطنية للحد من مخاطر الكوارث أو تطوير آليات تنسيقية وطنية لإدارة الكوارث. </a:t>
            </a:r>
          </a:p>
          <a:p>
            <a:pPr algn="just">
              <a:buFont typeface="Courier New" pitchFamily="49" charset="0"/>
              <a:buChar char="o"/>
            </a:pPr>
            <a:r>
              <a:rPr lang="ar-EG" sz="2200" b="1" dirty="0" smtClean="0">
                <a:solidFill>
                  <a:schemeClr val="bg1"/>
                </a:solidFill>
                <a:latin typeface="Simplified Arabic" pitchFamily="18" charset="-78"/>
                <a:cs typeface="Simplified Arabic" pitchFamily="18" charset="-78"/>
              </a:rPr>
              <a:t>إعتماد الإستراتيجية العربية للحد من مخاطر الكوارث 2020 في 2010 ومن القمة في 2012، و</a:t>
            </a:r>
            <a:r>
              <a:rPr lang="ar-SA" sz="2200" b="1" dirty="0" smtClean="0">
                <a:solidFill>
                  <a:schemeClr val="bg1"/>
                </a:solidFill>
                <a:latin typeface="Simplified Arabic" pitchFamily="18" charset="-78"/>
                <a:cs typeface="Simplified Arabic" pitchFamily="18" charset="-78"/>
              </a:rPr>
              <a:t>إطار خطة عمل لتنفيذ الاستراتيجية </a:t>
            </a:r>
            <a:r>
              <a:rPr lang="ar-EG" sz="2200" b="1" dirty="0" smtClean="0">
                <a:solidFill>
                  <a:schemeClr val="bg1"/>
                </a:solidFill>
                <a:latin typeface="Simplified Arabic" pitchFamily="18" charset="-78"/>
                <a:cs typeface="Simplified Arabic" pitchFamily="18" charset="-78"/>
              </a:rPr>
              <a:t>في 2014.</a:t>
            </a:r>
          </a:p>
          <a:p>
            <a:pPr algn="just">
              <a:buFont typeface="Courier New" pitchFamily="49" charset="0"/>
              <a:buChar char="o"/>
            </a:pPr>
            <a:r>
              <a:rPr lang="ar-EG" sz="2400" b="1" dirty="0" smtClean="0">
                <a:solidFill>
                  <a:schemeClr val="bg1"/>
                </a:solidFill>
                <a:latin typeface="Simplified Arabic" pitchFamily="18" charset="-78"/>
                <a:cs typeface="Simplified Arabic" pitchFamily="18" charset="-78"/>
              </a:rPr>
              <a:t>إلا إن معظمها:</a:t>
            </a:r>
          </a:p>
          <a:p>
            <a:pPr algn="just">
              <a:buFont typeface="Courier New" pitchFamily="49" charset="0"/>
              <a:buChar char="o"/>
            </a:pPr>
            <a:r>
              <a:rPr lang="ar-EG" sz="2400" b="1" dirty="0" smtClean="0">
                <a:solidFill>
                  <a:schemeClr val="bg1"/>
                </a:solidFill>
                <a:latin typeface="Simplified Arabic" pitchFamily="18" charset="-78"/>
                <a:cs typeface="Simplified Arabic" pitchFamily="18" charset="-78"/>
              </a:rPr>
              <a:t>لم يطور خطط وطنية للحد من مخاطر الكوارث. </a:t>
            </a:r>
          </a:p>
          <a:p>
            <a:pPr algn="just">
              <a:buFont typeface="Courier New" pitchFamily="49" charset="0"/>
              <a:buChar char="o"/>
            </a:pPr>
            <a:r>
              <a:rPr lang="ar-EG" sz="2400" b="1" dirty="0" smtClean="0">
                <a:solidFill>
                  <a:schemeClr val="bg1"/>
                </a:solidFill>
                <a:latin typeface="Simplified Arabic" pitchFamily="18" charset="-78"/>
                <a:cs typeface="Simplified Arabic" pitchFamily="18" charset="-78"/>
              </a:rPr>
              <a:t>لم تبدي المجالس التشريعية اهتماماً يذكر بالحد من مخاطر الكوارث.</a:t>
            </a:r>
          </a:p>
          <a:p>
            <a:pPr algn="just">
              <a:buFont typeface="Courier New" pitchFamily="49" charset="0"/>
              <a:buChar char="o"/>
            </a:pPr>
            <a:endParaRPr lang="ar-EG" sz="2200" b="1" dirty="0" smtClean="0">
              <a:solidFill>
                <a:schemeClr val="bg1"/>
              </a:solidFill>
              <a:latin typeface="Simplified Arabic" pitchFamily="18" charset="-78"/>
              <a:cs typeface="Simplified Arabic" pitchFamily="18" charset="-78"/>
            </a:endParaRPr>
          </a:p>
          <a:p>
            <a:pPr>
              <a:buFont typeface="Courier New" pitchFamily="49" charset="0"/>
              <a:buChar char="o"/>
            </a:pPr>
            <a:endParaRPr lang="ar-EG"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dirty="0" smtClean="0"/>
              <a:t/>
            </a:r>
            <a:br>
              <a:rPr lang="ar-EG" b="1" dirty="0" smtClean="0"/>
            </a:br>
            <a:r>
              <a:rPr lang="ar-EG" b="1" dirty="0" smtClean="0"/>
              <a:t/>
            </a:r>
            <a:br>
              <a:rPr lang="ar-EG" b="1" dirty="0" smtClean="0"/>
            </a:br>
            <a:r>
              <a:rPr lang="ar-SA" b="1" dirty="0" smtClean="0">
                <a:solidFill>
                  <a:srgbClr val="FFFF00"/>
                </a:solidFill>
              </a:rPr>
              <a:t>ضعف إدارة الحد من مخاطر الكوارث</a:t>
            </a:r>
            <a:r>
              <a:rPr lang="en-US" b="1" dirty="0" smtClean="0">
                <a:solidFill>
                  <a:srgbClr val="FFFF00"/>
                </a:solidFill>
              </a:rPr>
              <a:t/>
            </a:r>
            <a:br>
              <a:rPr lang="en-US" b="1" dirty="0" smtClean="0">
                <a:solidFill>
                  <a:srgbClr val="FFFF00"/>
                </a:solidFill>
              </a:rPr>
            </a:br>
            <a:r>
              <a:rPr lang="ar-SA" sz="2200" b="1" dirty="0" smtClean="0">
                <a:solidFill>
                  <a:schemeClr val="bg1"/>
                </a:solidFill>
              </a:rPr>
              <a:t>تحديات مؤسسية تشكل عوائق في إدارة وتخطيط وتنفيذ الحد من مخاطر الكوارث أهمها</a:t>
            </a:r>
            <a:r>
              <a:rPr lang="ar-EG" b="1" dirty="0" smtClean="0"/>
              <a:t/>
            </a:r>
            <a:br>
              <a:rPr lang="ar-EG" b="1" dirty="0" smtClean="0"/>
            </a:br>
            <a:r>
              <a:rPr lang="en-US" dirty="0" smtClean="0"/>
              <a:t/>
            </a:r>
            <a:br>
              <a:rPr lang="en-US" dirty="0" smtClean="0"/>
            </a:br>
            <a:endParaRPr lang="ar-EG" dirty="0"/>
          </a:p>
        </p:txBody>
      </p:sp>
      <p:sp>
        <p:nvSpPr>
          <p:cNvPr id="3" name="Content Placeholder 2"/>
          <p:cNvSpPr>
            <a:spLocks noGrp="1"/>
          </p:cNvSpPr>
          <p:nvPr>
            <p:ph sz="half" idx="1"/>
          </p:nvPr>
        </p:nvSpPr>
        <p:spPr/>
        <p:txBody>
          <a:bodyPr>
            <a:noAutofit/>
          </a:bodyPr>
          <a:lstStyle/>
          <a:p>
            <a:pPr algn="just">
              <a:buFont typeface="Courier New" pitchFamily="49" charset="0"/>
              <a:buChar char="o"/>
            </a:pPr>
            <a:r>
              <a:rPr lang="ar-SA" sz="1600" b="1" dirty="0" smtClean="0">
                <a:solidFill>
                  <a:schemeClr val="bg1"/>
                </a:solidFill>
                <a:latin typeface="Simplified Arabic" pitchFamily="18" charset="-78"/>
                <a:cs typeface="Simplified Arabic" pitchFamily="18" charset="-78"/>
              </a:rPr>
              <a:t>ضعف التنسيق على كافة المستويات الإقليمية - الوطنية، والوطنية - الوطنية، والوطنية - المحلية؛</a:t>
            </a:r>
            <a:endParaRPr lang="ar-EG" sz="1600"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sz="1600" b="1" dirty="0" smtClean="0">
                <a:solidFill>
                  <a:schemeClr val="bg1"/>
                </a:solidFill>
                <a:latin typeface="Simplified Arabic" pitchFamily="18" charset="-78"/>
                <a:cs typeface="Simplified Arabic" pitchFamily="18" charset="-78"/>
              </a:rPr>
              <a:t>عدم وجود إطار سليم وشامل للرصد والتقييم</a:t>
            </a:r>
            <a:r>
              <a:rPr lang="ar-EG" sz="1600" b="1" dirty="0" smtClean="0">
                <a:solidFill>
                  <a:schemeClr val="bg1"/>
                </a:solidFill>
                <a:latin typeface="Simplified Arabic" pitchFamily="18" charset="-78"/>
                <a:cs typeface="Simplified Arabic" pitchFamily="18" charset="-78"/>
              </a:rPr>
              <a:t>؛</a:t>
            </a:r>
          </a:p>
          <a:p>
            <a:pPr algn="just">
              <a:buFont typeface="Courier New" pitchFamily="49" charset="0"/>
              <a:buChar char="o"/>
            </a:pPr>
            <a:r>
              <a:rPr lang="ar-SA" sz="1600" b="1" dirty="0" smtClean="0">
                <a:solidFill>
                  <a:schemeClr val="bg1"/>
                </a:solidFill>
                <a:latin typeface="Simplified Arabic" pitchFamily="18" charset="-78"/>
                <a:cs typeface="Simplified Arabic" pitchFamily="18" charset="-78"/>
              </a:rPr>
              <a:t>عدم وجود إطار لسياسة عامة للحد من مخاطر الكوارث إلى جانب عدم اعتبار الحد من مخاطر الكوارث قضية متشعبة ينبغي إدماجها في جميع القطاعات؛ </a:t>
            </a:r>
            <a:endParaRPr lang="ar-EG" sz="1600"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sz="1600" b="1" dirty="0" smtClean="0">
                <a:solidFill>
                  <a:schemeClr val="bg1"/>
                </a:solidFill>
                <a:latin typeface="Simplified Arabic" pitchFamily="18" charset="-78"/>
                <a:cs typeface="Simplified Arabic" pitchFamily="18" charset="-78"/>
              </a:rPr>
              <a:t>عدم إنفاذ أنظمة إدارة المخاطر في معظم البلدان مما يزيد بشكل ملحوظ من مخاطر الكوارث؛</a:t>
            </a:r>
            <a:endParaRPr lang="ar-EG" sz="1600"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sz="1600" b="1" dirty="0" smtClean="0">
                <a:solidFill>
                  <a:schemeClr val="bg1"/>
                </a:solidFill>
                <a:latin typeface="Simplified Arabic" pitchFamily="18" charset="-78"/>
                <a:cs typeface="Simplified Arabic" pitchFamily="18" charset="-78"/>
              </a:rPr>
              <a:t>ضعف المسائلة والشفافية على جميع المستويات.</a:t>
            </a:r>
            <a:endParaRPr lang="ar-EG" sz="1600"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sz="1600" b="1" dirty="0" smtClean="0">
                <a:solidFill>
                  <a:srgbClr val="C00000"/>
                </a:solidFill>
                <a:latin typeface="Simplified Arabic" pitchFamily="18" charset="-78"/>
                <a:cs typeface="Simplified Arabic" pitchFamily="18" charset="-78"/>
              </a:rPr>
              <a:t>إنشاء الإطار المؤسسي المناسب كإنشاء هيئة أو لجنة يتم تكليفها وتفويضها وتزويدها بالموارد بشكل جيد لتنفيذ مسؤولياتها</a:t>
            </a:r>
            <a:r>
              <a:rPr lang="en-US" sz="1600" b="1" dirty="0" smtClean="0">
                <a:solidFill>
                  <a:srgbClr val="C00000"/>
                </a:solidFill>
                <a:latin typeface="Simplified Arabic" pitchFamily="18" charset="-78"/>
                <a:cs typeface="Simplified Arabic" pitchFamily="18" charset="-78"/>
              </a:rPr>
              <a:t>.</a:t>
            </a:r>
            <a:r>
              <a:rPr lang="ar-SA" sz="1600" b="1" dirty="0" smtClean="0">
                <a:solidFill>
                  <a:srgbClr val="C00000"/>
                </a:solidFill>
                <a:latin typeface="Simplified Arabic" pitchFamily="18" charset="-78"/>
                <a:cs typeface="Simplified Arabic" pitchFamily="18" charset="-78"/>
              </a:rPr>
              <a:t> يجب اعتبار تعزيز قدرات جميع المؤسسات الوطنية والمحلية المكلفة بتخطيط أو إدارة أو تنفيذ أنشطة الحد من مخاطر الكوارث أولوية. ويجب تعزيز القدرات المحلية والسماح للبلديات بالعمل مع الاستقلال قليلاً داخل هيكل الإطار الوطني.</a:t>
            </a:r>
            <a:endParaRPr lang="en-US" sz="1600" b="1" dirty="0">
              <a:solidFill>
                <a:srgbClr val="C00000"/>
              </a:solidFill>
              <a:latin typeface="Simplified Arabic" pitchFamily="18" charset="-78"/>
              <a:cs typeface="Simplified Arabic" pitchFamily="18" charset="-78"/>
            </a:endParaRPr>
          </a:p>
        </p:txBody>
      </p:sp>
      <p:sp>
        <p:nvSpPr>
          <p:cNvPr id="4" name="Content Placeholder 3"/>
          <p:cNvSpPr>
            <a:spLocks noGrp="1"/>
          </p:cNvSpPr>
          <p:nvPr>
            <p:ph sz="half" idx="2"/>
          </p:nvPr>
        </p:nvSpPr>
        <p:spPr/>
        <p:txBody>
          <a:bodyPr>
            <a:normAutofit/>
          </a:bodyPr>
          <a:lstStyle/>
          <a:p>
            <a:pPr algn="just">
              <a:buFont typeface="Courier New" pitchFamily="49" charset="0"/>
              <a:buChar char="o"/>
            </a:pPr>
            <a:r>
              <a:rPr lang="ar-SA" sz="1600" b="1" dirty="0" smtClean="0">
                <a:solidFill>
                  <a:schemeClr val="bg1"/>
                </a:solidFill>
                <a:latin typeface="Simplified Arabic" pitchFamily="18" charset="-78"/>
                <a:cs typeface="Simplified Arabic" pitchFamily="18" charset="-78"/>
              </a:rPr>
              <a:t>نقص المهارات التقنية والخبرات والقدرات البشرية واللوجستية والمالية لتخطيط وتنفيذ الحد من مخاطر الكوارث؛ </a:t>
            </a:r>
            <a:endParaRPr lang="ar-EG" sz="1600"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sz="1600" b="1" dirty="0" smtClean="0">
                <a:solidFill>
                  <a:schemeClr val="bg1"/>
                </a:solidFill>
                <a:latin typeface="Simplified Arabic" pitchFamily="18" charset="-78"/>
                <a:cs typeface="Simplified Arabic" pitchFamily="18" charset="-78"/>
              </a:rPr>
              <a:t>ضعف الإطار المؤسسي للاستجابة لحالات الطوارئ والتأهب للاستجابة (تدريبات الطوارئ، والمعدات المنقذة للحياة، الخ)؛ </a:t>
            </a:r>
            <a:endParaRPr lang="ar-EG" sz="1600"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sz="1600" b="1" dirty="0" smtClean="0">
                <a:solidFill>
                  <a:schemeClr val="bg1"/>
                </a:solidFill>
                <a:latin typeface="Simplified Arabic" pitchFamily="18" charset="-78"/>
                <a:cs typeface="Simplified Arabic" pitchFamily="18" charset="-78"/>
              </a:rPr>
              <a:t>ضعف الهياكل المؤسسية لإنفاذ السياسات والقوانين واللوائح؛ </a:t>
            </a:r>
            <a:endParaRPr lang="ar-EG" sz="1600"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sz="1600" b="1" dirty="0" smtClean="0">
                <a:solidFill>
                  <a:schemeClr val="bg1"/>
                </a:solidFill>
                <a:latin typeface="Simplified Arabic" pitchFamily="18" charset="-78"/>
                <a:cs typeface="Simplified Arabic" pitchFamily="18" charset="-78"/>
              </a:rPr>
              <a:t>وجود درجة عالية من المركزية في اتخاذ القرار مما يقوض السلطة المحلية ويعيق المشاركة المحلية في عمليات صنع القرار ويضعف العلاقة بين المواطنين والحكومة المحلية؛ </a:t>
            </a:r>
            <a:endParaRPr lang="ar-EG" sz="1600"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sz="1600" b="1" dirty="0" smtClean="0">
                <a:solidFill>
                  <a:schemeClr val="bg1"/>
                </a:solidFill>
                <a:latin typeface="Simplified Arabic" pitchFamily="18" charset="-78"/>
                <a:cs typeface="Simplified Arabic" pitchFamily="18" charset="-78"/>
              </a:rPr>
              <a:t>نقص البيانات والمعلومات عن قابلية التضرر وعدم توافر الخرائط الشاملة وعدم تناسق المعلومات عبر المؤسسات والقطاعات الوطنية والمحلية ؛ </a:t>
            </a:r>
            <a:endParaRPr lang="en-US" sz="1600" b="1" dirty="0">
              <a:solidFill>
                <a:schemeClr val="bg1"/>
              </a:solidFill>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ar-EG" b="1" dirty="0" smtClean="0"/>
              <a:t/>
            </a:r>
            <a:br>
              <a:rPr lang="ar-EG" b="1" dirty="0" smtClean="0"/>
            </a:br>
            <a:r>
              <a:rPr lang="ar-EG" b="1" dirty="0" smtClean="0"/>
              <a:t/>
            </a:r>
            <a:br>
              <a:rPr lang="ar-EG" b="1" dirty="0" smtClean="0"/>
            </a:br>
            <a:r>
              <a:rPr lang="ar-SA" b="1" dirty="0" smtClean="0">
                <a:solidFill>
                  <a:srgbClr val="FFFF00"/>
                </a:solidFill>
              </a:rPr>
              <a:t>التأثيرات السلبية لتغير المناخ وتفاقم إنعدام الأمن المائي والأمن الغذائي.</a:t>
            </a:r>
            <a:r>
              <a:rPr lang="en-US" dirty="0" smtClean="0">
                <a:solidFill>
                  <a:srgbClr val="FFFF00"/>
                </a:solidFill>
              </a:rPr>
              <a:t/>
            </a:r>
            <a:br>
              <a:rPr lang="en-US" dirty="0" smtClean="0">
                <a:solidFill>
                  <a:srgbClr val="FFFF00"/>
                </a:solidFill>
              </a:rPr>
            </a:br>
            <a:r>
              <a:rPr lang="ar-SA" b="1" dirty="0" smtClean="0">
                <a:solidFill>
                  <a:srgbClr val="FFFF00"/>
                </a:solidFill>
              </a:rPr>
              <a:t> </a:t>
            </a:r>
            <a:r>
              <a:rPr lang="ar-EG" b="1" dirty="0" smtClean="0"/>
              <a:t/>
            </a:r>
            <a:br>
              <a:rPr lang="ar-EG" b="1" dirty="0" smtClean="0"/>
            </a:br>
            <a:endParaRPr lang="ar-EG" dirty="0"/>
          </a:p>
        </p:txBody>
      </p:sp>
      <p:sp>
        <p:nvSpPr>
          <p:cNvPr id="3" name="Content Placeholder 2"/>
          <p:cNvSpPr>
            <a:spLocks noGrp="1"/>
          </p:cNvSpPr>
          <p:nvPr>
            <p:ph sz="half" idx="1"/>
          </p:nvPr>
        </p:nvSpPr>
        <p:spPr/>
        <p:txBody>
          <a:bodyPr>
            <a:normAutofit fontScale="47500" lnSpcReduction="20000"/>
          </a:bodyPr>
          <a:lstStyle/>
          <a:p>
            <a:pPr algn="just">
              <a:buFont typeface="Courier New" pitchFamily="49" charset="0"/>
              <a:buChar char="o"/>
            </a:pPr>
            <a:r>
              <a:rPr lang="ar-SA" sz="3300" b="1" dirty="0" smtClean="0">
                <a:solidFill>
                  <a:schemeClr val="bg1"/>
                </a:solidFill>
                <a:latin typeface="Simplified Arabic" pitchFamily="18" charset="-78"/>
                <a:cs typeface="Simplified Arabic" pitchFamily="18" charset="-78"/>
              </a:rPr>
              <a:t>يؤدي الجفاف إلى تفاقم التصحر ، وتدهور الأراضي ، والفقر ، كما يؤدي إلى زيادة وتيرة وحدة العواصف الرملية والترابية </a:t>
            </a:r>
            <a:r>
              <a:rPr lang="ar-EG" sz="3300" b="1" dirty="0" smtClean="0">
                <a:solidFill>
                  <a:schemeClr val="bg1"/>
                </a:solidFill>
                <a:latin typeface="Simplified Arabic" pitchFamily="18" charset="-78"/>
                <a:cs typeface="Simplified Arabic" pitchFamily="18" charset="-78"/>
              </a:rPr>
              <a:t>.</a:t>
            </a:r>
          </a:p>
          <a:p>
            <a:pPr algn="just">
              <a:buFont typeface="Courier New" pitchFamily="49" charset="0"/>
              <a:buChar char="o"/>
            </a:pPr>
            <a:r>
              <a:rPr lang="ar-SA" sz="3300" b="1" dirty="0" smtClean="0">
                <a:solidFill>
                  <a:schemeClr val="bg1"/>
                </a:solidFill>
                <a:latin typeface="Simplified Arabic" pitchFamily="18" charset="-78"/>
                <a:cs typeface="Simplified Arabic" pitchFamily="18" charset="-78"/>
              </a:rPr>
              <a:t>قد ينخفض الناتج الزراعي في المنطقة العربية ككل بنسبة 21 ٪ بحلول عام 2080، مع انخفاض قد يصل إلى 40 ٪ في أجزاء من شمال إفريقيا.</a:t>
            </a:r>
            <a:r>
              <a:rPr lang="ar-EG" sz="3300" b="1" dirty="0" smtClean="0">
                <a:solidFill>
                  <a:schemeClr val="bg1"/>
                </a:solidFill>
                <a:latin typeface="Simplified Arabic" pitchFamily="18" charset="-78"/>
                <a:cs typeface="Simplified Arabic" pitchFamily="18" charset="-78"/>
              </a:rPr>
              <a:t>.</a:t>
            </a:r>
            <a:r>
              <a:rPr lang="ar-SA" sz="3300" b="1" dirty="0" smtClean="0">
                <a:solidFill>
                  <a:schemeClr val="bg1"/>
                </a:solidFill>
                <a:latin typeface="Simplified Arabic" pitchFamily="18" charset="-78"/>
                <a:cs typeface="Simplified Arabic" pitchFamily="18" charset="-78"/>
              </a:rPr>
              <a:t> </a:t>
            </a:r>
            <a:endParaRPr lang="ar-EG" sz="3300"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EG" sz="3300" b="1" dirty="0" smtClean="0">
                <a:solidFill>
                  <a:schemeClr val="bg1"/>
                </a:solidFill>
                <a:latin typeface="Simplified Arabic" pitchFamily="18" charset="-78"/>
                <a:cs typeface="Simplified Arabic" pitchFamily="18" charset="-78"/>
              </a:rPr>
              <a:t>حالياً تستورد المنطقة 70٪ من احتياجاتها الغذائية بتكلفة متزايدة.</a:t>
            </a:r>
          </a:p>
          <a:p>
            <a:pPr algn="just">
              <a:buFont typeface="Courier New" pitchFamily="49" charset="0"/>
              <a:buChar char="o"/>
            </a:pPr>
            <a:r>
              <a:rPr lang="ar-EG" sz="3300" b="1" dirty="0" smtClean="0">
                <a:solidFill>
                  <a:schemeClr val="bg1"/>
                </a:solidFill>
                <a:latin typeface="Simplified Arabic" pitchFamily="18" charset="-78"/>
                <a:cs typeface="Simplified Arabic" pitchFamily="18" charset="-78"/>
              </a:rPr>
              <a:t>ما يزيد الأمر خطورة أن أهم الدول المصدرة للغذاء على مستوى العالم أصبحت تعاني من الجفاف وأي سياسات تتبعها للمجابهة ستؤثر على الأمن الغذائي في المنطقة العربية.</a:t>
            </a:r>
          </a:p>
          <a:p>
            <a:pPr algn="just">
              <a:buFont typeface="Courier New" pitchFamily="49" charset="0"/>
              <a:buChar char="o"/>
            </a:pPr>
            <a:r>
              <a:rPr lang="ar-EG" sz="3300" b="1" dirty="0" smtClean="0">
                <a:solidFill>
                  <a:srgbClr val="C00000"/>
                </a:solidFill>
                <a:latin typeface="Simplified Arabic" pitchFamily="18" charset="-78"/>
                <a:cs typeface="Simplified Arabic" pitchFamily="18" charset="-78"/>
              </a:rPr>
              <a:t>لا يمكن منع الجفاف، لكن يمكن </a:t>
            </a:r>
            <a:r>
              <a:rPr lang="ar-SA" sz="3300" b="1" dirty="0" smtClean="0">
                <a:solidFill>
                  <a:srgbClr val="C00000"/>
                </a:solidFill>
                <a:latin typeface="Simplified Arabic" pitchFamily="18" charset="-78"/>
                <a:cs typeface="Simplified Arabic" pitchFamily="18" charset="-78"/>
              </a:rPr>
              <a:t>تعلم "العيش مع الجفاف" </a:t>
            </a:r>
            <a:endParaRPr lang="ar-EG" sz="3300" b="1" dirty="0" smtClean="0">
              <a:solidFill>
                <a:srgbClr val="C00000"/>
              </a:solidFill>
              <a:latin typeface="Simplified Arabic" pitchFamily="18" charset="-78"/>
              <a:cs typeface="Simplified Arabic" pitchFamily="18" charset="-78"/>
            </a:endParaRPr>
          </a:p>
          <a:p>
            <a:pPr algn="just">
              <a:buFont typeface="Courier New" pitchFamily="49" charset="0"/>
              <a:buChar char="o"/>
            </a:pPr>
            <a:r>
              <a:rPr lang="ar-SA" sz="3300" b="1" dirty="0" smtClean="0">
                <a:solidFill>
                  <a:srgbClr val="C00000"/>
                </a:solidFill>
                <a:latin typeface="Simplified Arabic" pitchFamily="18" charset="-78"/>
                <a:cs typeface="Simplified Arabic" pitchFamily="18" charset="-78"/>
              </a:rPr>
              <a:t>آن الأوان للإنتقال من التحذير بأن التأثيرات السلبية لتغيرالمناخ تزيد من مخاطر الكوارث إلى التعامل معها وإدارتها. </a:t>
            </a:r>
            <a:endParaRPr lang="ar-EG" sz="3300" b="1" dirty="0" smtClean="0">
              <a:solidFill>
                <a:srgbClr val="C00000"/>
              </a:solidFill>
              <a:latin typeface="Simplified Arabic" pitchFamily="18" charset="-78"/>
              <a:cs typeface="Simplified Arabic" pitchFamily="18" charset="-78"/>
            </a:endParaRPr>
          </a:p>
          <a:p>
            <a:pPr algn="just">
              <a:buFont typeface="Courier New" pitchFamily="49" charset="0"/>
              <a:buChar char="o"/>
            </a:pPr>
            <a:r>
              <a:rPr lang="ar-EG" sz="3300" b="1" dirty="0" smtClean="0">
                <a:solidFill>
                  <a:srgbClr val="C00000"/>
                </a:solidFill>
                <a:latin typeface="Simplified Arabic" pitchFamily="18" charset="-78"/>
                <a:cs typeface="Simplified Arabic" pitchFamily="18" charset="-78"/>
              </a:rPr>
              <a:t>يجب دمج جهود الحد من مخاطر الكوارث مع جهود التكيف مع تغير المناخ من أجل تعزيز المجابهة، </a:t>
            </a:r>
            <a:endParaRPr lang="en-US" sz="3300" b="1" dirty="0" smtClean="0">
              <a:solidFill>
                <a:srgbClr val="C00000"/>
              </a:solidFill>
              <a:latin typeface="Simplified Arabic" pitchFamily="18" charset="-78"/>
              <a:cs typeface="Simplified Arabic" pitchFamily="18" charset="-78"/>
            </a:endParaRPr>
          </a:p>
          <a:p>
            <a:pPr>
              <a:buFont typeface="Courier New" pitchFamily="49" charset="0"/>
              <a:buChar char="o"/>
            </a:pPr>
            <a:endParaRPr lang="ar-EG" sz="2000" b="1" dirty="0">
              <a:solidFill>
                <a:srgbClr val="C00000"/>
              </a:solidFill>
              <a:latin typeface="Simplified Arabic" pitchFamily="18" charset="-78"/>
              <a:cs typeface="Simplified Arabic" pitchFamily="18" charset="-78"/>
            </a:endParaRPr>
          </a:p>
        </p:txBody>
      </p:sp>
      <p:sp>
        <p:nvSpPr>
          <p:cNvPr id="4" name="Content Placeholder 3"/>
          <p:cNvSpPr>
            <a:spLocks noGrp="1"/>
          </p:cNvSpPr>
          <p:nvPr>
            <p:ph sz="half" idx="2"/>
          </p:nvPr>
        </p:nvSpPr>
        <p:spPr/>
        <p:txBody>
          <a:bodyPr>
            <a:normAutofit fontScale="47500" lnSpcReduction="20000"/>
          </a:bodyPr>
          <a:lstStyle/>
          <a:p>
            <a:pPr marL="342900" lvl="3" indent="-342900" algn="just">
              <a:buFont typeface="Courier New" pitchFamily="49" charset="0"/>
              <a:buChar char="o"/>
            </a:pPr>
            <a:r>
              <a:rPr lang="ar-EG" sz="3800" b="1" dirty="0" smtClean="0">
                <a:solidFill>
                  <a:schemeClr val="bg1"/>
                </a:solidFill>
              </a:rPr>
              <a:t>تقع معظم المنطقة العربية ضمن نطاق المناطق الجافة والأراضي القاحلة. </a:t>
            </a:r>
          </a:p>
          <a:p>
            <a:pPr algn="just">
              <a:buFont typeface="Courier New" pitchFamily="49" charset="0"/>
              <a:buChar char="o"/>
            </a:pPr>
            <a:r>
              <a:rPr lang="ar-EG" sz="3800" b="1" dirty="0" smtClean="0">
                <a:solidFill>
                  <a:schemeClr val="bg1"/>
                </a:solidFill>
              </a:rPr>
              <a:t>المنطقة العربية هي المنطقة الأكثر ندرة في المياه على مستوى العالم.</a:t>
            </a:r>
          </a:p>
          <a:p>
            <a:pPr algn="just">
              <a:buFont typeface="Courier New" pitchFamily="49" charset="0"/>
              <a:buChar char="o"/>
            </a:pPr>
            <a:r>
              <a:rPr lang="ar-EG" sz="3800" b="1" dirty="0" smtClean="0">
                <a:solidFill>
                  <a:schemeClr val="bg1"/>
                </a:solidFill>
              </a:rPr>
              <a:t>تعد من أكثر مناطق العالم عرضة للتأثيرات السلبية لتغير المناخ وتفاعلاتها المختلفة .</a:t>
            </a:r>
          </a:p>
          <a:p>
            <a:pPr algn="just">
              <a:buFont typeface="Courier New" pitchFamily="49" charset="0"/>
              <a:buChar char="o"/>
            </a:pPr>
            <a:r>
              <a:rPr lang="ar-EG" sz="3800" b="1" dirty="0" smtClean="0">
                <a:solidFill>
                  <a:schemeClr val="bg1"/>
                </a:solidFill>
              </a:rPr>
              <a:t>تغير ا</a:t>
            </a:r>
            <a:r>
              <a:rPr lang="ar-SA" sz="3800" b="1" dirty="0" smtClean="0">
                <a:solidFill>
                  <a:schemeClr val="bg1"/>
                </a:solidFill>
              </a:rPr>
              <a:t>لمناخ أصبح حقيقة في المنطقة العربية</a:t>
            </a:r>
            <a:r>
              <a:rPr lang="ar-EG" sz="3800" b="1" dirty="0" smtClean="0">
                <a:solidFill>
                  <a:schemeClr val="bg1"/>
                </a:solidFill>
              </a:rPr>
              <a:t>.</a:t>
            </a:r>
          </a:p>
          <a:p>
            <a:pPr algn="just">
              <a:buFont typeface="Courier New" pitchFamily="49" charset="0"/>
              <a:buChar char="o"/>
            </a:pPr>
            <a:r>
              <a:rPr lang="ar-SA" sz="3800" b="1" dirty="0" smtClean="0">
                <a:solidFill>
                  <a:schemeClr val="bg1"/>
                </a:solidFill>
              </a:rPr>
              <a:t>يعمل تغير المناخ بمثابة مضاعف للتهديد من شأنه أن يؤدي إلى تفاقم قابلية التضرر القائمة مع تداعيات بيئية وإقتصادية وسياسية شديدة تمس ليس فقط الأمن الوطني والأمن الإقليمي ولكن الأمن الإنساني للمواطن العربي نفسه. </a:t>
            </a:r>
            <a:endParaRPr lang="ar-EG" sz="3800" b="1" dirty="0" smtClean="0">
              <a:solidFill>
                <a:schemeClr val="bg1"/>
              </a:solidFill>
            </a:endParaRPr>
          </a:p>
          <a:p>
            <a:pPr algn="just">
              <a:buFont typeface="Courier New" pitchFamily="49" charset="0"/>
              <a:buChar char="o"/>
            </a:pPr>
            <a:r>
              <a:rPr lang="ar-SA" sz="3800" b="1" dirty="0" smtClean="0">
                <a:solidFill>
                  <a:schemeClr val="bg1"/>
                </a:solidFill>
              </a:rPr>
              <a:t>أصبحت المنطقة العربية أكثر جفافاً</a:t>
            </a:r>
            <a:r>
              <a:rPr lang="ar-EG" sz="3800" b="1" dirty="0" smtClean="0">
                <a:solidFill>
                  <a:schemeClr val="bg1"/>
                </a:solidFill>
              </a:rPr>
              <a:t> وزادت</a:t>
            </a:r>
            <a:r>
              <a:rPr lang="ar-SA" sz="3800" b="1" dirty="0" smtClean="0">
                <a:solidFill>
                  <a:schemeClr val="bg1"/>
                </a:solidFill>
              </a:rPr>
              <a:t> وتير</a:t>
            </a:r>
            <a:r>
              <a:rPr lang="ar-EG" sz="3800" b="1" dirty="0" smtClean="0">
                <a:solidFill>
                  <a:schemeClr val="bg1"/>
                </a:solidFill>
              </a:rPr>
              <a:t>ته </a:t>
            </a:r>
            <a:r>
              <a:rPr lang="ar-SA" sz="3800" b="1" dirty="0" smtClean="0">
                <a:solidFill>
                  <a:schemeClr val="bg1"/>
                </a:solidFill>
              </a:rPr>
              <a:t>وكثاف</a:t>
            </a:r>
            <a:r>
              <a:rPr lang="ar-EG" sz="3800" b="1" dirty="0" smtClean="0">
                <a:solidFill>
                  <a:schemeClr val="bg1"/>
                </a:solidFill>
              </a:rPr>
              <a:t>نه</a:t>
            </a:r>
            <a:r>
              <a:rPr lang="ar-SA" sz="3800" b="1" dirty="0" smtClean="0">
                <a:solidFill>
                  <a:schemeClr val="bg1"/>
                </a:solidFill>
              </a:rPr>
              <a:t> وم</a:t>
            </a:r>
            <a:r>
              <a:rPr lang="ar-EG" sz="3800" b="1" dirty="0" smtClean="0">
                <a:solidFill>
                  <a:schemeClr val="bg1"/>
                </a:solidFill>
              </a:rPr>
              <a:t>دته.</a:t>
            </a:r>
            <a:r>
              <a:rPr lang="ar-SA" sz="3800" b="1" dirty="0" smtClean="0">
                <a:solidFill>
                  <a:schemeClr val="bg1"/>
                </a:solidFill>
              </a:rPr>
              <a:t> </a:t>
            </a:r>
            <a:endParaRPr lang="ar-EG" sz="3800" b="1" dirty="0" smtClean="0">
              <a:solidFill>
                <a:schemeClr val="bg1"/>
              </a:solidFill>
            </a:endParaRPr>
          </a:p>
          <a:p>
            <a:pPr algn="just">
              <a:buFont typeface="Courier New" pitchFamily="49" charset="0"/>
              <a:buChar char="o"/>
            </a:pPr>
            <a:r>
              <a:rPr lang="ar-SA" sz="3800" b="1" dirty="0" smtClean="0">
                <a:solidFill>
                  <a:schemeClr val="bg1"/>
                </a:solidFill>
              </a:rPr>
              <a:t> يزيد ارتفاع درجات الحرارة من شدة الجفاف بسبب ما يؤدي إليه من زيادة حدة التبخر. </a:t>
            </a:r>
            <a:endParaRPr lang="ar-EG" sz="3800" b="1" dirty="0" smtClean="0">
              <a:solidFill>
                <a:schemeClr val="bg1"/>
              </a:solidFill>
            </a:endParaRPr>
          </a:p>
          <a:p>
            <a:pPr algn="just">
              <a:buFont typeface="Courier New" pitchFamily="49" charset="0"/>
              <a:buChar char="o"/>
            </a:pPr>
            <a:endParaRPr lang="ar-EG" sz="2000" b="1"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ar-EG" b="1" dirty="0" smtClean="0">
                <a:solidFill>
                  <a:schemeClr val="bg1"/>
                </a:solidFill>
                <a:latin typeface="Simplified Arabic" pitchFamily="18" charset="-78"/>
                <a:cs typeface="Simplified Arabic" pitchFamily="18" charset="-78"/>
              </a:rPr>
              <a:t/>
            </a:r>
            <a:br>
              <a:rPr lang="ar-EG" b="1" dirty="0" smtClean="0">
                <a:solidFill>
                  <a:schemeClr val="bg1"/>
                </a:solidFill>
                <a:latin typeface="Simplified Arabic" pitchFamily="18" charset="-78"/>
                <a:cs typeface="Simplified Arabic" pitchFamily="18" charset="-78"/>
              </a:rPr>
            </a:br>
            <a:r>
              <a:rPr lang="ar-SA" b="1" dirty="0" smtClean="0">
                <a:solidFill>
                  <a:srgbClr val="FFFF00"/>
                </a:solidFill>
                <a:latin typeface="Simplified Arabic" pitchFamily="18" charset="-78"/>
                <a:cs typeface="Simplified Arabic" pitchFamily="18" charset="-78"/>
              </a:rPr>
              <a:t>النمو الحضري والتوسع العمراني السريع دون رقيب أو تخطيط يراعي الحد من المخاطر</a:t>
            </a:r>
            <a:r>
              <a:rPr lang="en-US" b="1" dirty="0" smtClean="0">
                <a:solidFill>
                  <a:srgbClr val="FFFF00"/>
                </a:solidFill>
                <a:latin typeface="Simplified Arabic" pitchFamily="18" charset="-78"/>
                <a:cs typeface="Simplified Arabic" pitchFamily="18" charset="-78"/>
              </a:rPr>
              <a:t/>
            </a:r>
            <a:br>
              <a:rPr lang="en-US" b="1" dirty="0" smtClean="0">
                <a:solidFill>
                  <a:srgbClr val="FFFF00"/>
                </a:solidFill>
                <a:latin typeface="Simplified Arabic" pitchFamily="18" charset="-78"/>
                <a:cs typeface="Simplified Arabic" pitchFamily="18" charset="-78"/>
              </a:rPr>
            </a:br>
            <a:endParaRPr lang="ar-EG" dirty="0">
              <a:solidFill>
                <a:srgbClr val="FFFF00"/>
              </a:solidFill>
            </a:endParaRPr>
          </a:p>
        </p:txBody>
      </p:sp>
      <p:sp>
        <p:nvSpPr>
          <p:cNvPr id="3" name="Content Placeholder 2"/>
          <p:cNvSpPr>
            <a:spLocks noGrp="1"/>
          </p:cNvSpPr>
          <p:nvPr>
            <p:ph sz="half" idx="1"/>
          </p:nvPr>
        </p:nvSpPr>
        <p:spPr/>
        <p:txBody>
          <a:bodyPr>
            <a:normAutofit fontScale="77500" lnSpcReduction="20000"/>
          </a:bodyPr>
          <a:lstStyle/>
          <a:p>
            <a:pPr algn="just" fontAlgn="t">
              <a:buFont typeface="Courier New" pitchFamily="49" charset="0"/>
              <a:buChar char="o"/>
            </a:pPr>
            <a:r>
              <a:rPr lang="ar-SA" sz="2600" b="1" dirty="0" smtClean="0">
                <a:solidFill>
                  <a:schemeClr val="bg1"/>
                </a:solidFill>
                <a:latin typeface="Simplified Arabic" pitchFamily="18" charset="-78"/>
                <a:cs typeface="Simplified Arabic" pitchFamily="18" charset="-78"/>
              </a:rPr>
              <a:t>تزداد مخاطر السيول في المدن</a:t>
            </a:r>
            <a:r>
              <a:rPr lang="ar-EG" sz="2600" b="1" dirty="0" smtClean="0">
                <a:solidFill>
                  <a:schemeClr val="bg1"/>
                </a:solidFill>
                <a:latin typeface="Simplified Arabic" pitchFamily="18" charset="-78"/>
                <a:cs typeface="Simplified Arabic" pitchFamily="18" charset="-78"/>
              </a:rPr>
              <a:t>، و</a:t>
            </a:r>
            <a:r>
              <a:rPr lang="ar-SA" sz="2600" b="1" dirty="0" smtClean="0">
                <a:solidFill>
                  <a:schemeClr val="bg1"/>
                </a:solidFill>
                <a:latin typeface="Simplified Arabic" pitchFamily="18" charset="-78"/>
                <a:cs typeface="Simplified Arabic" pitchFamily="18" charset="-78"/>
              </a:rPr>
              <a:t>ارتفاع مستوى سطح البحر بالنسبة للعديد من المدن الساحلية ذات الكثافة السكانية العالية، والمراكز الاقتصادية والصناعية والتجارية، بما في ذلك مرافق إنتاج النفط.</a:t>
            </a:r>
            <a:endParaRPr lang="ar-EG" sz="2600" b="1" dirty="0" smtClean="0">
              <a:solidFill>
                <a:schemeClr val="bg1"/>
              </a:solidFill>
              <a:latin typeface="Simplified Arabic" pitchFamily="18" charset="-78"/>
              <a:cs typeface="Simplified Arabic" pitchFamily="18" charset="-78"/>
            </a:endParaRPr>
          </a:p>
          <a:p>
            <a:pPr algn="just" fontAlgn="t">
              <a:buFont typeface="Courier New" pitchFamily="49" charset="0"/>
              <a:buChar char="o"/>
            </a:pPr>
            <a:r>
              <a:rPr lang="ar-SA" sz="2600" b="1" dirty="0" smtClean="0">
                <a:solidFill>
                  <a:srgbClr val="C00000"/>
                </a:solidFill>
                <a:latin typeface="Simplified Arabic" pitchFamily="18" charset="-78"/>
                <a:cs typeface="Simplified Arabic" pitchFamily="18" charset="-78"/>
              </a:rPr>
              <a:t>تحتاج المدن العربية إلى زيادة قدرتها على المجابهة. ويتأتى ذلك من خلال تنفيذ جملة من الإجراءات في إطار شراكات فعالة بين القطاعين العام والخاص والمجتمع المدني. لتحسين التخطيط الحضري، والنهوض بتقديم الخدمات، وتعزيز استدامة المدن العربية</a:t>
            </a:r>
            <a:r>
              <a:rPr lang="ar-EG" sz="2600" b="1" dirty="0" smtClean="0">
                <a:solidFill>
                  <a:srgbClr val="C00000"/>
                </a:solidFill>
                <a:latin typeface="Simplified Arabic" pitchFamily="18" charset="-78"/>
                <a:cs typeface="Simplified Arabic" pitchFamily="18" charset="-78"/>
              </a:rPr>
              <a:t>.</a:t>
            </a:r>
          </a:p>
          <a:p>
            <a:pPr algn="just" fontAlgn="t">
              <a:buFont typeface="Courier New" pitchFamily="49" charset="0"/>
              <a:buChar char="o"/>
            </a:pPr>
            <a:r>
              <a:rPr lang="ar-SA" sz="2600" b="1" dirty="0" smtClean="0">
                <a:solidFill>
                  <a:srgbClr val="C00000"/>
                </a:solidFill>
                <a:latin typeface="Simplified Arabic" pitchFamily="18" charset="-78"/>
                <a:cs typeface="Simplified Arabic" pitchFamily="18" charset="-78"/>
              </a:rPr>
              <a:t>تعزيز مبدأ العمارة الخضراء </a:t>
            </a:r>
            <a:r>
              <a:rPr lang="ar-EG" sz="2600" b="1" dirty="0" smtClean="0">
                <a:solidFill>
                  <a:srgbClr val="C00000"/>
                </a:solidFill>
                <a:latin typeface="Simplified Arabic" pitchFamily="18" charset="-78"/>
                <a:cs typeface="Simplified Arabic" pitchFamily="18" charset="-78"/>
              </a:rPr>
              <a:t>.</a:t>
            </a:r>
          </a:p>
          <a:p>
            <a:pPr algn="just" fontAlgn="t">
              <a:buFont typeface="Courier New" pitchFamily="49" charset="0"/>
              <a:buChar char="o"/>
            </a:pPr>
            <a:r>
              <a:rPr lang="ar-SA" sz="2600" b="1" dirty="0" smtClean="0">
                <a:solidFill>
                  <a:srgbClr val="C00000"/>
                </a:solidFill>
                <a:latin typeface="Simplified Arabic" pitchFamily="18" charset="-78"/>
                <a:cs typeface="Simplified Arabic" pitchFamily="18" charset="-78"/>
              </a:rPr>
              <a:t>تطوير وتعزيز أنظمة الإنذار المبكر لتحديد وتقييم ومراقبة المخاطر؛ وتقييم مدى قابلية التضرر</a:t>
            </a:r>
            <a:r>
              <a:rPr lang="ar-EG" sz="2600" b="1" dirty="0" smtClean="0">
                <a:solidFill>
                  <a:srgbClr val="C00000"/>
                </a:solidFill>
                <a:latin typeface="Simplified Arabic" pitchFamily="18" charset="-78"/>
                <a:cs typeface="Simplified Arabic" pitchFamily="18" charset="-78"/>
              </a:rPr>
              <a:t>.</a:t>
            </a:r>
            <a:endParaRPr lang="en-US" sz="2600" b="1" dirty="0" smtClean="0">
              <a:solidFill>
                <a:srgbClr val="C00000"/>
              </a:solidFill>
              <a:latin typeface="Simplified Arabic" pitchFamily="18" charset="-78"/>
              <a:cs typeface="Simplified Arabic" pitchFamily="18" charset="-78"/>
            </a:endParaRPr>
          </a:p>
          <a:p>
            <a:pPr algn="just" fontAlgn="t">
              <a:buFont typeface="Courier New" pitchFamily="49" charset="0"/>
              <a:buChar char="o"/>
            </a:pPr>
            <a:endParaRPr lang="ar-EG" sz="2300" b="1" dirty="0" smtClean="0">
              <a:solidFill>
                <a:schemeClr val="bg1"/>
              </a:solidFill>
              <a:latin typeface="Simplified Arabic" pitchFamily="18" charset="-78"/>
              <a:cs typeface="Simplified Arabic" pitchFamily="18" charset="-78"/>
            </a:endParaRPr>
          </a:p>
          <a:p>
            <a:pPr algn="just" fontAlgn="t">
              <a:buFont typeface="Courier New" pitchFamily="49" charset="0"/>
              <a:buChar char="o"/>
            </a:pPr>
            <a:endParaRPr lang="en-US" sz="2400" b="1" dirty="0">
              <a:solidFill>
                <a:schemeClr val="bg1"/>
              </a:solidFill>
              <a:latin typeface="Simplified Arabic" pitchFamily="18" charset="-78"/>
              <a:cs typeface="Simplified Arabic" pitchFamily="18" charset="-78"/>
            </a:endParaRPr>
          </a:p>
        </p:txBody>
      </p:sp>
      <p:sp>
        <p:nvSpPr>
          <p:cNvPr id="4" name="Content Placeholder 3"/>
          <p:cNvSpPr>
            <a:spLocks noGrp="1"/>
          </p:cNvSpPr>
          <p:nvPr>
            <p:ph sz="half" idx="2"/>
          </p:nvPr>
        </p:nvSpPr>
        <p:spPr/>
        <p:txBody>
          <a:bodyPr>
            <a:normAutofit fontScale="77500" lnSpcReduction="20000"/>
          </a:bodyPr>
          <a:lstStyle/>
          <a:p>
            <a:pPr algn="just">
              <a:buFont typeface="Courier New" pitchFamily="49" charset="0"/>
              <a:buChar char="o"/>
            </a:pPr>
            <a:r>
              <a:rPr lang="ar-SA" sz="2400" b="1" dirty="0" smtClean="0">
                <a:solidFill>
                  <a:schemeClr val="bg1"/>
                </a:solidFill>
                <a:latin typeface="Simplified Arabic" pitchFamily="18" charset="-78"/>
                <a:cs typeface="Simplified Arabic" pitchFamily="18" charset="-78"/>
              </a:rPr>
              <a:t>المنطقة العربية واحدة من أكثر المناطق تحضراً في العالم، بحلول عام 2050 سوف ترتفع نسبة سكان المدن إلى 68٪. </a:t>
            </a:r>
            <a:endParaRPr lang="ar-EG" sz="2400"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sz="2400" b="1" dirty="0" smtClean="0">
                <a:solidFill>
                  <a:schemeClr val="bg1"/>
                </a:solidFill>
                <a:latin typeface="Simplified Arabic" pitchFamily="18" charset="-78"/>
                <a:cs typeface="Simplified Arabic" pitchFamily="18" charset="-78"/>
              </a:rPr>
              <a:t>مراكز حضرية ضخمة مثقلة بالفقر المدقع، والمناطق العشوائية غير الرسمية، والأحياء الفقيرة التي تفتقر إلى الخدمات الأساسية. </a:t>
            </a:r>
            <a:endParaRPr lang="ar-EG" sz="2400"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sz="2400" b="1" dirty="0" smtClean="0">
                <a:solidFill>
                  <a:schemeClr val="bg1"/>
                </a:solidFill>
                <a:latin typeface="Simplified Arabic" pitchFamily="18" charset="-78"/>
                <a:cs typeface="Simplified Arabic" pitchFamily="18" charset="-78"/>
              </a:rPr>
              <a:t>تقع العديد من المناطق الحضرية وليست فقط الفقيرة في مناطق عالية المخاطر وذات قابلية للتضرر من السيول والفيضانات والزلازل، والانهيارات الأرضية والعواصف الثلجية</a:t>
            </a:r>
            <a:r>
              <a:rPr lang="ar-SA" sz="2400" b="1" dirty="0" smtClean="0">
                <a:latin typeface="Simplified Arabic" pitchFamily="18" charset="-78"/>
                <a:cs typeface="Simplified Arabic" pitchFamily="18" charset="-78"/>
              </a:rPr>
              <a:t>. </a:t>
            </a:r>
            <a:endParaRPr lang="ar-EG" sz="2400" b="1" dirty="0" smtClean="0">
              <a:latin typeface="Simplified Arabic" pitchFamily="18" charset="-78"/>
              <a:cs typeface="Simplified Arabic" pitchFamily="18" charset="-78"/>
            </a:endParaRPr>
          </a:p>
          <a:p>
            <a:pPr fontAlgn="t">
              <a:buFont typeface="Courier New" pitchFamily="49" charset="0"/>
              <a:buChar char="o"/>
            </a:pPr>
            <a:r>
              <a:rPr lang="ar-SA" sz="2400" b="1" dirty="0" smtClean="0">
                <a:solidFill>
                  <a:schemeClr val="bg1"/>
                </a:solidFill>
                <a:latin typeface="Simplified Arabic" pitchFamily="18" charset="-78"/>
                <a:cs typeface="Simplified Arabic" pitchFamily="18" charset="-78"/>
              </a:rPr>
              <a:t>يتأثر أيضاً سكان المدن من جراء تغير المناخ وزيادة وتيرة الأحداث المتطرفة.</a:t>
            </a:r>
            <a:endParaRPr lang="ar-EG" sz="2400" b="1" dirty="0" smtClean="0">
              <a:solidFill>
                <a:schemeClr val="bg1"/>
              </a:solidFill>
              <a:latin typeface="Simplified Arabic" pitchFamily="18" charset="-78"/>
              <a:cs typeface="Simplified Arabic" pitchFamily="18" charset="-78"/>
            </a:endParaRPr>
          </a:p>
          <a:p>
            <a:pPr algn="just" fontAlgn="t">
              <a:buFont typeface="Courier New" pitchFamily="49" charset="0"/>
              <a:buChar char="o"/>
            </a:pPr>
            <a:r>
              <a:rPr lang="ar-SA" sz="2400" b="1" dirty="0" smtClean="0">
                <a:solidFill>
                  <a:schemeClr val="bg1"/>
                </a:solidFill>
                <a:latin typeface="Simplified Arabic" pitchFamily="18" charset="-78"/>
                <a:cs typeface="Simplified Arabic" pitchFamily="18" charset="-78"/>
              </a:rPr>
              <a:t>درجات حرارة أكثر تطرفا للإشعاع الشمسي العالي واتجاه التربة إلى امتصاص وتخزين الحرارة</a:t>
            </a:r>
            <a:r>
              <a:rPr lang="ar-EG" sz="2400" b="1" dirty="0" smtClean="0">
                <a:solidFill>
                  <a:schemeClr val="bg1"/>
                </a:solidFill>
                <a:latin typeface="Simplified Arabic" pitchFamily="18" charset="-78"/>
                <a:cs typeface="Simplified Arabic" pitchFamily="18" charset="-78"/>
              </a:rPr>
              <a:t> </a:t>
            </a:r>
            <a:r>
              <a:rPr lang="ar-SA" sz="2400" b="1" dirty="0" smtClean="0">
                <a:solidFill>
                  <a:schemeClr val="bg1"/>
                </a:solidFill>
                <a:latin typeface="Simplified Arabic" pitchFamily="18" charset="-78"/>
                <a:cs typeface="Simplified Arabic" pitchFamily="18" charset="-78"/>
              </a:rPr>
              <a:t> مع تأثير جزر الحرارة</a:t>
            </a:r>
            <a:r>
              <a:rPr lang="ar-EG" sz="2400" b="1" dirty="0" smtClean="0">
                <a:solidFill>
                  <a:schemeClr val="bg1"/>
                </a:solidFill>
                <a:latin typeface="Simplified Arabic" pitchFamily="18" charset="-78"/>
                <a:cs typeface="Simplified Arabic" pitchFamily="18" charset="-78"/>
              </a:rPr>
              <a:t> الحضرية</a:t>
            </a:r>
            <a:r>
              <a:rPr lang="ar-SA" sz="2400" b="1" dirty="0" smtClean="0">
                <a:solidFill>
                  <a:schemeClr val="bg1"/>
                </a:solidFill>
                <a:latin typeface="Simplified Arabic" pitchFamily="18" charset="-78"/>
                <a:cs typeface="Simplified Arabic" pitchFamily="18" charset="-78"/>
              </a:rPr>
              <a:t> وسوء نوعية الهواء في المدن</a:t>
            </a:r>
            <a:r>
              <a:rPr lang="ar-EG" sz="2400" b="1" dirty="0" smtClean="0">
                <a:solidFill>
                  <a:schemeClr val="bg1"/>
                </a:solidFill>
                <a:latin typeface="Simplified Arabic" pitchFamily="18" charset="-78"/>
                <a:cs typeface="Simplified Arabic" pitchFamily="18" charset="-78"/>
              </a:rPr>
              <a:t>.</a:t>
            </a:r>
          </a:p>
          <a:p>
            <a:pPr algn="just">
              <a:buFont typeface="Courier New" pitchFamily="49" charset="0"/>
              <a:buChar char="o"/>
            </a:pPr>
            <a:r>
              <a:rPr lang="ar-SA" sz="2400" b="1" dirty="0" smtClean="0">
                <a:latin typeface="Simplified Arabic" pitchFamily="18" charset="-78"/>
                <a:cs typeface="Simplified Arabic" pitchFamily="18" charset="-78"/>
              </a:rPr>
              <a:t> </a:t>
            </a:r>
            <a:endParaRPr lang="en-US" sz="2400" b="1" dirty="0" smtClean="0">
              <a:latin typeface="Simplified Arabic" pitchFamily="18" charset="-78"/>
              <a:cs typeface="Simplified Arabic" pitchFamily="18" charset="-78"/>
            </a:endParaRPr>
          </a:p>
          <a:p>
            <a:pPr algn="just">
              <a:buFont typeface="Courier New" pitchFamily="49" charset="0"/>
              <a:buChar char="o"/>
            </a:pPr>
            <a:endParaRPr lang="ar-EG" sz="2400" b="1" dirty="0">
              <a:solidFill>
                <a:schemeClr val="bg1"/>
              </a:solidFill>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solidFill>
                  <a:srgbClr val="FFFF00"/>
                </a:solidFill>
              </a:rPr>
              <a:t>ضعف البحوث العلمية المنشورة والمراجعة</a:t>
            </a:r>
            <a:endParaRPr lang="ar-EG" dirty="0">
              <a:solidFill>
                <a:srgbClr val="FFFF00"/>
              </a:solidFill>
            </a:endParaRPr>
          </a:p>
        </p:txBody>
      </p:sp>
      <p:sp>
        <p:nvSpPr>
          <p:cNvPr id="3" name="Content Placeholder 2"/>
          <p:cNvSpPr>
            <a:spLocks noGrp="1"/>
          </p:cNvSpPr>
          <p:nvPr>
            <p:ph sz="half" idx="1"/>
          </p:nvPr>
        </p:nvSpPr>
        <p:spPr/>
        <p:txBody>
          <a:bodyPr>
            <a:normAutofit fontScale="47500" lnSpcReduction="20000"/>
          </a:bodyPr>
          <a:lstStyle/>
          <a:p>
            <a:pPr algn="just">
              <a:buFont typeface="Courier New" pitchFamily="49" charset="0"/>
              <a:buChar char="o"/>
            </a:pPr>
            <a:r>
              <a:rPr lang="ar-SA" sz="3800" b="1" dirty="0" smtClean="0">
                <a:solidFill>
                  <a:srgbClr val="C00000"/>
                </a:solidFill>
                <a:latin typeface="Simplified Arabic" pitchFamily="18" charset="-78"/>
                <a:cs typeface="Simplified Arabic" pitchFamily="18" charset="-78"/>
              </a:rPr>
              <a:t>تشجيع استخدام المعارف التقليدية المختبرة علمياً</a:t>
            </a:r>
            <a:r>
              <a:rPr lang="ar-EG" sz="3800" b="1" dirty="0" smtClean="0">
                <a:solidFill>
                  <a:srgbClr val="C00000"/>
                </a:solidFill>
                <a:latin typeface="Simplified Arabic" pitchFamily="18" charset="-78"/>
                <a:cs typeface="Simplified Arabic" pitchFamily="18" charset="-78"/>
              </a:rPr>
              <a:t>.</a:t>
            </a:r>
          </a:p>
          <a:p>
            <a:pPr algn="just">
              <a:buFont typeface="Courier New" pitchFamily="49" charset="0"/>
              <a:buChar char="o"/>
            </a:pPr>
            <a:r>
              <a:rPr lang="ar-SA" sz="3800" b="1" dirty="0" smtClean="0">
                <a:solidFill>
                  <a:srgbClr val="C00000"/>
                </a:solidFill>
                <a:latin typeface="Simplified Arabic" pitchFamily="18" charset="-78"/>
                <a:cs typeface="Simplified Arabic" pitchFamily="18" charset="-78"/>
              </a:rPr>
              <a:t>التركيز على دراسات بحوث التقييم ودراسات الحالة، وكذا دراسات تحليل التكاليف والفوائد عن اقتصاديات الحد من مخاطر الكوارث من أجل التنمية المستدامة.</a:t>
            </a:r>
            <a:endParaRPr lang="ar-EG" sz="3800" b="1" dirty="0" smtClean="0">
              <a:solidFill>
                <a:srgbClr val="C00000"/>
              </a:solidFill>
              <a:latin typeface="Simplified Arabic" pitchFamily="18" charset="-78"/>
              <a:cs typeface="Simplified Arabic" pitchFamily="18" charset="-78"/>
            </a:endParaRPr>
          </a:p>
          <a:p>
            <a:pPr algn="just">
              <a:buFont typeface="Courier New" pitchFamily="49" charset="0"/>
              <a:buChar char="o"/>
            </a:pPr>
            <a:r>
              <a:rPr lang="ar-SA" sz="3800" b="1" dirty="0" smtClean="0">
                <a:solidFill>
                  <a:srgbClr val="C00000"/>
                </a:solidFill>
                <a:latin typeface="Simplified Arabic" pitchFamily="18" charset="-78"/>
                <a:cs typeface="Simplified Arabic" pitchFamily="18" charset="-78"/>
              </a:rPr>
              <a:t>توثيق وتسجيل ونشر ما هو متاح داخل المنطقة من دراسات وبحوث ومؤلفات علمية ذات الصلة</a:t>
            </a:r>
            <a:r>
              <a:rPr lang="ar-EG" sz="3800" b="1" dirty="0" smtClean="0">
                <a:solidFill>
                  <a:srgbClr val="C00000"/>
                </a:solidFill>
                <a:latin typeface="Simplified Arabic" pitchFamily="18" charset="-78"/>
                <a:cs typeface="Simplified Arabic" pitchFamily="18" charset="-78"/>
              </a:rPr>
              <a:t>.</a:t>
            </a:r>
          </a:p>
          <a:p>
            <a:pPr algn="just">
              <a:buFont typeface="Courier New" pitchFamily="49" charset="0"/>
              <a:buChar char="o"/>
            </a:pPr>
            <a:r>
              <a:rPr lang="ar-SA" sz="3800" b="1" dirty="0" smtClean="0">
                <a:solidFill>
                  <a:srgbClr val="C00000"/>
                </a:solidFill>
                <a:latin typeface="Simplified Arabic" pitchFamily="18" charset="-78"/>
                <a:cs typeface="Simplified Arabic" pitchFamily="18" charset="-78"/>
              </a:rPr>
              <a:t>وتعزيز التنسيق والتعاون بين المراكز العلمية والجامعات داخل المنطقة العربية وبين المراكز البحثية العالمي</a:t>
            </a:r>
            <a:r>
              <a:rPr lang="ar-EG" sz="3800" b="1" dirty="0" smtClean="0">
                <a:solidFill>
                  <a:srgbClr val="C00000"/>
                </a:solidFill>
                <a:latin typeface="Simplified Arabic" pitchFamily="18" charset="-78"/>
                <a:cs typeface="Simplified Arabic" pitchFamily="18" charset="-78"/>
              </a:rPr>
              <a:t>ة.</a:t>
            </a:r>
            <a:r>
              <a:rPr lang="ar-SA" sz="3800" b="1" dirty="0" smtClean="0">
                <a:solidFill>
                  <a:srgbClr val="C00000"/>
                </a:solidFill>
                <a:latin typeface="Simplified Arabic" pitchFamily="18" charset="-78"/>
                <a:cs typeface="Simplified Arabic" pitchFamily="18" charset="-78"/>
              </a:rPr>
              <a:t> </a:t>
            </a:r>
            <a:endParaRPr lang="ar-EG" sz="3800" b="1" dirty="0" smtClean="0">
              <a:solidFill>
                <a:srgbClr val="C00000"/>
              </a:solidFill>
              <a:latin typeface="Simplified Arabic" pitchFamily="18" charset="-78"/>
              <a:cs typeface="Simplified Arabic" pitchFamily="18" charset="-78"/>
            </a:endParaRPr>
          </a:p>
          <a:p>
            <a:pPr algn="just">
              <a:buFont typeface="Courier New" pitchFamily="49" charset="0"/>
              <a:buChar char="o"/>
            </a:pPr>
            <a:r>
              <a:rPr lang="ar-SA" sz="3800" b="1" dirty="0" smtClean="0">
                <a:solidFill>
                  <a:srgbClr val="C00000"/>
                </a:solidFill>
                <a:latin typeface="Simplified Arabic" pitchFamily="18" charset="-78"/>
                <a:cs typeface="Simplified Arabic" pitchFamily="18" charset="-78"/>
              </a:rPr>
              <a:t>إنشاء آلية إقليمية تجمع العلماء العرب</a:t>
            </a:r>
            <a:r>
              <a:rPr lang="ar-EG" sz="3800" b="1" dirty="0" smtClean="0">
                <a:solidFill>
                  <a:srgbClr val="C00000"/>
                </a:solidFill>
                <a:latin typeface="Simplified Arabic" pitchFamily="18" charset="-78"/>
                <a:cs typeface="Simplified Arabic" pitchFamily="18" charset="-78"/>
              </a:rPr>
              <a:t>.</a:t>
            </a:r>
            <a:r>
              <a:rPr lang="ar-SA" sz="3800" b="1" dirty="0" smtClean="0">
                <a:solidFill>
                  <a:srgbClr val="C00000"/>
                </a:solidFill>
                <a:latin typeface="Simplified Arabic" pitchFamily="18" charset="-78"/>
                <a:cs typeface="Simplified Arabic" pitchFamily="18" charset="-78"/>
              </a:rPr>
              <a:t> </a:t>
            </a:r>
            <a:endParaRPr lang="ar-EG" sz="3800" b="1" dirty="0" smtClean="0">
              <a:solidFill>
                <a:srgbClr val="C00000"/>
              </a:solidFill>
              <a:latin typeface="Simplified Arabic" pitchFamily="18" charset="-78"/>
              <a:cs typeface="Simplified Arabic" pitchFamily="18" charset="-78"/>
            </a:endParaRPr>
          </a:p>
          <a:p>
            <a:pPr algn="just" fontAlgn="t">
              <a:buFont typeface="Courier New" pitchFamily="49" charset="0"/>
              <a:buChar char="o"/>
            </a:pPr>
            <a:r>
              <a:rPr lang="ar-SA" sz="3800" b="1" dirty="0" smtClean="0">
                <a:solidFill>
                  <a:srgbClr val="C00000"/>
                </a:solidFill>
                <a:latin typeface="Simplified Arabic" pitchFamily="18" charset="-78"/>
                <a:cs typeface="Simplified Arabic" pitchFamily="18" charset="-78"/>
              </a:rPr>
              <a:t>ضمان أن تستند القرارات إلى أفضل الأدلة العلمية المتاحة.</a:t>
            </a:r>
            <a:endParaRPr lang="ar-EG" sz="3800" b="1" dirty="0" smtClean="0">
              <a:solidFill>
                <a:srgbClr val="C00000"/>
              </a:solidFill>
              <a:latin typeface="Simplified Arabic" pitchFamily="18" charset="-78"/>
              <a:cs typeface="Simplified Arabic" pitchFamily="18" charset="-78"/>
            </a:endParaRPr>
          </a:p>
          <a:p>
            <a:pPr algn="just" fontAlgn="t">
              <a:buFont typeface="Courier New" pitchFamily="49" charset="0"/>
              <a:buChar char="o"/>
            </a:pPr>
            <a:r>
              <a:rPr lang="ar-SA" sz="3800" b="1" dirty="0" smtClean="0">
                <a:solidFill>
                  <a:srgbClr val="C00000"/>
                </a:solidFill>
                <a:latin typeface="Simplified Arabic" pitchFamily="18" charset="-78"/>
                <a:cs typeface="Simplified Arabic" pitchFamily="18" charset="-78"/>
              </a:rPr>
              <a:t>خطوة إيجابية هامة</a:t>
            </a:r>
            <a:r>
              <a:rPr lang="ar-EG" sz="3800" b="1" dirty="0" smtClean="0">
                <a:solidFill>
                  <a:srgbClr val="C00000"/>
                </a:solidFill>
                <a:latin typeface="Simplified Arabic" pitchFamily="18" charset="-78"/>
                <a:cs typeface="Simplified Arabic" pitchFamily="18" charset="-78"/>
              </a:rPr>
              <a:t>،</a:t>
            </a:r>
            <a:r>
              <a:rPr lang="ar-SA" sz="3800" b="1" dirty="0" smtClean="0">
                <a:solidFill>
                  <a:srgbClr val="C00000"/>
                </a:solidFill>
                <a:latin typeface="Simplified Arabic" pitchFamily="18" charset="-78"/>
                <a:cs typeface="Simplified Arabic" pitchFamily="18" charset="-78"/>
              </a:rPr>
              <a:t> إتجاه </a:t>
            </a:r>
            <a:r>
              <a:rPr lang="ar-EG" sz="3800" b="1" dirty="0" smtClean="0">
                <a:solidFill>
                  <a:srgbClr val="C00000"/>
                </a:solidFill>
                <a:latin typeface="Simplified Arabic" pitchFamily="18" charset="-78"/>
                <a:cs typeface="Simplified Arabic" pitchFamily="18" charset="-78"/>
              </a:rPr>
              <a:t>بعض الدول لبناء </a:t>
            </a:r>
            <a:r>
              <a:rPr lang="ar-SA" sz="3800" b="1" dirty="0" smtClean="0">
                <a:solidFill>
                  <a:srgbClr val="C00000"/>
                </a:solidFill>
                <a:latin typeface="Simplified Arabic" pitchFamily="18" charset="-78"/>
                <a:cs typeface="Simplified Arabic" pitchFamily="18" charset="-78"/>
              </a:rPr>
              <a:t>قواعد البيانات الوطنية للخسائر الناجمة عن الكوارث </a:t>
            </a:r>
            <a:r>
              <a:rPr lang="ar-EG" sz="3800" b="1" dirty="0" smtClean="0">
                <a:solidFill>
                  <a:srgbClr val="C00000"/>
                </a:solidFill>
                <a:latin typeface="Simplified Arabic" pitchFamily="18" charset="-78"/>
                <a:cs typeface="Simplified Arabic" pitchFamily="18" charset="-78"/>
              </a:rPr>
              <a:t>.</a:t>
            </a:r>
            <a:r>
              <a:rPr lang="ar-SA" dirty="0" smtClean="0"/>
              <a:t> </a:t>
            </a:r>
            <a:endParaRPr lang="en-US" dirty="0" smtClean="0"/>
          </a:p>
          <a:p>
            <a:pPr algn="just"/>
            <a:endParaRPr lang="en-US" b="1" dirty="0" smtClean="0">
              <a:solidFill>
                <a:srgbClr val="C00000"/>
              </a:solidFill>
              <a:latin typeface="Simplified Arabic" pitchFamily="18" charset="-78"/>
              <a:cs typeface="Simplified Arabic" pitchFamily="18" charset="-78"/>
            </a:endParaRPr>
          </a:p>
          <a:p>
            <a:endParaRPr lang="ar-EG" dirty="0"/>
          </a:p>
        </p:txBody>
      </p:sp>
      <p:sp>
        <p:nvSpPr>
          <p:cNvPr id="4" name="Content Placeholder 3"/>
          <p:cNvSpPr>
            <a:spLocks noGrp="1"/>
          </p:cNvSpPr>
          <p:nvPr>
            <p:ph sz="half" idx="2"/>
          </p:nvPr>
        </p:nvSpPr>
        <p:spPr/>
        <p:txBody>
          <a:bodyPr>
            <a:normAutofit fontScale="47500" lnSpcReduction="20000"/>
          </a:bodyPr>
          <a:lstStyle/>
          <a:p>
            <a:pPr algn="just">
              <a:buFont typeface="Courier New" pitchFamily="49" charset="0"/>
              <a:buChar char="o"/>
            </a:pPr>
            <a:r>
              <a:rPr lang="ar-SA" sz="3800" b="1" dirty="0" smtClean="0">
                <a:solidFill>
                  <a:schemeClr val="bg1"/>
                </a:solidFill>
                <a:latin typeface="Simplified Arabic" pitchFamily="18" charset="-78"/>
                <a:cs typeface="Simplified Arabic" pitchFamily="18" charset="-78"/>
              </a:rPr>
              <a:t>دراسات وأبحاث علمية تتم في المراكز العلمية والجامعات تتناول قضايا متعددة متعلقة بمخاطر الكوارث بشكل أو بآخر</a:t>
            </a:r>
            <a:r>
              <a:rPr lang="ar-EG" sz="3800" b="1" dirty="0" smtClean="0">
                <a:solidFill>
                  <a:schemeClr val="bg1"/>
                </a:solidFill>
                <a:latin typeface="Simplified Arabic" pitchFamily="18" charset="-78"/>
                <a:cs typeface="Simplified Arabic" pitchFamily="18" charset="-78"/>
              </a:rPr>
              <a:t>.</a:t>
            </a:r>
          </a:p>
          <a:p>
            <a:pPr algn="just">
              <a:buFont typeface="Courier New" pitchFamily="49" charset="0"/>
              <a:buChar char="o"/>
            </a:pPr>
            <a:r>
              <a:rPr lang="ar-SA" sz="3800" b="1" dirty="0" smtClean="0">
                <a:solidFill>
                  <a:schemeClr val="bg1"/>
                </a:solidFill>
                <a:latin typeface="Simplified Arabic" pitchFamily="18" charset="-78"/>
                <a:cs typeface="Simplified Arabic" pitchFamily="18" charset="-78"/>
              </a:rPr>
              <a:t>دراسات وأبحاث علمية تتم من قبل المنظمات العربية والإقليمية</a:t>
            </a:r>
            <a:r>
              <a:rPr lang="ar-EG" sz="3800" b="1" dirty="0" smtClean="0">
                <a:solidFill>
                  <a:schemeClr val="bg1"/>
                </a:solidFill>
                <a:latin typeface="Simplified Arabic" pitchFamily="18" charset="-78"/>
                <a:cs typeface="Simplified Arabic" pitchFamily="18" charset="-78"/>
              </a:rPr>
              <a:t>.</a:t>
            </a:r>
          </a:p>
          <a:p>
            <a:pPr algn="just">
              <a:buFont typeface="Courier New" pitchFamily="49" charset="0"/>
              <a:buChar char="o"/>
            </a:pPr>
            <a:r>
              <a:rPr lang="ar-SA" sz="3800" b="1" dirty="0" smtClean="0">
                <a:solidFill>
                  <a:schemeClr val="bg1"/>
                </a:solidFill>
                <a:latin typeface="Simplified Arabic" pitchFamily="18" charset="-78"/>
                <a:cs typeface="Simplified Arabic" pitchFamily="18" charset="-78"/>
              </a:rPr>
              <a:t>ما يتم من دراسات وأبحاث علمية لا ينعكس بالضرورة في التقارير العلمية الدولية</a:t>
            </a:r>
            <a:r>
              <a:rPr lang="ar-EG" sz="3800" b="1" dirty="0" smtClean="0">
                <a:solidFill>
                  <a:schemeClr val="bg1"/>
                </a:solidFill>
                <a:latin typeface="Simplified Arabic" pitchFamily="18" charset="-78"/>
                <a:cs typeface="Simplified Arabic" pitchFamily="18" charset="-78"/>
              </a:rPr>
              <a:t>.</a:t>
            </a:r>
          </a:p>
          <a:p>
            <a:pPr algn="just">
              <a:buFont typeface="Courier New" pitchFamily="49" charset="0"/>
              <a:buChar char="o"/>
            </a:pPr>
            <a:r>
              <a:rPr lang="ar-SA" sz="3800" b="1" dirty="0" smtClean="0">
                <a:solidFill>
                  <a:schemeClr val="bg1"/>
                </a:solidFill>
                <a:latin typeface="Simplified Arabic" pitchFamily="18" charset="-78"/>
                <a:cs typeface="Simplified Arabic" pitchFamily="18" charset="-78"/>
              </a:rPr>
              <a:t>غالبيتها باللغة العربية، أو غير منشورة في مجلات دولية</a:t>
            </a:r>
            <a:r>
              <a:rPr lang="ar-EG" sz="3800" b="1" dirty="0" smtClean="0">
                <a:solidFill>
                  <a:schemeClr val="bg1"/>
                </a:solidFill>
                <a:latin typeface="Simplified Arabic" pitchFamily="18" charset="-78"/>
                <a:cs typeface="Simplified Arabic" pitchFamily="18" charset="-78"/>
              </a:rPr>
              <a:t> </a:t>
            </a:r>
            <a:r>
              <a:rPr lang="ar-SA" sz="3800" b="1" dirty="0" smtClean="0">
                <a:solidFill>
                  <a:schemeClr val="bg1"/>
                </a:solidFill>
                <a:latin typeface="Simplified Arabic" pitchFamily="18" charset="-78"/>
                <a:cs typeface="Simplified Arabic" pitchFamily="18" charset="-78"/>
              </a:rPr>
              <a:t>أو لم يتم مراجعتها</a:t>
            </a:r>
            <a:r>
              <a:rPr lang="ar-EG" sz="3800" b="1" dirty="0" smtClean="0">
                <a:solidFill>
                  <a:schemeClr val="bg1"/>
                </a:solidFill>
                <a:latin typeface="Simplified Arabic" pitchFamily="18" charset="-78"/>
                <a:cs typeface="Simplified Arabic" pitchFamily="18" charset="-78"/>
              </a:rPr>
              <a:t>.</a:t>
            </a:r>
          </a:p>
          <a:p>
            <a:pPr algn="just">
              <a:buFont typeface="Courier New" pitchFamily="49" charset="0"/>
              <a:buChar char="o"/>
            </a:pPr>
            <a:r>
              <a:rPr lang="ar-EG" sz="3800" b="1" dirty="0" smtClean="0">
                <a:solidFill>
                  <a:schemeClr val="bg1"/>
                </a:solidFill>
                <a:latin typeface="Simplified Arabic" pitchFamily="18" charset="-78"/>
                <a:cs typeface="Simplified Arabic" pitchFamily="18" charset="-78"/>
              </a:rPr>
              <a:t>قضايا تهم المنطقة لم تعرض بعمق </a:t>
            </a:r>
            <a:r>
              <a:rPr lang="ar-SA" sz="3800" b="1" dirty="0" smtClean="0">
                <a:solidFill>
                  <a:schemeClr val="bg1"/>
                </a:solidFill>
                <a:latin typeface="Simplified Arabic" pitchFamily="18" charset="-78"/>
                <a:cs typeface="Simplified Arabic" pitchFamily="18" charset="-78"/>
              </a:rPr>
              <a:t>لعدم وجود الأبحاث العلمية القائمة على الأدلة.</a:t>
            </a:r>
            <a:endParaRPr lang="ar-EG" sz="3800"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sz="3800" b="1" dirty="0" smtClean="0">
                <a:solidFill>
                  <a:srgbClr val="C00000"/>
                </a:solidFill>
                <a:latin typeface="Simplified Arabic" pitchFamily="18" charset="-78"/>
                <a:cs typeface="Simplified Arabic" pitchFamily="18" charset="-78"/>
              </a:rPr>
              <a:t>التركيز</a:t>
            </a:r>
            <a:r>
              <a:rPr lang="ar-EG" sz="3800" b="1" dirty="0" smtClean="0">
                <a:solidFill>
                  <a:srgbClr val="C00000"/>
                </a:solidFill>
                <a:latin typeface="Simplified Arabic" pitchFamily="18" charset="-78"/>
                <a:cs typeface="Simplified Arabic" pitchFamily="18" charset="-78"/>
              </a:rPr>
              <a:t> </a:t>
            </a:r>
            <a:r>
              <a:rPr lang="ar-SA" sz="3800" b="1" dirty="0" smtClean="0">
                <a:solidFill>
                  <a:srgbClr val="C00000"/>
                </a:solidFill>
                <a:latin typeface="Simplified Arabic" pitchFamily="18" charset="-78"/>
                <a:cs typeface="Simplified Arabic" pitchFamily="18" charset="-78"/>
              </a:rPr>
              <a:t>على البحث العلمي وتعزيز الوسائل التقنية لمراقبة المناخ ورصد ورسم خرائط الأخطار</a:t>
            </a:r>
            <a:r>
              <a:rPr lang="ar-EG" sz="3800" b="1" dirty="0" smtClean="0">
                <a:solidFill>
                  <a:srgbClr val="C00000"/>
                </a:solidFill>
                <a:latin typeface="Simplified Arabic" pitchFamily="18" charset="-78"/>
                <a:cs typeface="Simplified Arabic" pitchFamily="18" charset="-78"/>
              </a:rPr>
              <a:t>.</a:t>
            </a:r>
          </a:p>
          <a:p>
            <a:pPr algn="just">
              <a:buFont typeface="Courier New" pitchFamily="49" charset="0"/>
              <a:buChar char="o"/>
            </a:pPr>
            <a:r>
              <a:rPr lang="ar-SA" sz="3800" b="1" dirty="0" smtClean="0">
                <a:solidFill>
                  <a:srgbClr val="C00000"/>
                </a:solidFill>
                <a:latin typeface="Simplified Arabic" pitchFamily="18" charset="-78"/>
                <a:cs typeface="Simplified Arabic" pitchFamily="18" charset="-78"/>
              </a:rPr>
              <a:t>دراسة قابلية التضرر من خلال تطوير قاعدة بيانات شاملة، واستخدام نظم المعلومات الجغرافية وأدوات الاستشعار عن بعد</a:t>
            </a:r>
            <a:r>
              <a:rPr lang="ar-EG" sz="3800" b="1" dirty="0" smtClean="0">
                <a:solidFill>
                  <a:srgbClr val="C00000"/>
                </a:solidFill>
                <a:latin typeface="Simplified Arabic" pitchFamily="18" charset="-78"/>
                <a:cs typeface="Simplified Arabic" pitchFamily="18" charset="-78"/>
              </a:rPr>
              <a:t>.</a:t>
            </a:r>
          </a:p>
          <a:p>
            <a:pPr algn="just">
              <a:buFont typeface="Courier New" pitchFamily="49" charset="0"/>
              <a:buChar char="o"/>
            </a:pPr>
            <a:endParaRPr lang="ar-EG" b="1" dirty="0" smtClean="0">
              <a:solidFill>
                <a:srgbClr val="C00000"/>
              </a:solidFill>
              <a:latin typeface="Simplified Arabic" pitchFamily="18" charset="-78"/>
              <a:cs typeface="Simplified Arabic" pitchFamily="18" charset="-78"/>
            </a:endParaRPr>
          </a:p>
          <a:p>
            <a:pPr algn="just">
              <a:buFont typeface="Courier New" pitchFamily="49" charset="0"/>
              <a:buChar char="o"/>
            </a:pPr>
            <a:endParaRPr lang="en-US" b="1" dirty="0" smtClean="0">
              <a:solidFill>
                <a:schemeClr val="bg1"/>
              </a:solidFill>
              <a:latin typeface="Simplified Arabic" pitchFamily="18" charset="-78"/>
              <a:cs typeface="Simplified Arabic" pitchFamily="18" charset="-78"/>
            </a:endParaRPr>
          </a:p>
          <a:p>
            <a:pPr algn="just">
              <a:buFont typeface="Courier New" pitchFamily="49" charset="0"/>
              <a:buChar char="o"/>
            </a:pPr>
            <a:endParaRPr lang="ar-EG" sz="2200" b="1" dirty="0">
              <a:solidFill>
                <a:schemeClr val="bg1"/>
              </a:solidFill>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ar-EG" b="1" dirty="0" smtClean="0">
                <a:solidFill>
                  <a:schemeClr val="bg1"/>
                </a:solidFill>
              </a:rPr>
              <a:t/>
            </a:r>
            <a:br>
              <a:rPr lang="ar-EG" b="1" dirty="0" smtClean="0">
                <a:solidFill>
                  <a:schemeClr val="bg1"/>
                </a:solidFill>
              </a:rPr>
            </a:br>
            <a:r>
              <a:rPr lang="ar-SA" b="1" dirty="0" smtClean="0">
                <a:solidFill>
                  <a:srgbClr val="FFFF00"/>
                </a:solidFill>
              </a:rPr>
              <a:t>ضعف ثقافة الحد من مخاطر الكوارث وضعف مشاركة أصحاب المصلحة</a:t>
            </a:r>
            <a:r>
              <a:rPr lang="en-US" b="1" dirty="0" smtClean="0">
                <a:solidFill>
                  <a:schemeClr val="bg1"/>
                </a:solidFill>
                <a:latin typeface="Simplified Arabic" pitchFamily="18" charset="-78"/>
                <a:cs typeface="Simplified Arabic" pitchFamily="18" charset="-78"/>
              </a:rPr>
              <a:t/>
            </a:r>
            <a:br>
              <a:rPr lang="en-US" b="1" dirty="0" smtClean="0">
                <a:solidFill>
                  <a:schemeClr val="bg1"/>
                </a:solidFill>
                <a:latin typeface="Simplified Arabic" pitchFamily="18" charset="-78"/>
                <a:cs typeface="Simplified Arabic" pitchFamily="18" charset="-78"/>
              </a:rPr>
            </a:br>
            <a:endParaRPr lang="ar-EG" dirty="0"/>
          </a:p>
        </p:txBody>
      </p:sp>
      <p:sp>
        <p:nvSpPr>
          <p:cNvPr id="3" name="Content Placeholder 2"/>
          <p:cNvSpPr>
            <a:spLocks noGrp="1"/>
          </p:cNvSpPr>
          <p:nvPr>
            <p:ph sz="half" idx="1"/>
          </p:nvPr>
        </p:nvSpPr>
        <p:spPr>
          <a:xfrm>
            <a:off x="457200" y="1600200"/>
            <a:ext cx="4038600" cy="5029200"/>
          </a:xfrm>
        </p:spPr>
        <p:txBody>
          <a:bodyPr>
            <a:normAutofit fontScale="47500" lnSpcReduction="20000"/>
          </a:bodyPr>
          <a:lstStyle/>
          <a:p>
            <a:pPr algn="just">
              <a:buFont typeface="Courier New" pitchFamily="49" charset="0"/>
              <a:buChar char="o"/>
            </a:pPr>
            <a:r>
              <a:rPr lang="ar-EG" sz="3800" b="1" dirty="0" smtClean="0">
                <a:solidFill>
                  <a:srgbClr val="C00000"/>
                </a:solidFill>
                <a:latin typeface="Simplified Arabic" pitchFamily="18" charset="-78"/>
                <a:cs typeface="Simplified Arabic" pitchFamily="18" charset="-78"/>
              </a:rPr>
              <a:t>أن يكون تقييم المخاطر (لا يتأثر من مخاطر ولا تنجم عنه مخاطر) مثل تقييم الأثر البيئي جزء لا يتجزأ من دراسات الجدوى الإقتصادية لأي مشروع استثماري سواء كان قطاعاً عاماً أو خاصاً.</a:t>
            </a:r>
          </a:p>
          <a:p>
            <a:pPr algn="just">
              <a:buFont typeface="Courier New" pitchFamily="49" charset="0"/>
              <a:buChar char="o"/>
            </a:pPr>
            <a:r>
              <a:rPr lang="ar-SA" sz="3800" b="1" dirty="0" smtClean="0">
                <a:solidFill>
                  <a:srgbClr val="C00000"/>
                </a:solidFill>
                <a:latin typeface="Simplified Arabic" pitchFamily="18" charset="-78"/>
                <a:cs typeface="Simplified Arabic" pitchFamily="18" charset="-78"/>
              </a:rPr>
              <a:t>ضمان المسؤولية الإجتماعية للقطاع الخاص وتحفيز </a:t>
            </a:r>
            <a:r>
              <a:rPr lang="ar-EG" sz="3800" b="1" dirty="0" smtClean="0">
                <a:solidFill>
                  <a:srgbClr val="C00000"/>
                </a:solidFill>
                <a:latin typeface="Simplified Arabic" pitchFamily="18" charset="-78"/>
                <a:cs typeface="Simplified Arabic" pitchFamily="18" charset="-78"/>
              </a:rPr>
              <a:t>تطوير شراكات مع المجتمع المدني لإدارة مخاطر الكوارث.</a:t>
            </a:r>
          </a:p>
          <a:p>
            <a:pPr algn="just">
              <a:buFont typeface="Courier New" pitchFamily="49" charset="0"/>
              <a:buChar char="o"/>
            </a:pPr>
            <a:r>
              <a:rPr lang="ar-SA" sz="3800" b="1" dirty="0" smtClean="0">
                <a:solidFill>
                  <a:srgbClr val="C00000"/>
                </a:solidFill>
              </a:rPr>
              <a:t>جذب شركاء جدد بهدف تغيير السلوكيات وإدراك المخاطر</a:t>
            </a:r>
            <a:r>
              <a:rPr lang="ar-EG" sz="3800" b="1" dirty="0" smtClean="0">
                <a:solidFill>
                  <a:srgbClr val="C00000"/>
                </a:solidFill>
                <a:latin typeface="Simplified Arabic" pitchFamily="18" charset="-78"/>
                <a:cs typeface="Simplified Arabic" pitchFamily="18" charset="-78"/>
              </a:rPr>
              <a:t> </a:t>
            </a:r>
            <a:r>
              <a:rPr lang="ar-SA" sz="3800" b="1" dirty="0" smtClean="0">
                <a:solidFill>
                  <a:srgbClr val="C00000"/>
                </a:solidFill>
              </a:rPr>
              <a:t>مثل المؤسسات المالية والجمعيات المهنية</a:t>
            </a:r>
            <a:r>
              <a:rPr lang="ar-EG" sz="3800" b="1" dirty="0" smtClean="0">
                <a:solidFill>
                  <a:srgbClr val="C00000"/>
                </a:solidFill>
              </a:rPr>
              <a:t>.</a:t>
            </a:r>
          </a:p>
          <a:p>
            <a:pPr algn="just">
              <a:buFont typeface="Courier New" pitchFamily="49" charset="0"/>
              <a:buChar char="o"/>
            </a:pPr>
            <a:r>
              <a:rPr lang="ar-SA" sz="3800" b="1" dirty="0" smtClean="0">
                <a:solidFill>
                  <a:srgbClr val="C00000"/>
                </a:solidFill>
              </a:rPr>
              <a:t>تشجيع مشاركة مجموعات محددة مثل النساء والشباب (الحركة الكشفية) والبرلمانيين</a:t>
            </a:r>
            <a:r>
              <a:rPr lang="ar-EG" sz="3800" b="1" dirty="0" smtClean="0">
                <a:solidFill>
                  <a:srgbClr val="C00000"/>
                </a:solidFill>
              </a:rPr>
              <a:t>.</a:t>
            </a:r>
          </a:p>
          <a:p>
            <a:pPr algn="just" fontAlgn="t"/>
            <a:r>
              <a:rPr lang="ar-SA" sz="3800" b="1" dirty="0" smtClean="0">
                <a:solidFill>
                  <a:srgbClr val="C00000"/>
                </a:solidFill>
              </a:rPr>
              <a:t>تعزيز الوعي والمعرفة بالحد من مخاطر الكوارث، على جميع المستويات لجميع أصحاب المصلحة هو المفتاح لتوليد الإلتزام والتحول من ثقافة التعايش مع الخطر إلى الوعي به وتعزيز ثقافة السلامة </a:t>
            </a:r>
            <a:r>
              <a:rPr lang="ar-EG" sz="3800" b="1" dirty="0" smtClean="0">
                <a:solidFill>
                  <a:srgbClr val="C00000"/>
                </a:solidFill>
              </a:rPr>
              <a:t>وكيفية </a:t>
            </a:r>
            <a:r>
              <a:rPr lang="ar-SA" sz="3800" b="1" dirty="0" smtClean="0">
                <a:solidFill>
                  <a:srgbClr val="C00000"/>
                </a:solidFill>
              </a:rPr>
              <a:t>العمل للحد من المخاطر. </a:t>
            </a:r>
            <a:r>
              <a:rPr lang="ar-SA" sz="3800" dirty="0" smtClean="0"/>
              <a:t> </a:t>
            </a:r>
            <a:endParaRPr lang="en-US" sz="3800" dirty="0" smtClean="0"/>
          </a:p>
          <a:p>
            <a:pPr algn="just">
              <a:buFont typeface="Courier New" pitchFamily="49" charset="0"/>
              <a:buChar char="o"/>
            </a:pPr>
            <a:endParaRPr lang="ar-EG" sz="2200" b="1" dirty="0">
              <a:solidFill>
                <a:srgbClr val="C00000"/>
              </a:solidFill>
              <a:latin typeface="Simplified Arabic" pitchFamily="18" charset="-78"/>
              <a:cs typeface="Simplified Arabic" pitchFamily="18" charset="-78"/>
            </a:endParaRPr>
          </a:p>
        </p:txBody>
      </p:sp>
      <p:sp>
        <p:nvSpPr>
          <p:cNvPr id="4" name="Content Placeholder 3"/>
          <p:cNvSpPr>
            <a:spLocks noGrp="1"/>
          </p:cNvSpPr>
          <p:nvPr>
            <p:ph sz="half" idx="2"/>
          </p:nvPr>
        </p:nvSpPr>
        <p:spPr>
          <a:xfrm>
            <a:off x="4648200" y="1600200"/>
            <a:ext cx="4038600" cy="4953000"/>
          </a:xfrm>
        </p:spPr>
        <p:txBody>
          <a:bodyPr>
            <a:normAutofit fontScale="47500" lnSpcReduction="20000"/>
          </a:bodyPr>
          <a:lstStyle/>
          <a:p>
            <a:pPr algn="just">
              <a:buFont typeface="Courier New" pitchFamily="49" charset="0"/>
              <a:buChar char="o"/>
            </a:pPr>
            <a:r>
              <a:rPr lang="ar-SA" sz="3800" b="1" dirty="0" smtClean="0">
                <a:solidFill>
                  <a:schemeClr val="bg1"/>
                </a:solidFill>
              </a:rPr>
              <a:t>ثقافة الحد من المخاطر" آخذة في الظهور، ولكنها ما زالت محدودة للغاية</a:t>
            </a:r>
            <a:r>
              <a:rPr lang="ar-EG" sz="3800" b="1" dirty="0" smtClean="0">
                <a:solidFill>
                  <a:schemeClr val="bg1"/>
                </a:solidFill>
              </a:rPr>
              <a:t>.</a:t>
            </a:r>
          </a:p>
          <a:p>
            <a:pPr algn="just">
              <a:buFont typeface="Courier New" pitchFamily="49" charset="0"/>
              <a:buChar char="o"/>
            </a:pPr>
            <a:r>
              <a:rPr lang="ar-SA" sz="3800" b="1" dirty="0" smtClean="0">
                <a:solidFill>
                  <a:schemeClr val="bg1"/>
                </a:solidFill>
                <a:latin typeface="Simplified Arabic" pitchFamily="18" charset="-78"/>
                <a:cs typeface="Simplified Arabic" pitchFamily="18" charset="-78"/>
              </a:rPr>
              <a:t>أدوات إدارة المخاطر المتاحة في البلدان المتقدمة وبعض البلدان النامية، مثل التأمين والحماية الإجتماعية غير متاحة</a:t>
            </a:r>
            <a:r>
              <a:rPr lang="ar-EG" sz="3800" b="1" dirty="0" smtClean="0">
                <a:solidFill>
                  <a:schemeClr val="bg1"/>
                </a:solidFill>
                <a:latin typeface="Simplified Arabic" pitchFamily="18" charset="-78"/>
                <a:cs typeface="Simplified Arabic" pitchFamily="18" charset="-78"/>
              </a:rPr>
              <a:t>.</a:t>
            </a:r>
          </a:p>
          <a:p>
            <a:pPr algn="just">
              <a:buFont typeface="Courier New" pitchFamily="49" charset="0"/>
              <a:buChar char="o"/>
            </a:pPr>
            <a:r>
              <a:rPr lang="ar-SA" sz="3800" b="1" dirty="0" smtClean="0">
                <a:solidFill>
                  <a:schemeClr val="bg1"/>
                </a:solidFill>
                <a:latin typeface="Simplified Arabic" pitchFamily="18" charset="-78"/>
                <a:cs typeface="Simplified Arabic" pitchFamily="18" charset="-78"/>
              </a:rPr>
              <a:t>مشاركة المجتمع المدني ضعيفة بسبب قيود مرتبطة بالموارد والقدرات.</a:t>
            </a:r>
            <a:endParaRPr lang="ar-EG" sz="3800"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sz="3800" b="1" dirty="0" smtClean="0">
                <a:solidFill>
                  <a:srgbClr val="C00000"/>
                </a:solidFill>
                <a:latin typeface="Simplified Arabic" pitchFamily="18" charset="-78"/>
                <a:cs typeface="Simplified Arabic" pitchFamily="18" charset="-78"/>
              </a:rPr>
              <a:t>لا بد من تنمية وعي قطاع التأمين لتغيير الطريقة التي يعمل بها ولدراسة وتطبيق بعض التجارب الجيدة للتأمين ضد تأثيرات تغير المناخ على المحاصيل الزراعية كما معمول بها في بعض البلدان العربية مثل المغرب وتونس والجزائر. </a:t>
            </a:r>
            <a:endParaRPr lang="ar-EG" sz="3800" b="1" dirty="0" smtClean="0">
              <a:solidFill>
                <a:srgbClr val="C00000"/>
              </a:solidFill>
              <a:latin typeface="Simplified Arabic" pitchFamily="18" charset="-78"/>
              <a:cs typeface="Simplified Arabic" pitchFamily="18" charset="-78"/>
            </a:endParaRPr>
          </a:p>
          <a:p>
            <a:pPr algn="just">
              <a:buFont typeface="Courier New" pitchFamily="49" charset="0"/>
              <a:buChar char="o"/>
            </a:pPr>
            <a:r>
              <a:rPr lang="ar-SA" sz="3800" b="1" dirty="0" smtClean="0">
                <a:solidFill>
                  <a:srgbClr val="C00000"/>
                </a:solidFill>
                <a:latin typeface="Simplified Arabic" pitchFamily="18" charset="-78"/>
                <a:cs typeface="Simplified Arabic" pitchFamily="18" charset="-78"/>
              </a:rPr>
              <a:t>حاجة ملحة لبناء ثقافة السلامة </a:t>
            </a:r>
            <a:r>
              <a:rPr lang="ar-EG" sz="3800" b="1" dirty="0" smtClean="0">
                <a:solidFill>
                  <a:srgbClr val="C00000"/>
                </a:solidFill>
                <a:latin typeface="Simplified Arabic" pitchFamily="18" charset="-78"/>
                <a:cs typeface="Simplified Arabic" pitchFamily="18" charset="-78"/>
              </a:rPr>
              <a:t>واستنهاض وعي المسؤولين وتشكيل أولوية لصانعي القرار للحد من مخاطر الكوارث وذلك على كافة المستويات.</a:t>
            </a:r>
            <a:r>
              <a:rPr lang="ar-SA" sz="3800" b="1" dirty="0" smtClean="0">
                <a:solidFill>
                  <a:srgbClr val="C00000"/>
                </a:solidFill>
                <a:latin typeface="Simplified Arabic" pitchFamily="18" charset="-78"/>
                <a:cs typeface="Simplified Arabic" pitchFamily="18" charset="-78"/>
              </a:rPr>
              <a:t> </a:t>
            </a:r>
            <a:r>
              <a:rPr lang="ar-EG" sz="3800" b="1" dirty="0" smtClean="0">
                <a:solidFill>
                  <a:srgbClr val="C00000"/>
                </a:solidFill>
                <a:latin typeface="Simplified Arabic" pitchFamily="18" charset="-78"/>
                <a:cs typeface="Simplified Arabic" pitchFamily="18" charset="-78"/>
              </a:rPr>
              <a:t>و</a:t>
            </a:r>
            <a:r>
              <a:rPr lang="ar-SA" sz="3800" b="1" dirty="0" smtClean="0">
                <a:solidFill>
                  <a:srgbClr val="C00000"/>
                </a:solidFill>
                <a:latin typeface="Simplified Arabic" pitchFamily="18" charset="-78"/>
                <a:cs typeface="Simplified Arabic" pitchFamily="18" charset="-78"/>
              </a:rPr>
              <a:t>لتشجيع مشاركة جميع أصحاب المصلحة وإشراكها على نحو أفضل في التخطيط والتنفيذ ويكون ذلك من خلال المنتديات الوطنية والإقليمية للحد من مخاطر الكوارث</a:t>
            </a:r>
            <a:r>
              <a:rPr lang="ar-EG" sz="3800" b="1" dirty="0" smtClean="0">
                <a:solidFill>
                  <a:srgbClr val="C00000"/>
                </a:solidFill>
                <a:latin typeface="Simplified Arabic" pitchFamily="18" charset="-78"/>
                <a:cs typeface="Simplified Arabic" pitchFamily="18" charset="-78"/>
              </a:rPr>
              <a:t>.</a:t>
            </a:r>
          </a:p>
          <a:p>
            <a:pPr algn="just">
              <a:buFont typeface="Courier New" pitchFamily="49" charset="0"/>
              <a:buChar char="o"/>
            </a:pPr>
            <a:endParaRPr lang="ar-EG" sz="2200" b="1" dirty="0" smtClean="0">
              <a:solidFill>
                <a:srgbClr val="C00000"/>
              </a:solidFill>
              <a:latin typeface="Simplified Arabic" pitchFamily="18" charset="-78"/>
              <a:cs typeface="Simplified Arabic" pitchFamily="18" charset="-78"/>
            </a:endParaRPr>
          </a:p>
          <a:p>
            <a:pPr algn="just">
              <a:buFont typeface="Courier New" pitchFamily="49" charset="0"/>
              <a:buChar char="o"/>
            </a:pPr>
            <a:endParaRPr lang="ar-EG" sz="2200" b="1" dirty="0" smtClean="0">
              <a:solidFill>
                <a:srgbClr val="C00000"/>
              </a:solidFill>
              <a:latin typeface="Simplified Arabic" pitchFamily="18" charset="-78"/>
              <a:cs typeface="Simplified Arabic" pitchFamily="18" charset="-78"/>
            </a:endParaRPr>
          </a:p>
          <a:p>
            <a:pPr algn="just">
              <a:buFont typeface="Courier New" pitchFamily="49" charset="0"/>
              <a:buChar char="o"/>
            </a:pPr>
            <a:endParaRPr lang="ar-EG" sz="2200" b="1" dirty="0">
              <a:solidFill>
                <a:schemeClr val="bg1"/>
              </a:solidFill>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solidFill>
                  <a:srgbClr val="FFFF00"/>
                </a:solidFill>
                <a:latin typeface="Simplified Arabic" pitchFamily="18" charset="-78"/>
                <a:cs typeface="Simplified Arabic" pitchFamily="18" charset="-78"/>
              </a:rPr>
              <a:t>عدم توافر تمويل للحد من مخاطر الكوارث</a:t>
            </a:r>
            <a:endParaRPr lang="ar-EG" dirty="0">
              <a:solidFill>
                <a:srgbClr val="FFFF00"/>
              </a:solidFill>
            </a:endParaRPr>
          </a:p>
        </p:txBody>
      </p:sp>
      <p:sp>
        <p:nvSpPr>
          <p:cNvPr id="3" name="Content Placeholder 2"/>
          <p:cNvSpPr>
            <a:spLocks noGrp="1"/>
          </p:cNvSpPr>
          <p:nvPr>
            <p:ph sz="half" idx="1"/>
          </p:nvPr>
        </p:nvSpPr>
        <p:spPr/>
        <p:txBody>
          <a:bodyPr>
            <a:normAutofit fontScale="85000" lnSpcReduction="20000"/>
          </a:bodyPr>
          <a:lstStyle/>
          <a:p>
            <a:pPr algn="just"/>
            <a:r>
              <a:rPr lang="ar-SA" sz="2200" b="1" dirty="0" smtClean="0">
                <a:solidFill>
                  <a:schemeClr val="bg1"/>
                </a:solidFill>
              </a:rPr>
              <a:t>الوزارات لديها مبالغ في ميزانياتها يمكن استخدامها للوقاية وحالات الطوارئ، في حين أنه كان يجب على كل وزارة ذات صلة تخصيص نسبة مئوية من ميزانيتها للحد من مخاطر الكوارث</a:t>
            </a:r>
            <a:r>
              <a:rPr lang="ar-EG" sz="2200" b="1" dirty="0" smtClean="0">
                <a:solidFill>
                  <a:schemeClr val="bg1"/>
                </a:solidFill>
              </a:rPr>
              <a:t>.</a:t>
            </a:r>
          </a:p>
          <a:p>
            <a:pPr algn="just"/>
            <a:r>
              <a:rPr lang="ar-SA" sz="2400" b="1" dirty="0" smtClean="0">
                <a:solidFill>
                  <a:schemeClr val="bg1"/>
                </a:solidFill>
                <a:latin typeface="Simplified Arabic" pitchFamily="18" charset="-78"/>
                <a:cs typeface="Simplified Arabic" pitchFamily="18" charset="-78"/>
              </a:rPr>
              <a:t>بعض البلديات المشاركة في مبادرة " تمكين المدن من مجابهة مخاطر الكوارث”  نجحت في استقطاب التمويل لإدارة الأزمات و / أو الحد من مخاطر الكوارث</a:t>
            </a:r>
            <a:r>
              <a:rPr lang="ar-EG" sz="2400" b="1" dirty="0" smtClean="0">
                <a:solidFill>
                  <a:schemeClr val="bg1"/>
                </a:solidFill>
                <a:latin typeface="Simplified Arabic" pitchFamily="18" charset="-78"/>
                <a:cs typeface="Simplified Arabic" pitchFamily="18" charset="-78"/>
              </a:rPr>
              <a:t>.</a:t>
            </a:r>
          </a:p>
          <a:p>
            <a:pPr algn="just"/>
            <a:r>
              <a:rPr lang="ar-SA" sz="2000" b="1" dirty="0" smtClean="0">
                <a:solidFill>
                  <a:srgbClr val="C00000"/>
                </a:solidFill>
                <a:latin typeface="Simplified Arabic" pitchFamily="18" charset="-78"/>
                <a:cs typeface="Simplified Arabic" pitchFamily="18" charset="-78"/>
              </a:rPr>
              <a:t>التحدي الأساسي الذي يواجه الدول العربية ليس فقط تخصيص نسبة من الميزانية الوطنية للحد من مخاطر الكوارث يكون لكل وزارة ذات صلة نصيب منها، بالإضافة لما يتم تخصيصه للمستوى المحلي، ولكن كيفية تعبئة الأموال وجذب القطاع الخاص ليكون شريكا فاعلا مؤثرا يعزز الاستثمارات وآليات التمويل للحد من مخاطر الكوارث. وقد يكون من المفيد أن تدرس الدول مقترح  إنشاء صندوق وطني لإدارة الكوارث ووضع آلية للحكومات المحلية للاستفادة من هذا الصندوق. </a:t>
            </a:r>
            <a:endParaRPr lang="en-US" sz="2000" b="1" dirty="0" smtClean="0">
              <a:solidFill>
                <a:srgbClr val="C00000"/>
              </a:solidFill>
              <a:latin typeface="Simplified Arabic" pitchFamily="18" charset="-78"/>
              <a:cs typeface="Simplified Arabic" pitchFamily="18" charset="-78"/>
            </a:endParaRPr>
          </a:p>
          <a:p>
            <a:pPr algn="just"/>
            <a:endParaRPr lang="ar-EG" sz="2400" b="1" dirty="0">
              <a:solidFill>
                <a:schemeClr val="bg1"/>
              </a:solidFill>
              <a:latin typeface="Simplified Arabic" pitchFamily="18" charset="-78"/>
              <a:cs typeface="Simplified Arabic" pitchFamily="18" charset="-78"/>
            </a:endParaRPr>
          </a:p>
        </p:txBody>
      </p:sp>
      <p:sp>
        <p:nvSpPr>
          <p:cNvPr id="4" name="Content Placeholder 3"/>
          <p:cNvSpPr>
            <a:spLocks noGrp="1"/>
          </p:cNvSpPr>
          <p:nvPr>
            <p:ph sz="half" idx="2"/>
          </p:nvPr>
        </p:nvSpPr>
        <p:spPr/>
        <p:txBody>
          <a:bodyPr>
            <a:normAutofit fontScale="85000" lnSpcReduction="20000"/>
          </a:bodyPr>
          <a:lstStyle/>
          <a:p>
            <a:pPr algn="just">
              <a:buFont typeface="Courier New" pitchFamily="49" charset="0"/>
              <a:buChar char="o"/>
            </a:pPr>
            <a:r>
              <a:rPr lang="ar-EG" sz="2200" b="1" dirty="0" smtClean="0">
                <a:solidFill>
                  <a:schemeClr val="bg1"/>
                </a:solidFill>
              </a:rPr>
              <a:t>لا </a:t>
            </a:r>
            <a:r>
              <a:rPr lang="ar-SA" sz="2200" b="1" dirty="0" smtClean="0">
                <a:solidFill>
                  <a:schemeClr val="bg1"/>
                </a:solidFill>
              </a:rPr>
              <a:t>تتضمن الميزانيات الوطنية في غالبية الدول العربية مخصصات للحد من مخاطر الكوارث</a:t>
            </a:r>
            <a:r>
              <a:rPr lang="ar-EG" sz="2200" b="1" dirty="0" smtClean="0">
                <a:solidFill>
                  <a:schemeClr val="bg1"/>
                </a:solidFill>
              </a:rPr>
              <a:t>.</a:t>
            </a:r>
          </a:p>
          <a:p>
            <a:pPr algn="just">
              <a:buFont typeface="Courier New" pitchFamily="49" charset="0"/>
              <a:buChar char="o"/>
            </a:pPr>
            <a:r>
              <a:rPr lang="ar-SA" sz="2200" b="1" dirty="0" smtClean="0">
                <a:solidFill>
                  <a:schemeClr val="bg1"/>
                </a:solidFill>
                <a:latin typeface="Simplified Arabic" pitchFamily="18" charset="-78"/>
                <a:cs typeface="Simplified Arabic" pitchFamily="18" charset="-78"/>
              </a:rPr>
              <a:t>الدول الغنية بالنفط لديها الموارد المالية للاستثمار في مبادرات الحد من مخاطر الكوارث</a:t>
            </a:r>
            <a:r>
              <a:rPr lang="ar-EG" sz="2200" b="1" dirty="0" smtClean="0">
                <a:solidFill>
                  <a:schemeClr val="bg1"/>
                </a:solidFill>
                <a:latin typeface="Simplified Arabic" pitchFamily="18" charset="-78"/>
                <a:cs typeface="Simplified Arabic" pitchFamily="18" charset="-78"/>
              </a:rPr>
              <a:t>.</a:t>
            </a:r>
          </a:p>
          <a:p>
            <a:pPr algn="just">
              <a:buFont typeface="Courier New" pitchFamily="49" charset="0"/>
              <a:buChar char="o"/>
            </a:pPr>
            <a:r>
              <a:rPr lang="ar-SA" sz="2200" b="1" dirty="0" smtClean="0">
                <a:solidFill>
                  <a:schemeClr val="bg1"/>
                </a:solidFill>
                <a:latin typeface="Simplified Arabic" pitchFamily="18" charset="-78"/>
                <a:cs typeface="Simplified Arabic" pitchFamily="18" charset="-78"/>
              </a:rPr>
              <a:t>البلدان التي تواجه تحديات مالية لديها قابلية عالية للتضرر من مخاطر الكوارث بسبب إنتشار العشوائيات وسوء بنية المساكن وقلة الاستثمارات في البنية التحتية للحد من مخاطر الكوارث.</a:t>
            </a:r>
            <a:endParaRPr lang="ar-EG" sz="2200"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sz="2400" b="1" dirty="0" smtClean="0">
                <a:solidFill>
                  <a:schemeClr val="bg1"/>
                </a:solidFill>
                <a:latin typeface="Simplified Arabic" pitchFamily="18" charset="-78"/>
                <a:cs typeface="Simplified Arabic" pitchFamily="18" charset="-78"/>
              </a:rPr>
              <a:t>محدودية مشاركة  جماعات المجتمع المدني والقطاع الخاص فيما يتم حاليا من أنشطة للحد من مخاطر الكوارث أدى  بالتالي إلى ضعف توافر الموارد المالية من أجل الحد من مخاطر الكوارث.</a:t>
            </a:r>
            <a:endParaRPr lang="ar-EG" sz="2200" b="1" dirty="0">
              <a:solidFill>
                <a:schemeClr val="bg1"/>
              </a:solidFill>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dirty="0" smtClean="0">
                <a:solidFill>
                  <a:srgbClr val="FFFF00"/>
                </a:solidFill>
              </a:rPr>
              <a:t>توصيات المنطقة العربية بشأن إعداد إطار عمل الحد من مخاطر الكوارث لما بعد 2015</a:t>
            </a:r>
            <a:endParaRPr lang="ar-EG" dirty="0"/>
          </a:p>
        </p:txBody>
      </p:sp>
      <p:sp>
        <p:nvSpPr>
          <p:cNvPr id="3" name="Content Placeholder 2"/>
          <p:cNvSpPr>
            <a:spLocks noGrp="1"/>
          </p:cNvSpPr>
          <p:nvPr>
            <p:ph idx="1"/>
          </p:nvPr>
        </p:nvSpPr>
        <p:spPr/>
        <p:txBody>
          <a:bodyPr>
            <a:normAutofit fontScale="92500" lnSpcReduction="20000"/>
          </a:bodyPr>
          <a:lstStyle/>
          <a:p>
            <a:pPr algn="ctr">
              <a:buNone/>
            </a:pPr>
            <a:r>
              <a:rPr lang="ar-EG" dirty="0" smtClean="0">
                <a:solidFill>
                  <a:srgbClr val="C00000"/>
                </a:solidFill>
              </a:rPr>
              <a:t>تتطلع الدول العربية </a:t>
            </a:r>
          </a:p>
          <a:p>
            <a:pPr algn="just">
              <a:buFont typeface="Courier New" pitchFamily="49" charset="0"/>
              <a:buChar char="o"/>
            </a:pPr>
            <a:r>
              <a:rPr lang="ar-EG" b="1" dirty="0" smtClean="0">
                <a:solidFill>
                  <a:schemeClr val="bg1"/>
                </a:solidFill>
                <a:latin typeface="Simplified Arabic" pitchFamily="18" charset="-78"/>
                <a:cs typeface="Simplified Arabic" pitchFamily="18" charset="-78"/>
              </a:rPr>
              <a:t>أن يحقق "إطار عمل الحد من مخاطر الكوارث لما بعد 2015" </a:t>
            </a:r>
            <a:r>
              <a:rPr lang="ar-SA" b="1" dirty="0" smtClean="0">
                <a:solidFill>
                  <a:schemeClr val="bg1"/>
                </a:solidFill>
                <a:latin typeface="Simplified Arabic" pitchFamily="18" charset="-78"/>
                <a:cs typeface="Simplified Arabic" pitchFamily="18" charset="-78"/>
              </a:rPr>
              <a:t>الحد من المخاطر القائمة واستباق خلق مخاطر جديدة وأن يعزز </a:t>
            </a:r>
            <a:r>
              <a:rPr lang="ar-EG" b="1" dirty="0" smtClean="0">
                <a:solidFill>
                  <a:schemeClr val="bg1"/>
                </a:solidFill>
                <a:latin typeface="Simplified Arabic" pitchFamily="18" charset="-78"/>
                <a:cs typeface="Simplified Arabic" pitchFamily="18" charset="-78"/>
              </a:rPr>
              <a:t>من قدرة الدول والمجتمعات على المجابهة.</a:t>
            </a:r>
          </a:p>
          <a:p>
            <a:pPr algn="just">
              <a:buFont typeface="Courier New" pitchFamily="49" charset="0"/>
              <a:buChar char="o"/>
            </a:pPr>
            <a:r>
              <a:rPr lang="ar-EG" b="1" dirty="0" smtClean="0">
                <a:solidFill>
                  <a:schemeClr val="bg1"/>
                </a:solidFill>
                <a:latin typeface="Simplified Arabic" pitchFamily="18" charset="-78"/>
                <a:cs typeface="Simplified Arabic" pitchFamily="18" charset="-78"/>
              </a:rPr>
              <a:t>بم</a:t>
            </a:r>
            <a:r>
              <a:rPr lang="ar-SA" b="1" dirty="0" smtClean="0">
                <a:solidFill>
                  <a:schemeClr val="bg1"/>
                </a:solidFill>
                <a:latin typeface="Simplified Arabic" pitchFamily="18" charset="-78"/>
                <a:cs typeface="Simplified Arabic" pitchFamily="18" charset="-78"/>
              </a:rPr>
              <a:t>عني أن يمكن </a:t>
            </a:r>
            <a:r>
              <a:rPr lang="ar-EG" b="1" dirty="0" smtClean="0">
                <a:solidFill>
                  <a:schemeClr val="bg1"/>
                </a:solidFill>
                <a:latin typeface="Simplified Arabic" pitchFamily="18" charset="-78"/>
                <a:cs typeface="Simplified Arabic" pitchFamily="18" charset="-78"/>
              </a:rPr>
              <a:t>"إطار عمل الحد من مخاطر الكوارث لما بعد 2015" من </a:t>
            </a:r>
            <a:r>
              <a:rPr lang="ar-SA" b="1" dirty="0" smtClean="0">
                <a:solidFill>
                  <a:schemeClr val="bg1"/>
                </a:solidFill>
                <a:latin typeface="Simplified Arabic" pitchFamily="18" charset="-78"/>
                <a:cs typeface="Simplified Arabic" pitchFamily="18" charset="-78"/>
              </a:rPr>
              <a:t>إتخاذ الإجراءات والتدابير اللازمة للحد من المخاطر القائمة، والحد من </a:t>
            </a:r>
            <a:r>
              <a:rPr lang="ar-EG" b="1" dirty="0" smtClean="0">
                <a:solidFill>
                  <a:schemeClr val="bg1"/>
                </a:solidFill>
                <a:latin typeface="Simplified Arabic" pitchFamily="18" charset="-78"/>
                <a:cs typeface="Simplified Arabic" pitchFamily="18" charset="-78"/>
              </a:rPr>
              <a:t>ا</a:t>
            </a:r>
            <a:r>
              <a:rPr lang="ar-SA" b="1" dirty="0" smtClean="0">
                <a:solidFill>
                  <a:schemeClr val="bg1"/>
                </a:solidFill>
                <a:latin typeface="Simplified Arabic" pitchFamily="18" charset="-78"/>
                <a:cs typeface="Simplified Arabic" pitchFamily="18" charset="-78"/>
              </a:rPr>
              <a:t>لتعرض للمخاطر ومنع تولد مخاطر جديدة باعتماد مسارات للنمو والتنمية المستدامة التي تدمج الحد من مخاطر الكوارث وتعزز القدرة على المجابهة بما يمكن الدول والمجتمعات من استيعاب الخسائر والأضرار، والحد من تأثيرات الكوارث وسرعة التعافي منها.</a:t>
            </a:r>
            <a:endParaRPr lang="en-US" b="1" dirty="0" smtClean="0">
              <a:solidFill>
                <a:schemeClr val="bg1"/>
              </a:solidFill>
              <a:latin typeface="Simplified Arabic" pitchFamily="18" charset="-78"/>
              <a:cs typeface="Simplified Arabic" pitchFamily="18" charset="-78"/>
            </a:endParaRPr>
          </a:p>
          <a:p>
            <a:endParaRPr lang="ar-EG"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a:buFont typeface="Courier New" pitchFamily="49" charset="0"/>
              <a:buChar char="o"/>
            </a:pPr>
            <a:endParaRPr lang="ar-EG" b="1" dirty="0" smtClean="0">
              <a:solidFill>
                <a:schemeClr val="bg1"/>
              </a:solidFill>
            </a:endParaRPr>
          </a:p>
          <a:p>
            <a:pPr>
              <a:buFont typeface="Courier New" pitchFamily="49" charset="0"/>
              <a:buChar char="o"/>
            </a:pPr>
            <a:endParaRPr lang="ar-EG" b="1" dirty="0">
              <a:solidFill>
                <a:schemeClr val="bg1"/>
              </a:solidFill>
            </a:endParaRPr>
          </a:p>
          <a:p>
            <a:pPr algn="just">
              <a:buFont typeface="Courier New" pitchFamily="49" charset="0"/>
              <a:buChar char="o"/>
            </a:pPr>
            <a:r>
              <a:rPr lang="ar-EG" b="1" dirty="0" smtClean="0">
                <a:solidFill>
                  <a:schemeClr val="bg1"/>
                </a:solidFill>
              </a:rPr>
              <a:t>مقدمة </a:t>
            </a:r>
            <a:r>
              <a:rPr lang="ar-EG" b="1" dirty="0">
                <a:solidFill>
                  <a:schemeClr val="bg1"/>
                </a:solidFill>
              </a:rPr>
              <a:t>وخلفية </a:t>
            </a:r>
            <a:r>
              <a:rPr lang="ar-EG" b="1" dirty="0" smtClean="0">
                <a:solidFill>
                  <a:schemeClr val="bg1"/>
                </a:solidFill>
              </a:rPr>
              <a:t>عامة </a:t>
            </a:r>
            <a:endParaRPr lang="en-US" dirty="0">
              <a:solidFill>
                <a:schemeClr val="bg1"/>
              </a:solidFill>
            </a:endParaRPr>
          </a:p>
          <a:p>
            <a:pPr algn="just">
              <a:buFont typeface="Courier New" pitchFamily="49" charset="0"/>
              <a:buChar char="o"/>
            </a:pPr>
            <a:r>
              <a:rPr lang="ar-EG" b="1" dirty="0">
                <a:solidFill>
                  <a:schemeClr val="bg1"/>
                </a:solidFill>
              </a:rPr>
              <a:t>مخاطر الكوارث في المنطقة </a:t>
            </a:r>
            <a:r>
              <a:rPr lang="ar-EG" b="1" dirty="0" smtClean="0">
                <a:solidFill>
                  <a:schemeClr val="bg1"/>
                </a:solidFill>
              </a:rPr>
              <a:t>العربية</a:t>
            </a:r>
          </a:p>
          <a:p>
            <a:pPr algn="just">
              <a:buFont typeface="Courier New" pitchFamily="49" charset="0"/>
              <a:buChar char="o"/>
            </a:pPr>
            <a:r>
              <a:rPr lang="ar-EG" b="1" dirty="0">
                <a:solidFill>
                  <a:schemeClr val="bg1"/>
                </a:solidFill>
              </a:rPr>
              <a:t>التحديات الملحة بشأن الحد من مخاطر الكوارث في المنطقة العربية وتوصيات </a:t>
            </a:r>
            <a:r>
              <a:rPr lang="ar-EG" b="1" dirty="0" smtClean="0">
                <a:solidFill>
                  <a:schemeClr val="bg1"/>
                </a:solidFill>
              </a:rPr>
              <a:t>بشأنها</a:t>
            </a:r>
          </a:p>
          <a:p>
            <a:pPr algn="just">
              <a:buFont typeface="Courier New" pitchFamily="49" charset="0"/>
              <a:buChar char="o"/>
            </a:pPr>
            <a:r>
              <a:rPr lang="ar-EG" b="1" dirty="0">
                <a:solidFill>
                  <a:schemeClr val="bg1"/>
                </a:solidFill>
              </a:rPr>
              <a:t>توصيات المنطقة العربية بشأن إعداد إطار عمل الحد من مخاطر الكوارث لما بعد 2015</a:t>
            </a:r>
            <a:endParaRPr lang="en-US" dirty="0">
              <a:solidFill>
                <a:schemeClr val="bg1"/>
              </a:solidFill>
            </a:endParaRPr>
          </a:p>
          <a:p>
            <a:pPr algn="just">
              <a:buFont typeface="Courier New" pitchFamily="49" charset="0"/>
              <a:buChar char="o"/>
            </a:pPr>
            <a:endParaRPr lang="ar-EG"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dirty="0" smtClean="0">
                <a:solidFill>
                  <a:srgbClr val="FFFF00"/>
                </a:solidFill>
              </a:rPr>
              <a:t>توصيات المنطقة العربية بشأن إعداد إطار عمل الحد من مخاطر الكوارث لما بعد 2015</a:t>
            </a:r>
            <a:endParaRPr lang="ar-EG" dirty="0"/>
          </a:p>
        </p:txBody>
      </p:sp>
      <p:sp>
        <p:nvSpPr>
          <p:cNvPr id="3" name="Content Placeholder 2"/>
          <p:cNvSpPr>
            <a:spLocks noGrp="1"/>
          </p:cNvSpPr>
          <p:nvPr>
            <p:ph sz="half" idx="1"/>
          </p:nvPr>
        </p:nvSpPr>
        <p:spPr/>
        <p:txBody>
          <a:bodyPr>
            <a:normAutofit fontScale="62500" lnSpcReduction="20000"/>
          </a:bodyPr>
          <a:lstStyle/>
          <a:p>
            <a:pPr fontAlgn="t">
              <a:buFont typeface="Courier New" pitchFamily="49" charset="0"/>
              <a:buChar char="o"/>
            </a:pPr>
            <a:r>
              <a:rPr lang="ar-SA" b="1" dirty="0" smtClean="0">
                <a:solidFill>
                  <a:srgbClr val="C00000"/>
                </a:solidFill>
                <a:latin typeface="Simplified Arabic" pitchFamily="18" charset="-78"/>
                <a:cs typeface="Simplified Arabic" pitchFamily="18" charset="-78"/>
              </a:rPr>
              <a:t>أن يعتمد </a:t>
            </a:r>
            <a:r>
              <a:rPr lang="ar-EG" b="1" dirty="0" smtClean="0">
                <a:solidFill>
                  <a:srgbClr val="C00000"/>
                </a:solidFill>
                <a:latin typeface="Simplified Arabic" pitchFamily="18" charset="-78"/>
                <a:cs typeface="Simplified Arabic" pitchFamily="18" charset="-78"/>
              </a:rPr>
              <a:t>"إطار عمل الحد من مخاطر الكوارث لما بعد 2015”: </a:t>
            </a:r>
          </a:p>
          <a:p>
            <a:pPr algn="just" fontAlgn="t">
              <a:buFont typeface="Courier New" pitchFamily="49" charset="0"/>
              <a:buChar char="o"/>
            </a:pPr>
            <a:r>
              <a:rPr lang="ar-SA" b="1" dirty="0" smtClean="0">
                <a:solidFill>
                  <a:schemeClr val="bg1"/>
                </a:solidFill>
                <a:latin typeface="Simplified Arabic" pitchFamily="18" charset="-78"/>
                <a:cs typeface="Simplified Arabic" pitchFamily="18" charset="-78"/>
              </a:rPr>
              <a:t>على الخبرة المكتسبة من إطار عمل</a:t>
            </a:r>
            <a:r>
              <a:rPr lang="ar-EG" b="1" dirty="0" smtClean="0">
                <a:solidFill>
                  <a:schemeClr val="bg1"/>
                </a:solidFill>
                <a:latin typeface="Simplified Arabic" pitchFamily="18" charset="-78"/>
                <a:cs typeface="Simplified Arabic" pitchFamily="18" charset="-78"/>
              </a:rPr>
              <a:t> هيوجو.</a:t>
            </a:r>
            <a:r>
              <a:rPr lang="ar-SA" b="1" dirty="0" smtClean="0">
                <a:solidFill>
                  <a:schemeClr val="bg1"/>
                </a:solidFill>
                <a:latin typeface="Simplified Arabic" pitchFamily="18" charset="-78"/>
                <a:cs typeface="Simplified Arabic" pitchFamily="18" charset="-78"/>
              </a:rPr>
              <a:t> </a:t>
            </a:r>
            <a:endParaRPr lang="ar-EG" b="1" dirty="0" smtClean="0">
              <a:solidFill>
                <a:schemeClr val="bg1"/>
              </a:solidFill>
              <a:latin typeface="Simplified Arabic" pitchFamily="18" charset="-78"/>
              <a:cs typeface="Simplified Arabic" pitchFamily="18" charset="-78"/>
            </a:endParaRPr>
          </a:p>
          <a:p>
            <a:pPr algn="just" fontAlgn="t">
              <a:buFont typeface="Courier New" pitchFamily="49" charset="0"/>
              <a:buChar char="o"/>
            </a:pPr>
            <a:r>
              <a:rPr lang="ar-SA" b="1" dirty="0" smtClean="0">
                <a:solidFill>
                  <a:schemeClr val="bg1"/>
                </a:solidFill>
                <a:latin typeface="Simplified Arabic" pitchFamily="18" charset="-78"/>
                <a:cs typeface="Simplified Arabic" pitchFamily="18" charset="-78"/>
              </a:rPr>
              <a:t>أن يكون عملياً وقائم على استراتيجيات</a:t>
            </a:r>
            <a:r>
              <a:rPr lang="ar-EG" b="1" dirty="0" smtClean="0">
                <a:solidFill>
                  <a:schemeClr val="bg1"/>
                </a:solidFill>
                <a:latin typeface="Simplified Arabic" pitchFamily="18" charset="-78"/>
                <a:cs typeface="Simplified Arabic" pitchFamily="18" charset="-78"/>
              </a:rPr>
              <a:t> و</a:t>
            </a:r>
            <a:r>
              <a:rPr lang="ar-SA" b="1" dirty="0" smtClean="0">
                <a:solidFill>
                  <a:schemeClr val="bg1"/>
                </a:solidFill>
                <a:latin typeface="Simplified Arabic" pitchFamily="18" charset="-78"/>
                <a:cs typeface="Simplified Arabic" pitchFamily="18" charset="-78"/>
              </a:rPr>
              <a:t>سياسات عامة محددة</a:t>
            </a:r>
            <a:r>
              <a:rPr lang="ar-EG" b="1" dirty="0" smtClean="0">
                <a:solidFill>
                  <a:schemeClr val="bg1"/>
                </a:solidFill>
                <a:latin typeface="Simplified Arabic" pitchFamily="18" charset="-78"/>
                <a:cs typeface="Simplified Arabic" pitchFamily="18" charset="-78"/>
              </a:rPr>
              <a:t> ل</a:t>
            </a:r>
            <a:r>
              <a:rPr lang="ar-SA" b="1" dirty="0" smtClean="0">
                <a:solidFill>
                  <a:schemeClr val="bg1"/>
                </a:solidFill>
                <a:latin typeface="Simplified Arabic" pitchFamily="18" charset="-78"/>
                <a:cs typeface="Simplified Arabic" pitchFamily="18" charset="-78"/>
              </a:rPr>
              <a:t>بناء دول ومجتمعات أكثر أمناً وأكثر قدرةً على مجابهة </a:t>
            </a:r>
            <a:r>
              <a:rPr lang="ar-EG" b="1" dirty="0" smtClean="0">
                <a:solidFill>
                  <a:schemeClr val="bg1"/>
                </a:solidFill>
                <a:latin typeface="Simplified Arabic" pitchFamily="18" charset="-78"/>
                <a:cs typeface="Simplified Arabic" pitchFamily="18" charset="-78"/>
              </a:rPr>
              <a:t>مخاطر </a:t>
            </a:r>
            <a:r>
              <a:rPr lang="ar-SA" b="1" dirty="0" smtClean="0">
                <a:solidFill>
                  <a:schemeClr val="bg1"/>
                </a:solidFill>
                <a:latin typeface="Simplified Arabic" pitchFamily="18" charset="-78"/>
                <a:cs typeface="Simplified Arabic" pitchFamily="18" charset="-78"/>
              </a:rPr>
              <a:t>الكوارث والحفاظ على </a:t>
            </a:r>
            <a:r>
              <a:rPr lang="ar-SA" b="1" dirty="0" smtClean="0">
                <a:solidFill>
                  <a:srgbClr val="C00000"/>
                </a:solidFill>
                <a:latin typeface="Simplified Arabic" pitchFamily="18" charset="-78"/>
                <a:cs typeface="Simplified Arabic" pitchFamily="18" charset="-78"/>
              </a:rPr>
              <a:t>الأرواح وسبل العيش</a:t>
            </a:r>
            <a:r>
              <a:rPr lang="ar-EG" b="1" dirty="0" smtClean="0">
                <a:solidFill>
                  <a:schemeClr val="bg1"/>
                </a:solidFill>
                <a:latin typeface="Simplified Arabic" pitchFamily="18" charset="-78"/>
                <a:cs typeface="Simplified Arabic" pitchFamily="18" charset="-78"/>
              </a:rPr>
              <a:t>.</a:t>
            </a:r>
          </a:p>
          <a:p>
            <a:pPr algn="just" fontAlgn="t">
              <a:buFont typeface="Courier New" pitchFamily="49" charset="0"/>
              <a:buChar char="o"/>
            </a:pPr>
            <a:r>
              <a:rPr lang="ar-SA" b="1" dirty="0" smtClean="0">
                <a:solidFill>
                  <a:schemeClr val="bg1"/>
                </a:solidFill>
                <a:latin typeface="Simplified Arabic" pitchFamily="18" charset="-78"/>
                <a:cs typeface="Simplified Arabic" pitchFamily="18" charset="-78"/>
              </a:rPr>
              <a:t>أن يعزز آليات المسائلة </a:t>
            </a:r>
            <a:r>
              <a:rPr lang="ar-EG" b="1" dirty="0" smtClean="0">
                <a:solidFill>
                  <a:schemeClr val="bg1"/>
                </a:solidFill>
                <a:latin typeface="Simplified Arabic" pitchFamily="18" charset="-78"/>
                <a:cs typeface="Simplified Arabic" pitchFamily="18" charset="-78"/>
              </a:rPr>
              <a:t>والإنفاذ </a:t>
            </a:r>
            <a:r>
              <a:rPr lang="ar-SA" b="1" dirty="0" smtClean="0">
                <a:solidFill>
                  <a:schemeClr val="bg1"/>
                </a:solidFill>
                <a:latin typeface="Simplified Arabic" pitchFamily="18" charset="-78"/>
                <a:cs typeface="Simplified Arabic" pitchFamily="18" charset="-78"/>
              </a:rPr>
              <a:t>ويتمتع بالقدرة على معالجة سيناريوهات المخاطر الطبيعية. </a:t>
            </a:r>
            <a:endParaRPr lang="ar-EG" b="1" dirty="0" smtClean="0">
              <a:solidFill>
                <a:schemeClr val="bg1"/>
              </a:solidFill>
              <a:latin typeface="Simplified Arabic" pitchFamily="18" charset="-78"/>
              <a:cs typeface="Simplified Arabic" pitchFamily="18" charset="-78"/>
            </a:endParaRPr>
          </a:p>
          <a:p>
            <a:pPr algn="just" fontAlgn="t">
              <a:buFont typeface="Courier New" pitchFamily="49" charset="0"/>
              <a:buChar char="o"/>
            </a:pPr>
            <a:r>
              <a:rPr lang="ar-EG" b="1" dirty="0" smtClean="0">
                <a:solidFill>
                  <a:schemeClr val="bg1"/>
                </a:solidFill>
                <a:latin typeface="Simplified Arabic" pitchFamily="18" charset="-78"/>
                <a:cs typeface="Simplified Arabic" pitchFamily="18" charset="-78"/>
              </a:rPr>
              <a:t>أن </a:t>
            </a:r>
            <a:r>
              <a:rPr lang="ar-SA" b="1" dirty="0" smtClean="0">
                <a:solidFill>
                  <a:schemeClr val="bg1"/>
                </a:solidFill>
                <a:latin typeface="Simplified Arabic" pitchFamily="18" charset="-78"/>
                <a:cs typeface="Simplified Arabic" pitchFamily="18" charset="-78"/>
              </a:rPr>
              <a:t>يكون إطاراً بعيد المدى يتضمن معالم وأهداف تتحقق خلال فترة زمنية معينة</a:t>
            </a:r>
            <a:r>
              <a:rPr lang="ar-EG" b="1" dirty="0" smtClean="0">
                <a:solidFill>
                  <a:schemeClr val="bg1"/>
                </a:solidFill>
                <a:latin typeface="Simplified Arabic" pitchFamily="18" charset="-78"/>
                <a:cs typeface="Simplified Arabic" pitchFamily="18" charset="-78"/>
              </a:rPr>
              <a:t>.</a:t>
            </a:r>
          </a:p>
          <a:p>
            <a:pPr algn="just" fontAlgn="t">
              <a:buFont typeface="Courier New" pitchFamily="49" charset="0"/>
              <a:buChar char="o"/>
            </a:pPr>
            <a:r>
              <a:rPr lang="ar-EG" b="1" dirty="0" smtClean="0">
                <a:solidFill>
                  <a:schemeClr val="bg1"/>
                </a:solidFill>
                <a:latin typeface="Simplified Arabic" pitchFamily="18" charset="-78"/>
                <a:cs typeface="Simplified Arabic" pitchFamily="18" charset="-78"/>
              </a:rPr>
              <a:t>له </a:t>
            </a:r>
            <a:r>
              <a:rPr lang="ar-SA" b="1" dirty="0" smtClean="0">
                <a:solidFill>
                  <a:schemeClr val="bg1"/>
                </a:solidFill>
                <a:latin typeface="Simplified Arabic" pitchFamily="18" charset="-78"/>
                <a:cs typeface="Simplified Arabic" pitchFamily="18" charset="-78"/>
              </a:rPr>
              <a:t>نظام رصد ومراجعة دورية لتقييم النتائج </a:t>
            </a:r>
            <a:r>
              <a:rPr lang="ar-EG" b="1" dirty="0" smtClean="0">
                <a:solidFill>
                  <a:schemeClr val="bg1"/>
                </a:solidFill>
                <a:latin typeface="Simplified Arabic" pitchFamily="18" charset="-78"/>
                <a:cs typeface="Simplified Arabic" pitchFamily="18" charset="-78"/>
              </a:rPr>
              <a:t>وا</a:t>
            </a:r>
            <a:r>
              <a:rPr lang="ar-SA" b="1" dirty="0" smtClean="0">
                <a:solidFill>
                  <a:schemeClr val="bg1"/>
                </a:solidFill>
                <a:latin typeface="Simplified Arabic" pitchFamily="18" charset="-78"/>
                <a:cs typeface="Simplified Arabic" pitchFamily="18" charset="-78"/>
              </a:rPr>
              <a:t>لتأكد من أن الاستراتيجيات والسياسات وإدارة المخاطر أصبحت حقيقة واقعة وجزءاً من الأعمال العادية اليومية لأصحاب المصلحة</a:t>
            </a:r>
            <a:r>
              <a:rPr lang="ar-EG" b="1" dirty="0" smtClean="0">
                <a:solidFill>
                  <a:schemeClr val="bg1"/>
                </a:solidFill>
                <a:latin typeface="Simplified Arabic" pitchFamily="18" charset="-78"/>
                <a:cs typeface="Simplified Arabic" pitchFamily="18" charset="-78"/>
              </a:rPr>
              <a:t>.</a:t>
            </a:r>
          </a:p>
          <a:p>
            <a:pPr algn="just" fontAlgn="t">
              <a:buFont typeface="Courier New" pitchFamily="49" charset="0"/>
              <a:buChar char="o"/>
            </a:pPr>
            <a:r>
              <a:rPr lang="ar-SA" b="1" dirty="0" smtClean="0">
                <a:solidFill>
                  <a:schemeClr val="bg1"/>
                </a:solidFill>
                <a:latin typeface="Simplified Arabic" pitchFamily="18" charset="-78"/>
                <a:cs typeface="Simplified Arabic" pitchFamily="18" charset="-78"/>
              </a:rPr>
              <a:t>وهكذا تكون "</a:t>
            </a:r>
            <a:r>
              <a:rPr lang="ar-SA" b="1" dirty="0" smtClean="0">
                <a:solidFill>
                  <a:srgbClr val="C00000"/>
                </a:solidFill>
                <a:latin typeface="Simplified Arabic" pitchFamily="18" charset="-78"/>
                <a:cs typeface="Simplified Arabic" pitchFamily="18" charset="-78"/>
              </a:rPr>
              <a:t>إدارة المخاطر مع الاستدامة منهاجاً للحياة".</a:t>
            </a:r>
            <a:endParaRPr lang="en-US" b="1" dirty="0">
              <a:solidFill>
                <a:srgbClr val="C00000"/>
              </a:solidFill>
              <a:latin typeface="Simplified Arabic" pitchFamily="18" charset="-78"/>
              <a:cs typeface="Simplified Arabic" pitchFamily="18" charset="-78"/>
            </a:endParaRPr>
          </a:p>
        </p:txBody>
      </p:sp>
      <p:sp>
        <p:nvSpPr>
          <p:cNvPr id="4" name="Content Placeholder 3"/>
          <p:cNvSpPr>
            <a:spLocks noGrp="1"/>
          </p:cNvSpPr>
          <p:nvPr>
            <p:ph sz="half" idx="2"/>
          </p:nvPr>
        </p:nvSpPr>
        <p:spPr/>
        <p:txBody>
          <a:bodyPr>
            <a:normAutofit fontScale="62500" lnSpcReduction="20000"/>
          </a:bodyPr>
          <a:lstStyle/>
          <a:p>
            <a:pPr fontAlgn="t">
              <a:buFont typeface="Courier New" pitchFamily="49" charset="0"/>
              <a:buChar char="o"/>
            </a:pPr>
            <a:r>
              <a:rPr lang="ar-SA" sz="2400" b="1" dirty="0" smtClean="0">
                <a:solidFill>
                  <a:srgbClr val="C00000"/>
                </a:solidFill>
                <a:latin typeface="Simplified Arabic" pitchFamily="18" charset="-78"/>
                <a:cs typeface="Simplified Arabic" pitchFamily="18" charset="-78"/>
              </a:rPr>
              <a:t>يتطلب </a:t>
            </a:r>
            <a:r>
              <a:rPr lang="ar-EG" sz="2400" b="1" dirty="0" smtClean="0">
                <a:solidFill>
                  <a:srgbClr val="C00000"/>
                </a:solidFill>
                <a:latin typeface="Simplified Arabic" pitchFamily="18" charset="-78"/>
                <a:cs typeface="Simplified Arabic" pitchFamily="18" charset="-78"/>
              </a:rPr>
              <a:t>ذلك: </a:t>
            </a:r>
          </a:p>
          <a:p>
            <a:pPr fontAlgn="t">
              <a:buFont typeface="Courier New" pitchFamily="49" charset="0"/>
              <a:buChar char="o"/>
            </a:pPr>
            <a:r>
              <a:rPr lang="ar-SA" sz="3200" b="1" dirty="0" smtClean="0">
                <a:solidFill>
                  <a:schemeClr val="bg1"/>
                </a:solidFill>
                <a:latin typeface="Simplified Arabic" pitchFamily="18" charset="-78"/>
                <a:cs typeface="Simplified Arabic" pitchFamily="18" charset="-78"/>
              </a:rPr>
              <a:t>تضمين الحد من مخاطر الكوارث في كل عملية صنع قرار لتحقيق الاستدامة، </a:t>
            </a:r>
            <a:endParaRPr lang="ar-EG" sz="3200" b="1" dirty="0" smtClean="0">
              <a:solidFill>
                <a:schemeClr val="bg1"/>
              </a:solidFill>
              <a:latin typeface="Simplified Arabic" pitchFamily="18" charset="-78"/>
              <a:cs typeface="Simplified Arabic" pitchFamily="18" charset="-78"/>
            </a:endParaRPr>
          </a:p>
          <a:p>
            <a:pPr fontAlgn="t">
              <a:buFont typeface="Courier New" pitchFamily="49" charset="0"/>
              <a:buChar char="o"/>
            </a:pPr>
            <a:r>
              <a:rPr lang="ar-SA" sz="3200" b="1" dirty="0" smtClean="0">
                <a:solidFill>
                  <a:schemeClr val="bg1"/>
                </a:solidFill>
                <a:latin typeface="Simplified Arabic" pitchFamily="18" charset="-78"/>
                <a:cs typeface="Simplified Arabic" pitchFamily="18" charset="-78"/>
              </a:rPr>
              <a:t>مشاركة كافة فئات المجتمع، </a:t>
            </a:r>
            <a:endParaRPr lang="ar-EG" sz="3200" b="1" dirty="0" smtClean="0">
              <a:solidFill>
                <a:schemeClr val="bg1"/>
              </a:solidFill>
              <a:latin typeface="Simplified Arabic" pitchFamily="18" charset="-78"/>
              <a:cs typeface="Simplified Arabic" pitchFamily="18" charset="-78"/>
            </a:endParaRPr>
          </a:p>
          <a:p>
            <a:pPr fontAlgn="t">
              <a:buFont typeface="Courier New" pitchFamily="49" charset="0"/>
              <a:buChar char="o"/>
            </a:pPr>
            <a:r>
              <a:rPr lang="ar-SA" sz="3200" b="1" dirty="0" smtClean="0">
                <a:solidFill>
                  <a:schemeClr val="bg1"/>
                </a:solidFill>
                <a:latin typeface="Simplified Arabic" pitchFamily="18" charset="-78"/>
                <a:cs typeface="Simplified Arabic" pitchFamily="18" charset="-78"/>
              </a:rPr>
              <a:t>عدم إقصاء أحد أو منطقة، </a:t>
            </a:r>
            <a:endParaRPr lang="ar-EG" sz="3200" b="1" dirty="0" smtClean="0">
              <a:solidFill>
                <a:schemeClr val="bg1"/>
              </a:solidFill>
              <a:latin typeface="Simplified Arabic" pitchFamily="18" charset="-78"/>
              <a:cs typeface="Simplified Arabic" pitchFamily="18" charset="-78"/>
            </a:endParaRPr>
          </a:p>
          <a:p>
            <a:pPr fontAlgn="t">
              <a:buFont typeface="Courier New" pitchFamily="49" charset="0"/>
              <a:buChar char="o"/>
            </a:pPr>
            <a:r>
              <a:rPr lang="ar-SA" sz="3200" b="1" dirty="0" smtClean="0">
                <a:solidFill>
                  <a:schemeClr val="bg1"/>
                </a:solidFill>
                <a:latin typeface="Simplified Arabic" pitchFamily="18" charset="-78"/>
                <a:cs typeface="Simplified Arabic" pitchFamily="18" charset="-78"/>
              </a:rPr>
              <a:t>إعلان كافة أصحاب المصلحة على كافة المستويات الدولية والإقليمية والوطنية تحمل مسؤولياتها في الحد من مخاطر الكوارث. </a:t>
            </a:r>
            <a:endParaRPr lang="ar-EG" sz="3200" b="1" dirty="0" smtClean="0">
              <a:solidFill>
                <a:schemeClr val="bg1"/>
              </a:solidFill>
              <a:latin typeface="Simplified Arabic" pitchFamily="18" charset="-78"/>
              <a:cs typeface="Simplified Arabic" pitchFamily="18" charset="-78"/>
            </a:endParaRPr>
          </a:p>
          <a:p>
            <a:pPr fontAlgn="t">
              <a:buFont typeface="Courier New" pitchFamily="49" charset="0"/>
              <a:buChar char="o"/>
            </a:pPr>
            <a:r>
              <a:rPr lang="ar-SA" sz="3200" b="1" dirty="0" smtClean="0">
                <a:solidFill>
                  <a:schemeClr val="bg1"/>
                </a:solidFill>
                <a:latin typeface="Simplified Arabic" pitchFamily="18" charset="-78"/>
                <a:cs typeface="Simplified Arabic" pitchFamily="18" charset="-78"/>
              </a:rPr>
              <a:t>أن يكون إطار الحد من مخاطر الكوارث لما بعد 2015 جزءاً لا يتجزأ من إطار عمل التنمية المستدامة لما بعد 2015. </a:t>
            </a:r>
            <a:endParaRPr lang="en-US" sz="3200" b="1" dirty="0" smtClean="0">
              <a:solidFill>
                <a:schemeClr val="bg1"/>
              </a:solidFill>
              <a:latin typeface="Simplified Arabic" pitchFamily="18" charset="-78"/>
              <a:cs typeface="Simplified Arabic" pitchFamily="18" charset="-78"/>
            </a:endParaRPr>
          </a:p>
          <a:p>
            <a:pPr algn="just"/>
            <a:endParaRPr lang="ar-EG" sz="2200" b="1" dirty="0">
              <a:solidFill>
                <a:schemeClr val="bg1"/>
              </a:solidFill>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dirty="0" smtClean="0">
                <a:solidFill>
                  <a:srgbClr val="FFFF00"/>
                </a:solidFill>
              </a:rPr>
              <a:t>توصيات المنطقة العربية بشأن إعداد إطار عمل الحد من مخاطر الكوارث لما بعد 2015</a:t>
            </a:r>
            <a:endParaRPr lang="ar-EG"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pPr>
              <a:buFont typeface="Courier New" pitchFamily="49" charset="0"/>
              <a:buChar char="o"/>
            </a:pPr>
            <a:r>
              <a:rPr lang="ar-EG" sz="2400" b="1" dirty="0" smtClean="0">
                <a:solidFill>
                  <a:srgbClr val="C00000"/>
                </a:solidFill>
              </a:rPr>
              <a:t>لذا عدة أمور ترى الدول العربية أهمية أن تؤخذ بعين الإعتبار في إطار الإعداد لما بعد 2015 :</a:t>
            </a:r>
          </a:p>
          <a:p>
            <a:pPr lvl="0" algn="just">
              <a:buFont typeface="Courier New" pitchFamily="49" charset="0"/>
              <a:buChar char="o"/>
            </a:pPr>
            <a:r>
              <a:rPr lang="ar-EG" sz="2400" b="1" dirty="0" smtClean="0">
                <a:solidFill>
                  <a:schemeClr val="bg1"/>
                </a:solidFill>
                <a:latin typeface="Simplified Arabic" pitchFamily="18" charset="-78"/>
                <a:cs typeface="Simplified Arabic" pitchFamily="18" charset="-78"/>
              </a:rPr>
              <a:t>أن يشمل إطار العمل الجديد للحد من مخاطر الكوارث الجميع ولا يتجاهل أو يترك أحداً، وأن يعطي الكل العناية الواجبة، وأن لا يُسقط دولاً أو مناطق أو أحداً من الحسبان. </a:t>
            </a:r>
          </a:p>
          <a:p>
            <a:pPr lvl="0" algn="just">
              <a:buFont typeface="Courier New" pitchFamily="49" charset="0"/>
              <a:buChar char="o"/>
            </a:pPr>
            <a:r>
              <a:rPr lang="ar-SA" sz="2400" b="1" dirty="0" smtClean="0">
                <a:solidFill>
                  <a:schemeClr val="bg1"/>
                </a:solidFill>
                <a:latin typeface="Simplified Arabic" pitchFamily="18" charset="-78"/>
                <a:cs typeface="Simplified Arabic" pitchFamily="18" charset="-78"/>
              </a:rPr>
              <a:t>التركيز على القضايا الناشئة من انعدام الأمن المائي والأمن الغذائي وتأثيرات تغير المناخ والأحداث المناخية المتطرفة والجفاف.</a:t>
            </a:r>
            <a:endParaRPr lang="ar-EG" sz="2400"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sz="2400" b="1" dirty="0" smtClean="0">
                <a:solidFill>
                  <a:schemeClr val="bg1"/>
                </a:solidFill>
                <a:latin typeface="Simplified Arabic" pitchFamily="18" charset="-78"/>
                <a:cs typeface="Simplified Arabic" pitchFamily="18" charset="-78"/>
              </a:rPr>
              <a:t>تعزيز التوافق بين الاتفاقات الدولية لما بعد 2015 (إطار الحد من مخاطر الكوارث، اتفاقية تغير المناخ، أهداف التنمية المستدامة).</a:t>
            </a:r>
            <a:endParaRPr lang="ar-EG" sz="2400" b="1" dirty="0" smtClean="0">
              <a:solidFill>
                <a:schemeClr val="bg1"/>
              </a:solidFill>
              <a:latin typeface="Simplified Arabic" pitchFamily="18" charset="-78"/>
              <a:cs typeface="Simplified Arabic" pitchFamily="18" charset="-78"/>
            </a:endParaRPr>
          </a:p>
          <a:p>
            <a:pPr lvl="0" algn="just">
              <a:buFont typeface="Courier New" pitchFamily="49" charset="0"/>
              <a:buChar char="o"/>
            </a:pPr>
            <a:r>
              <a:rPr lang="ar-EG" sz="2400" b="1" dirty="0" smtClean="0">
                <a:solidFill>
                  <a:schemeClr val="bg1"/>
                </a:solidFill>
                <a:latin typeface="Simplified Arabic" pitchFamily="18" charset="-78"/>
                <a:cs typeface="Simplified Arabic" pitchFamily="18" charset="-78"/>
              </a:rPr>
              <a:t>تحديد </a:t>
            </a:r>
            <a:r>
              <a:rPr lang="ar-SA" sz="2400" b="1" dirty="0" smtClean="0">
                <a:solidFill>
                  <a:schemeClr val="bg1"/>
                </a:solidFill>
                <a:latin typeface="Simplified Arabic" pitchFamily="18" charset="-78"/>
                <a:cs typeface="Simplified Arabic" pitchFamily="18" charset="-78"/>
              </a:rPr>
              <a:t>وسائل تنفيذ إطار عمل الحد من مخاطر الكوارث لما بعد 2015.</a:t>
            </a:r>
            <a:endParaRPr lang="ar-EG" sz="2400" b="1" dirty="0" smtClean="0">
              <a:solidFill>
                <a:schemeClr val="bg1"/>
              </a:solidFill>
              <a:latin typeface="Simplified Arabic" pitchFamily="18" charset="-78"/>
              <a:cs typeface="Simplified Arabic" pitchFamily="18" charset="-78"/>
            </a:endParaRPr>
          </a:p>
          <a:p>
            <a:pPr lvl="0" algn="just">
              <a:buFont typeface="Courier New" pitchFamily="49" charset="0"/>
              <a:buChar char="o"/>
            </a:pPr>
            <a:r>
              <a:rPr lang="ar-SA" sz="2400" b="1" dirty="0" smtClean="0">
                <a:solidFill>
                  <a:schemeClr val="bg1"/>
                </a:solidFill>
                <a:latin typeface="Simplified Arabic" pitchFamily="18" charset="-78"/>
                <a:cs typeface="Simplified Arabic" pitchFamily="18" charset="-78"/>
              </a:rPr>
              <a:t>المخاطر التكنولوجية الناشئة.</a:t>
            </a:r>
            <a:endParaRPr lang="ar-EG" sz="2400" b="1" dirty="0" smtClean="0">
              <a:solidFill>
                <a:schemeClr val="bg1"/>
              </a:solidFill>
              <a:latin typeface="Simplified Arabic" pitchFamily="18" charset="-78"/>
              <a:cs typeface="Simplified Arabic" pitchFamily="18" charset="-78"/>
            </a:endParaRPr>
          </a:p>
          <a:p>
            <a:pPr lvl="0" algn="just">
              <a:buFont typeface="Courier New" pitchFamily="49" charset="0"/>
              <a:buChar char="o"/>
            </a:pPr>
            <a:r>
              <a:rPr lang="ar-EG" sz="2400" b="1" dirty="0" smtClean="0">
                <a:solidFill>
                  <a:schemeClr val="bg1"/>
                </a:solidFill>
                <a:latin typeface="Simplified Arabic" pitchFamily="18" charset="-78"/>
                <a:cs typeface="Simplified Arabic" pitchFamily="18" charset="-78"/>
              </a:rPr>
              <a:t>تفعيل ا</a:t>
            </a:r>
            <a:r>
              <a:rPr lang="ar-SA" sz="2400" b="1" dirty="0" smtClean="0">
                <a:solidFill>
                  <a:schemeClr val="bg1"/>
                </a:solidFill>
                <a:latin typeface="Simplified Arabic" pitchFamily="18" charset="-78"/>
                <a:cs typeface="Simplified Arabic" pitchFamily="18" charset="-78"/>
              </a:rPr>
              <a:t>لإعلان والإلتزام السياسي</a:t>
            </a:r>
            <a:r>
              <a:rPr lang="ar-EG" sz="2400" b="1" dirty="0" smtClean="0">
                <a:solidFill>
                  <a:schemeClr val="bg1"/>
                </a:solidFill>
                <a:latin typeface="Simplified Arabic" pitchFamily="18" charset="-78"/>
                <a:cs typeface="Simplified Arabic" pitchFamily="18" charset="-78"/>
              </a:rPr>
              <a:t>.</a:t>
            </a:r>
          </a:p>
          <a:p>
            <a:pPr lvl="0" algn="just">
              <a:buFont typeface="Courier New" pitchFamily="49" charset="0"/>
              <a:buChar char="o"/>
            </a:pPr>
            <a:r>
              <a:rPr lang="ar-EG" sz="2400" b="1" dirty="0" smtClean="0">
                <a:solidFill>
                  <a:schemeClr val="bg1"/>
                </a:solidFill>
                <a:latin typeface="Simplified Arabic" pitchFamily="18" charset="-78"/>
                <a:cs typeface="Simplified Arabic" pitchFamily="18" charset="-78"/>
              </a:rPr>
              <a:t>تأكيد ا</a:t>
            </a:r>
            <a:r>
              <a:rPr lang="ar-SA" sz="2400" b="1" dirty="0" smtClean="0">
                <a:solidFill>
                  <a:schemeClr val="bg1"/>
                </a:solidFill>
                <a:latin typeface="Simplified Arabic" pitchFamily="18" charset="-78"/>
                <a:cs typeface="Simplified Arabic" pitchFamily="18" charset="-78"/>
              </a:rPr>
              <a:t>لإلتزامات الطوعية لأصحاب المصلحة</a:t>
            </a:r>
            <a:r>
              <a:rPr lang="ar-EG" sz="2400" b="1" dirty="0" smtClean="0">
                <a:solidFill>
                  <a:schemeClr val="bg1"/>
                </a:solidFill>
                <a:latin typeface="Simplified Arabic" pitchFamily="18" charset="-78"/>
                <a:cs typeface="Simplified Arabic" pitchFamily="18" charset="-78"/>
              </a:rPr>
              <a:t>.</a:t>
            </a:r>
          </a:p>
          <a:p>
            <a:pPr lvl="0" algn="just">
              <a:buFont typeface="Courier New" pitchFamily="49" charset="0"/>
              <a:buChar char="o"/>
            </a:pPr>
            <a:r>
              <a:rPr lang="ar-SA" sz="2400" b="1" dirty="0" smtClean="0">
                <a:solidFill>
                  <a:schemeClr val="bg1"/>
                </a:solidFill>
                <a:latin typeface="Simplified Arabic" pitchFamily="18" charset="-78"/>
                <a:cs typeface="Simplified Arabic" pitchFamily="18" charset="-78"/>
              </a:rPr>
              <a:t>الحد من مخاطر الكوارث ومنعها </a:t>
            </a:r>
            <a:r>
              <a:rPr lang="en-US" sz="2400" b="1" dirty="0" smtClean="0">
                <a:solidFill>
                  <a:schemeClr val="bg1"/>
                </a:solidFill>
                <a:latin typeface="Simplified Arabic" pitchFamily="18" charset="-78"/>
                <a:cs typeface="Simplified Arabic" pitchFamily="18" charset="-78"/>
              </a:rPr>
              <a:t>– </a:t>
            </a:r>
            <a:r>
              <a:rPr lang="ar-SA" sz="2400" b="1" dirty="0" smtClean="0">
                <a:solidFill>
                  <a:schemeClr val="bg1"/>
                </a:solidFill>
                <a:latin typeface="Simplified Arabic" pitchFamily="18" charset="-78"/>
                <a:cs typeface="Simplified Arabic" pitchFamily="18" charset="-78"/>
              </a:rPr>
              <a:t>التزام قانوني دولي وضمان للتمتع بحقوق الإنسان.</a:t>
            </a:r>
            <a:endParaRPr lang="ar-EG" sz="2400" b="1" dirty="0" smtClean="0">
              <a:solidFill>
                <a:schemeClr val="bg1"/>
              </a:solidFill>
              <a:latin typeface="Simplified Arabic" pitchFamily="18" charset="-78"/>
              <a:cs typeface="Simplified Arabic" pitchFamily="18" charset="-78"/>
            </a:endParaRPr>
          </a:p>
          <a:p>
            <a:pPr lvl="0" algn="just">
              <a:buFont typeface="Courier New" pitchFamily="49" charset="0"/>
              <a:buChar char="o"/>
            </a:pPr>
            <a:r>
              <a:rPr lang="ar-SA" sz="2400" b="1" dirty="0" smtClean="0">
                <a:solidFill>
                  <a:schemeClr val="bg1"/>
                </a:solidFill>
                <a:latin typeface="Simplified Arabic" pitchFamily="18" charset="-78"/>
                <a:cs typeface="Simplified Arabic" pitchFamily="18" charset="-78"/>
              </a:rPr>
              <a:t>تعزيز دور مكتب الأمم المتحدة للحد من مخاطر الكوارث.</a:t>
            </a:r>
            <a:endParaRPr lang="ar-EG" sz="2400" b="1" dirty="0" smtClean="0">
              <a:solidFill>
                <a:schemeClr val="bg1"/>
              </a:solidFill>
              <a:latin typeface="Simplified Arabic" pitchFamily="18" charset="-78"/>
              <a:cs typeface="Simplified Arabic" pitchFamily="18" charset="-78"/>
            </a:endParaRPr>
          </a:p>
          <a:p>
            <a:pPr lvl="0" algn="just">
              <a:buFont typeface="Courier New" pitchFamily="49" charset="0"/>
              <a:buChar char="o"/>
            </a:pPr>
            <a:r>
              <a:rPr lang="ar-SA" sz="2400" b="1" dirty="0" smtClean="0">
                <a:solidFill>
                  <a:schemeClr val="bg1"/>
                </a:solidFill>
                <a:latin typeface="Simplified Arabic" pitchFamily="18" charset="-78"/>
                <a:cs typeface="Simplified Arabic" pitchFamily="18" charset="-78"/>
              </a:rPr>
              <a:t>وثائق المؤتمر العالمي الثالث للحد من مخاطر الكوارث</a:t>
            </a:r>
            <a:r>
              <a:rPr lang="ar-EG" sz="2400" b="1" dirty="0" smtClean="0">
                <a:solidFill>
                  <a:schemeClr val="bg1"/>
                </a:solidFill>
                <a:latin typeface="Simplified Arabic" pitchFamily="18" charset="-78"/>
                <a:cs typeface="Simplified Arabic" pitchFamily="18" charset="-78"/>
              </a:rPr>
              <a:t>.</a:t>
            </a:r>
            <a:endParaRPr lang="en-US" sz="2400" dirty="0" smtClean="0">
              <a:solidFill>
                <a:schemeClr val="bg1"/>
              </a:solidFill>
              <a:latin typeface="Simplified Arabic" pitchFamily="18" charset="-78"/>
              <a:cs typeface="Simplified Arabic" pitchFamily="18" charset="-78"/>
            </a:endParaRPr>
          </a:p>
          <a:p>
            <a:pPr algn="just">
              <a:buFont typeface="Courier New" pitchFamily="49" charset="0"/>
              <a:buChar char="o"/>
            </a:pPr>
            <a:endParaRPr lang="en-US" sz="2400" dirty="0" smtClean="0"/>
          </a:p>
          <a:p>
            <a:pPr lvl="0" algn="just">
              <a:buFont typeface="Courier New" pitchFamily="49" charset="0"/>
              <a:buChar char="o"/>
            </a:pPr>
            <a:endParaRPr lang="en-US" sz="2400" b="1" dirty="0" smtClean="0">
              <a:solidFill>
                <a:schemeClr val="bg1"/>
              </a:solidFill>
              <a:latin typeface="Simplified Arabic" pitchFamily="18" charset="-78"/>
              <a:cs typeface="Simplified Arabic" pitchFamily="18" charset="-78"/>
            </a:endParaRPr>
          </a:p>
          <a:p>
            <a:pPr>
              <a:buFont typeface="Courier New" pitchFamily="49" charset="0"/>
              <a:buChar char="o"/>
            </a:pPr>
            <a:endParaRPr lang="ar-EG" b="1" dirty="0" smtClean="0">
              <a:solidFill>
                <a:srgbClr val="C00000"/>
              </a:solidFill>
            </a:endParaRPr>
          </a:p>
          <a:p>
            <a:pPr>
              <a:buFont typeface="Courier New" pitchFamily="49" charset="0"/>
              <a:buChar char="o"/>
            </a:pPr>
            <a:endParaRPr lang="ar-EG" b="1" dirty="0">
              <a:solidFill>
                <a:srgbClr val="C0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ar-EG" sz="2300" b="1" dirty="0" smtClean="0">
                <a:solidFill>
                  <a:srgbClr val="FFFF00"/>
                </a:solidFill>
                <a:latin typeface="Simplified Arabic" pitchFamily="18" charset="-78"/>
                <a:cs typeface="Simplified Arabic" pitchFamily="18" charset="-78"/>
              </a:rPr>
              <a:t>أن يشمل إطار العمل الجديد للحد من مخاطر الكوارث الجميع ولا يتجاهل أو يترك أحداً، وأن يعطي الكل العناية الواجبة، وأن لا يُسقط دولاً أو مناطق أو أحداً من الحسبان. </a:t>
            </a:r>
            <a:r>
              <a:rPr lang="ar-EG" sz="2000" b="1" dirty="0" smtClean="0">
                <a:solidFill>
                  <a:srgbClr val="FFFF00"/>
                </a:solidFill>
                <a:latin typeface="Simplified Arabic" pitchFamily="18" charset="-78"/>
                <a:cs typeface="Simplified Arabic" pitchFamily="18" charset="-78"/>
              </a:rPr>
              <a:t/>
            </a:r>
            <a:br>
              <a:rPr lang="ar-EG" sz="2000" b="1" dirty="0" smtClean="0">
                <a:solidFill>
                  <a:srgbClr val="FFFF00"/>
                </a:solidFill>
                <a:latin typeface="Simplified Arabic" pitchFamily="18" charset="-78"/>
                <a:cs typeface="Simplified Arabic" pitchFamily="18" charset="-78"/>
              </a:rPr>
            </a:br>
            <a:endParaRPr lang="ar-EG" sz="2000" dirty="0">
              <a:solidFill>
                <a:srgbClr val="FFFF00"/>
              </a:solidFill>
            </a:endParaRPr>
          </a:p>
        </p:txBody>
      </p:sp>
      <p:sp>
        <p:nvSpPr>
          <p:cNvPr id="3" name="Content Placeholder 2"/>
          <p:cNvSpPr>
            <a:spLocks noGrp="1"/>
          </p:cNvSpPr>
          <p:nvPr>
            <p:ph sz="half" idx="1"/>
          </p:nvPr>
        </p:nvSpPr>
        <p:spPr>
          <a:xfrm>
            <a:off x="457200" y="1600200"/>
            <a:ext cx="4038600" cy="4876800"/>
          </a:xfrm>
        </p:spPr>
        <p:txBody>
          <a:bodyPr>
            <a:normAutofit fontScale="62500" lnSpcReduction="20000"/>
          </a:bodyPr>
          <a:lstStyle/>
          <a:p>
            <a:pPr algn="just">
              <a:buFont typeface="Courier New" pitchFamily="49" charset="0"/>
              <a:buChar char="o"/>
            </a:pPr>
            <a:r>
              <a:rPr lang="ar-SA" sz="3200" b="1" dirty="0" smtClean="0">
                <a:solidFill>
                  <a:schemeClr val="bg1"/>
                </a:solidFill>
              </a:rPr>
              <a:t>الأراضي الجافة وشبه الجافة تزداد جفافا </a:t>
            </a:r>
            <a:r>
              <a:rPr lang="ar-EG" sz="3200" b="1" dirty="0" smtClean="0">
                <a:solidFill>
                  <a:schemeClr val="bg1"/>
                </a:solidFill>
              </a:rPr>
              <a:t>و</a:t>
            </a:r>
            <a:r>
              <a:rPr lang="ar-SA" sz="3200" b="1" dirty="0" smtClean="0">
                <a:solidFill>
                  <a:schemeClr val="bg1"/>
                </a:solidFill>
                <a:latin typeface="Simplified Arabic" pitchFamily="18" charset="-78"/>
                <a:cs typeface="Simplified Arabic" pitchFamily="18" charset="-78"/>
              </a:rPr>
              <a:t>يعتمد كثير من سكان الأراضي الجافة في سبل معيشتهم مباشرة على قاعدة موارد طبيعية متدنية ومتدهورة تتأثر بدرجة عالية بالتأثيرات السلبية لتغير المناخ وخاصة ارتفاع درجات الحرارة والجفاف مما يزيد من تدهور الموارد الطبيعية وتردي وفقدان سبل العيش وانعدام الأمن الغذائي والفقر.</a:t>
            </a:r>
            <a:endParaRPr lang="ar-EG" sz="3200"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sz="3200" b="1" dirty="0" smtClean="0">
                <a:solidFill>
                  <a:srgbClr val="C00000"/>
                </a:solidFill>
                <a:latin typeface="Simplified Arabic" pitchFamily="18" charset="-78"/>
                <a:cs typeface="Simplified Arabic" pitchFamily="18" charset="-78"/>
              </a:rPr>
              <a:t>يحتاج الأمر تغيير فكر كثيرين والإعتراف بأن الأراضي الجافة جزء من نطاق عمل الحد من مخاطر الكوارث وأنها من أكثر مناطق العالم تضرراً من مخاطر الكوارث، وأن يدخل في أذهان الكثيرين أن الجفاف من الأخطار الطبيعية، وأنه أكثر الأخطار تأثيراً، وأن حجم وضخامة الكارثة لا يحسب فقط بأعداد الموتى ولكن أيضاً بأعداد من تدهورت وضاعت سبل معيشتهم. </a:t>
            </a:r>
            <a:endParaRPr lang="en-US" sz="3200" b="1" dirty="0" smtClean="0">
              <a:solidFill>
                <a:srgbClr val="C00000"/>
              </a:solidFill>
              <a:latin typeface="Simplified Arabic" pitchFamily="18" charset="-78"/>
              <a:cs typeface="Simplified Arabic" pitchFamily="18" charset="-78"/>
            </a:endParaRPr>
          </a:p>
          <a:p>
            <a:pPr algn="just">
              <a:buFont typeface="Courier New" pitchFamily="49" charset="0"/>
              <a:buChar char="o"/>
            </a:pPr>
            <a:endParaRPr lang="ar-EG" b="1" dirty="0">
              <a:solidFill>
                <a:schemeClr val="bg1"/>
              </a:solidFill>
              <a:latin typeface="Simplified Arabic" pitchFamily="18" charset="-78"/>
              <a:cs typeface="Simplified Arabic" pitchFamily="18" charset="-78"/>
            </a:endParaRPr>
          </a:p>
        </p:txBody>
      </p:sp>
      <p:sp>
        <p:nvSpPr>
          <p:cNvPr id="4" name="Content Placeholder 3"/>
          <p:cNvSpPr>
            <a:spLocks noGrp="1"/>
          </p:cNvSpPr>
          <p:nvPr>
            <p:ph sz="half" idx="2"/>
          </p:nvPr>
        </p:nvSpPr>
        <p:spPr>
          <a:xfrm>
            <a:off x="4648200" y="1600200"/>
            <a:ext cx="4038600" cy="4953000"/>
          </a:xfrm>
        </p:spPr>
        <p:txBody>
          <a:bodyPr>
            <a:noAutofit/>
          </a:bodyPr>
          <a:lstStyle/>
          <a:p>
            <a:pPr algn="just">
              <a:buFont typeface="Courier New" pitchFamily="49" charset="0"/>
              <a:buChar char="o"/>
            </a:pPr>
            <a:r>
              <a:rPr lang="ar-EG" sz="2000" b="1" dirty="0" smtClean="0">
                <a:solidFill>
                  <a:schemeClr val="bg1"/>
                </a:solidFill>
                <a:latin typeface="Simplified Arabic" pitchFamily="18" charset="-78"/>
                <a:cs typeface="Simplified Arabic" pitchFamily="18" charset="-78"/>
              </a:rPr>
              <a:t>يجب أن تكون أولويات وإهتمامات الجميع بشأن الأخطار الطبيعية والحد من مخاطرها منصوصاً عليها في إطار العمل الجديد. </a:t>
            </a:r>
          </a:p>
          <a:p>
            <a:pPr algn="just">
              <a:buFont typeface="Courier New" pitchFamily="49" charset="0"/>
              <a:buChar char="o"/>
            </a:pPr>
            <a:r>
              <a:rPr lang="ar-EG" sz="2000" b="1" dirty="0" smtClean="0">
                <a:solidFill>
                  <a:schemeClr val="bg1"/>
                </a:solidFill>
                <a:latin typeface="Simplified Arabic" pitchFamily="18" charset="-78"/>
                <a:cs typeface="Simplified Arabic" pitchFamily="18" charset="-78"/>
              </a:rPr>
              <a:t>أن يكون هناك إشارة واضحة إلى </a:t>
            </a:r>
            <a:r>
              <a:rPr lang="ar-SA" sz="2000" b="1" dirty="0" smtClean="0">
                <a:solidFill>
                  <a:schemeClr val="bg1"/>
                </a:solidFill>
                <a:latin typeface="Simplified Arabic" pitchFamily="18" charset="-78"/>
                <a:cs typeface="Simplified Arabic" pitchFamily="18" charset="-78"/>
              </a:rPr>
              <a:t>الأراضي الجافة التي تشغل أكثر من 40% من مساحة العالم ولديها أقل من 8٪ من الموارد المائية المتجددة ويبلغ عدد سكانها 2.3 مليار نسمة، أي حوالي 30% من سكان العالم، ويعيشون في ما يقرب من 100 دولة.</a:t>
            </a:r>
            <a:endParaRPr lang="ar-EG" sz="2000"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sz="2000" b="1" dirty="0" smtClean="0">
                <a:solidFill>
                  <a:schemeClr val="bg1"/>
                </a:solidFill>
                <a:latin typeface="Simplified Arabic" pitchFamily="18" charset="-78"/>
                <a:cs typeface="Simplified Arabic" pitchFamily="18" charset="-78"/>
              </a:rPr>
              <a:t>حوالي نصف سكان الأراضي الجافة - مليار شخص - هم من الفقراء والمهمشين ويمثلوا ما يقرب من نصف فقراء العالم</a:t>
            </a:r>
            <a:r>
              <a:rPr lang="ar-EG" sz="2000" b="1" dirty="0" smtClean="0">
                <a:solidFill>
                  <a:schemeClr val="bg1"/>
                </a:solidFill>
                <a:latin typeface="Simplified Arabic" pitchFamily="18" charset="-78"/>
                <a:cs typeface="Simplified Arabic" pitchFamily="18" charset="-78"/>
              </a:rPr>
              <a:t>.</a:t>
            </a:r>
            <a:endParaRPr lang="ar-EG" sz="2000" b="1" dirty="0">
              <a:solidFill>
                <a:schemeClr val="bg1"/>
              </a:solidFill>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ar-EG" sz="3100" b="1" dirty="0" smtClean="0">
                <a:solidFill>
                  <a:schemeClr val="bg1"/>
                </a:solidFill>
                <a:latin typeface="Simplified Arabic" pitchFamily="18" charset="-78"/>
                <a:cs typeface="Simplified Arabic" pitchFamily="18" charset="-78"/>
              </a:rPr>
              <a:t/>
            </a:r>
            <a:br>
              <a:rPr lang="ar-EG" sz="3100" b="1" dirty="0" smtClean="0">
                <a:solidFill>
                  <a:schemeClr val="bg1"/>
                </a:solidFill>
                <a:latin typeface="Simplified Arabic" pitchFamily="18" charset="-78"/>
                <a:cs typeface="Simplified Arabic" pitchFamily="18" charset="-78"/>
              </a:rPr>
            </a:br>
            <a:r>
              <a:rPr lang="ar-SA" sz="3100" b="1" dirty="0" smtClean="0">
                <a:solidFill>
                  <a:srgbClr val="FFFF00"/>
                </a:solidFill>
                <a:latin typeface="Simplified Arabic" pitchFamily="18" charset="-78"/>
                <a:cs typeface="Simplified Arabic" pitchFamily="18" charset="-78"/>
              </a:rPr>
              <a:t>التركيز على القضايا الناشئة من انعدام الأمن المائي والأمن الغذائي وتأثيرات تغير المناخ والأحداث المناخية المتطرفة والجفاف</a:t>
            </a:r>
            <a:r>
              <a:rPr lang="ar-EG" b="1" dirty="0" smtClean="0">
                <a:solidFill>
                  <a:srgbClr val="FFFF00"/>
                </a:solidFill>
                <a:latin typeface="Simplified Arabic" pitchFamily="18" charset="-78"/>
                <a:cs typeface="Simplified Arabic" pitchFamily="18" charset="-78"/>
              </a:rPr>
              <a:t/>
            </a:r>
            <a:br>
              <a:rPr lang="ar-EG" b="1" dirty="0" smtClean="0">
                <a:solidFill>
                  <a:srgbClr val="FFFF00"/>
                </a:solidFill>
                <a:latin typeface="Simplified Arabic" pitchFamily="18" charset="-78"/>
                <a:cs typeface="Simplified Arabic" pitchFamily="18" charset="-78"/>
              </a:rPr>
            </a:br>
            <a:endParaRPr lang="ar-EG" dirty="0">
              <a:solidFill>
                <a:srgbClr val="FFFF00"/>
              </a:solidFill>
            </a:endParaRPr>
          </a:p>
        </p:txBody>
      </p:sp>
      <p:sp>
        <p:nvSpPr>
          <p:cNvPr id="3" name="Content Placeholder 2"/>
          <p:cNvSpPr>
            <a:spLocks noGrp="1"/>
          </p:cNvSpPr>
          <p:nvPr>
            <p:ph sz="half" idx="1"/>
          </p:nvPr>
        </p:nvSpPr>
        <p:spPr/>
        <p:txBody>
          <a:bodyPr>
            <a:normAutofit fontScale="92500" lnSpcReduction="20000"/>
          </a:bodyPr>
          <a:lstStyle/>
          <a:p>
            <a:pPr algn="just">
              <a:buFont typeface="Courier New" pitchFamily="49" charset="0"/>
              <a:buChar char="o"/>
            </a:pPr>
            <a:r>
              <a:rPr lang="ar-SA" b="1" dirty="0" smtClean="0">
                <a:solidFill>
                  <a:srgbClr val="C00000"/>
                </a:solidFill>
                <a:latin typeface="Simplified Arabic" pitchFamily="18" charset="-78"/>
                <a:cs typeface="Simplified Arabic" pitchFamily="18" charset="-78"/>
              </a:rPr>
              <a:t>الاستراتيجيات والسياسات لمعالجة الجفاف التي تسهم في تحقيق الأمن الغذائي وتحسين سبل العيش</a:t>
            </a:r>
            <a:r>
              <a:rPr lang="ar-SA" b="1" dirty="0" smtClean="0">
                <a:solidFill>
                  <a:schemeClr val="bg1"/>
                </a:solidFill>
                <a:latin typeface="Simplified Arabic" pitchFamily="18" charset="-78"/>
                <a:cs typeface="Simplified Arabic" pitchFamily="18" charset="-78"/>
              </a:rPr>
              <a:t>؛ </a:t>
            </a:r>
            <a:endParaRPr lang="ar-EG"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b="1" dirty="0" smtClean="0">
                <a:solidFill>
                  <a:schemeClr val="bg1"/>
                </a:solidFill>
                <a:latin typeface="Simplified Arabic" pitchFamily="18" charset="-78"/>
                <a:cs typeface="Simplified Arabic" pitchFamily="18" charset="-78"/>
              </a:rPr>
              <a:t> </a:t>
            </a:r>
            <a:r>
              <a:rPr lang="ar-SA" b="1" dirty="0" smtClean="0">
                <a:solidFill>
                  <a:srgbClr val="C00000"/>
                </a:solidFill>
                <a:latin typeface="Simplified Arabic" pitchFamily="18" charset="-78"/>
                <a:cs typeface="Simplified Arabic" pitchFamily="18" charset="-78"/>
              </a:rPr>
              <a:t>التكامل بين الاستراتيجيات والسياسات </a:t>
            </a:r>
            <a:r>
              <a:rPr lang="ar-SA" b="1" dirty="0" smtClean="0">
                <a:solidFill>
                  <a:schemeClr val="bg1"/>
                </a:solidFill>
                <a:latin typeface="Simplified Arabic" pitchFamily="18" charset="-78"/>
                <a:cs typeface="Simplified Arabic" pitchFamily="18" charset="-78"/>
              </a:rPr>
              <a:t>والمبادرات لمعالجة الجفاف على المستويات الوطنية والإقليمية والعالمية؛ </a:t>
            </a:r>
            <a:endParaRPr lang="ar-EG"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b="1" dirty="0" smtClean="0">
                <a:solidFill>
                  <a:srgbClr val="C00000"/>
                </a:solidFill>
                <a:latin typeface="Simplified Arabic" pitchFamily="18" charset="-78"/>
                <a:cs typeface="Simplified Arabic" pitchFamily="18" charset="-78"/>
              </a:rPr>
              <a:t>المخاطر العابرة للحدود</a:t>
            </a:r>
            <a:r>
              <a:rPr lang="ar-EG" b="1" dirty="0" smtClean="0">
                <a:solidFill>
                  <a:schemeClr val="bg1"/>
                </a:solidFill>
                <a:latin typeface="Simplified Arabic" pitchFamily="18" charset="-78"/>
                <a:cs typeface="Simplified Arabic" pitchFamily="18" charset="-78"/>
              </a:rPr>
              <a:t>؛</a:t>
            </a:r>
          </a:p>
          <a:p>
            <a:pPr algn="just">
              <a:buFont typeface="Courier New" pitchFamily="49" charset="0"/>
              <a:buChar char="o"/>
            </a:pPr>
            <a:r>
              <a:rPr lang="ar-SA" b="1" dirty="0" smtClean="0">
                <a:solidFill>
                  <a:srgbClr val="C00000"/>
                </a:solidFill>
                <a:latin typeface="Simplified Arabic" pitchFamily="18" charset="-78"/>
                <a:cs typeface="Simplified Arabic" pitchFamily="18" charset="-78"/>
              </a:rPr>
              <a:t>تطوير آليات تكيف مع تغير المناخ ترتبط بالحد من مخاطر الكوارث </a:t>
            </a:r>
            <a:r>
              <a:rPr lang="ar-SA" b="1" dirty="0" smtClean="0">
                <a:solidFill>
                  <a:schemeClr val="bg1"/>
                </a:solidFill>
                <a:latin typeface="Simplified Arabic" pitchFamily="18" charset="-78"/>
                <a:cs typeface="Simplified Arabic" pitchFamily="18" charset="-78"/>
              </a:rPr>
              <a:t>وتعزيز الموارد والرصد لمثل هذه الآليات المشتركة.</a:t>
            </a:r>
            <a:endParaRPr lang="en-US" b="1" dirty="0" smtClean="0">
              <a:solidFill>
                <a:schemeClr val="bg1"/>
              </a:solidFill>
              <a:latin typeface="Simplified Arabic" pitchFamily="18" charset="-78"/>
              <a:cs typeface="Simplified Arabic" pitchFamily="18" charset="-78"/>
            </a:endParaRPr>
          </a:p>
        </p:txBody>
      </p:sp>
      <p:sp>
        <p:nvSpPr>
          <p:cNvPr id="4" name="Content Placeholder 3"/>
          <p:cNvSpPr>
            <a:spLocks noGrp="1"/>
          </p:cNvSpPr>
          <p:nvPr>
            <p:ph sz="half" idx="2"/>
          </p:nvPr>
        </p:nvSpPr>
        <p:spPr/>
        <p:txBody>
          <a:bodyPr>
            <a:normAutofit fontScale="92500" lnSpcReduction="20000"/>
          </a:bodyPr>
          <a:lstStyle/>
          <a:p>
            <a:pPr algn="just">
              <a:buFont typeface="Courier New" pitchFamily="49" charset="0"/>
              <a:buChar char="o"/>
            </a:pPr>
            <a:r>
              <a:rPr lang="ar-SA" b="1" dirty="0" smtClean="0">
                <a:solidFill>
                  <a:schemeClr val="bg1"/>
                </a:solidFill>
                <a:latin typeface="Simplified Arabic" pitchFamily="18" charset="-78"/>
                <a:cs typeface="Simplified Arabic" pitchFamily="18" charset="-78"/>
              </a:rPr>
              <a:t>المخاطر الناشئة من </a:t>
            </a:r>
            <a:r>
              <a:rPr lang="ar-SA" b="1" dirty="0" smtClean="0">
                <a:solidFill>
                  <a:srgbClr val="C00000"/>
                </a:solidFill>
                <a:latin typeface="Simplified Arabic" pitchFamily="18" charset="-78"/>
                <a:cs typeface="Simplified Arabic" pitchFamily="18" charset="-78"/>
              </a:rPr>
              <a:t>انعدام الأمن المائي والأمن الغذائي</a:t>
            </a:r>
            <a:r>
              <a:rPr lang="ar-SA" b="1" dirty="0" smtClean="0">
                <a:solidFill>
                  <a:schemeClr val="bg1"/>
                </a:solidFill>
                <a:latin typeface="Simplified Arabic" pitchFamily="18" charset="-78"/>
                <a:cs typeface="Simplified Arabic" pitchFamily="18" charset="-78"/>
              </a:rPr>
              <a:t>؛ </a:t>
            </a:r>
            <a:endParaRPr lang="ar-EG"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b="1" dirty="0" smtClean="0">
                <a:solidFill>
                  <a:schemeClr val="bg1"/>
                </a:solidFill>
                <a:latin typeface="Simplified Arabic" pitchFamily="18" charset="-78"/>
                <a:cs typeface="Simplified Arabic" pitchFamily="18" charset="-78"/>
              </a:rPr>
              <a:t>المخاطر الناجمة عن </a:t>
            </a:r>
            <a:r>
              <a:rPr lang="ar-SA" b="1" dirty="0" smtClean="0">
                <a:solidFill>
                  <a:srgbClr val="C00000"/>
                </a:solidFill>
                <a:latin typeface="Simplified Arabic" pitchFamily="18" charset="-78"/>
                <a:cs typeface="Simplified Arabic" pitchFamily="18" charset="-78"/>
              </a:rPr>
              <a:t>تغير المناخ والأحداث المناخية المتطرفة </a:t>
            </a:r>
            <a:r>
              <a:rPr lang="ar-SA" b="1" dirty="0" smtClean="0">
                <a:solidFill>
                  <a:schemeClr val="bg1"/>
                </a:solidFill>
                <a:latin typeface="Simplified Arabic" pitchFamily="18" charset="-78"/>
                <a:cs typeface="Simplified Arabic" pitchFamily="18" charset="-78"/>
              </a:rPr>
              <a:t>التي تؤثر على حياة السكان وسبل معيشتهم وتضر بالناتج الزراعي والاقتصادي مسببة رفع أسعار السلع الأساسية، ونقص وتعطيل في سلاسل التوريد وأسواق التصدير؛ </a:t>
            </a:r>
            <a:endParaRPr lang="ar-EG"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b="1" dirty="0" smtClean="0">
                <a:solidFill>
                  <a:srgbClr val="C00000"/>
                </a:solidFill>
                <a:latin typeface="Simplified Arabic" pitchFamily="18" charset="-78"/>
                <a:cs typeface="Simplified Arabic" pitchFamily="18" charset="-78"/>
              </a:rPr>
              <a:t>الجفاف</a:t>
            </a:r>
            <a:r>
              <a:rPr lang="ar-SA" b="1" dirty="0" smtClean="0">
                <a:solidFill>
                  <a:schemeClr val="bg1"/>
                </a:solidFill>
                <a:latin typeface="Simplified Arabic" pitchFamily="18" charset="-78"/>
                <a:cs typeface="Simplified Arabic" pitchFamily="18" charset="-78"/>
              </a:rPr>
              <a:t>، وهو خطر لم يتم بحثه علمياً بشكل جيد حتى الآن؛ </a:t>
            </a:r>
            <a:endParaRPr lang="ar-EG" b="1" dirty="0" smtClean="0">
              <a:solidFill>
                <a:schemeClr val="bg1"/>
              </a:solidFill>
              <a:latin typeface="Simplified Arabic" pitchFamily="18" charset="-78"/>
              <a:cs typeface="Simplified Arabic" pitchFamily="18" charset="-78"/>
            </a:endParaRPr>
          </a:p>
          <a:p>
            <a:pPr algn="just"/>
            <a:endParaRPr lang="ar-EG" b="1" dirty="0" smtClean="0">
              <a:solidFill>
                <a:schemeClr val="bg1"/>
              </a:solidFill>
              <a:latin typeface="Simplified Arabic" pitchFamily="18" charset="-78"/>
              <a:cs typeface="Simplified Arabic" pitchFamily="18" charset="-78"/>
            </a:endParaRPr>
          </a:p>
          <a:p>
            <a:endParaRPr lang="ar-EG"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sz="3100" b="1" dirty="0" smtClean="0">
                <a:solidFill>
                  <a:srgbClr val="FFFF00"/>
                </a:solidFill>
                <a:latin typeface="Simplified Arabic" pitchFamily="18" charset="-78"/>
                <a:cs typeface="Simplified Arabic" pitchFamily="18" charset="-78"/>
              </a:rPr>
              <a:t/>
            </a:r>
            <a:br>
              <a:rPr lang="ar-EG" sz="3100" b="1" dirty="0" smtClean="0">
                <a:solidFill>
                  <a:srgbClr val="FFFF00"/>
                </a:solidFill>
                <a:latin typeface="Simplified Arabic" pitchFamily="18" charset="-78"/>
                <a:cs typeface="Simplified Arabic" pitchFamily="18" charset="-78"/>
              </a:rPr>
            </a:br>
            <a:r>
              <a:rPr lang="ar-SA" sz="3100" b="1" dirty="0" smtClean="0">
                <a:solidFill>
                  <a:srgbClr val="FFFF00"/>
                </a:solidFill>
                <a:latin typeface="Simplified Arabic" pitchFamily="18" charset="-78"/>
                <a:cs typeface="Simplified Arabic" pitchFamily="18" charset="-78"/>
              </a:rPr>
              <a:t>تعزيز التوافق بين الاتفاقات الدولية لما بعد 2015 (إطار الحد من مخاطر الكوارث، اتفاقية تغير المناخ، أهداف التنمية المستدامة)</a:t>
            </a:r>
            <a:r>
              <a:rPr lang="ar-EG" b="1" dirty="0" smtClean="0">
                <a:solidFill>
                  <a:schemeClr val="bg1"/>
                </a:solidFill>
                <a:latin typeface="Simplified Arabic" pitchFamily="18" charset="-78"/>
                <a:cs typeface="Simplified Arabic" pitchFamily="18" charset="-78"/>
              </a:rPr>
              <a:t/>
            </a:r>
            <a:br>
              <a:rPr lang="ar-EG" b="1" dirty="0" smtClean="0">
                <a:solidFill>
                  <a:schemeClr val="bg1"/>
                </a:solidFill>
                <a:latin typeface="Simplified Arabic" pitchFamily="18" charset="-78"/>
                <a:cs typeface="Simplified Arabic" pitchFamily="18" charset="-78"/>
              </a:rPr>
            </a:br>
            <a:endParaRPr lang="ar-EG" dirty="0"/>
          </a:p>
        </p:txBody>
      </p:sp>
      <p:sp>
        <p:nvSpPr>
          <p:cNvPr id="3" name="Content Placeholder 2"/>
          <p:cNvSpPr>
            <a:spLocks noGrp="1"/>
          </p:cNvSpPr>
          <p:nvPr>
            <p:ph sz="half" idx="1"/>
          </p:nvPr>
        </p:nvSpPr>
        <p:spPr/>
        <p:txBody>
          <a:bodyPr>
            <a:normAutofit fontScale="77500" lnSpcReduction="20000"/>
          </a:bodyPr>
          <a:lstStyle/>
          <a:p>
            <a:pPr algn="just"/>
            <a:r>
              <a:rPr lang="ar-SA" b="1" dirty="0" smtClean="0">
                <a:solidFill>
                  <a:schemeClr val="bg1"/>
                </a:solidFill>
                <a:latin typeface="Simplified Arabic" pitchFamily="18" charset="-78"/>
                <a:cs typeface="Simplified Arabic" pitchFamily="18" charset="-78"/>
              </a:rPr>
              <a:t>أن إدارة المخاطر</a:t>
            </a:r>
            <a:r>
              <a:rPr lang="ar-EG" b="1" dirty="0" smtClean="0">
                <a:solidFill>
                  <a:schemeClr val="bg1"/>
                </a:solidFill>
                <a:latin typeface="Simplified Arabic" pitchFamily="18" charset="-78"/>
                <a:cs typeface="Simplified Arabic" pitchFamily="18" charset="-78"/>
              </a:rPr>
              <a:t> يجب أن تكون </a:t>
            </a:r>
            <a:r>
              <a:rPr lang="ar-SA" b="1" dirty="0" smtClean="0">
                <a:solidFill>
                  <a:schemeClr val="bg1"/>
                </a:solidFill>
                <a:latin typeface="Simplified Arabic" pitchFamily="18" charset="-78"/>
                <a:cs typeface="Simplified Arabic" pitchFamily="18" charset="-78"/>
              </a:rPr>
              <a:t>جزءاً لا يتجزأ من عملية التنمية المستدامة لمواجهة التحديات الراھنة واغتنام الفرص المحتملة</a:t>
            </a:r>
            <a:r>
              <a:rPr lang="ar-EG" b="1" dirty="0" smtClean="0">
                <a:solidFill>
                  <a:schemeClr val="bg1"/>
                </a:solidFill>
                <a:latin typeface="Simplified Arabic" pitchFamily="18" charset="-78"/>
                <a:cs typeface="Simplified Arabic" pitchFamily="18" charset="-78"/>
              </a:rPr>
              <a:t>.</a:t>
            </a:r>
          </a:p>
          <a:p>
            <a:pPr algn="just"/>
            <a:r>
              <a:rPr lang="ar-SA" b="1" dirty="0" smtClean="0">
                <a:solidFill>
                  <a:schemeClr val="bg1"/>
                </a:solidFill>
                <a:latin typeface="Simplified Arabic" pitchFamily="18" charset="-78"/>
                <a:cs typeface="Simplified Arabic" pitchFamily="18" charset="-78"/>
              </a:rPr>
              <a:t>أن تتخطى السياسات والإجراءات فكرة الحد من المخاطر الحالية إلى منع تراكم مخاطر جديدة وبناء قدرة الدول والمجتمعات على مجابهة الكوارث</a:t>
            </a:r>
            <a:r>
              <a:rPr lang="ar-EG" b="1" dirty="0" smtClean="0">
                <a:solidFill>
                  <a:schemeClr val="bg1"/>
                </a:solidFill>
                <a:latin typeface="Simplified Arabic" pitchFamily="18" charset="-78"/>
                <a:cs typeface="Simplified Arabic" pitchFamily="18" charset="-78"/>
              </a:rPr>
              <a:t>.</a:t>
            </a:r>
          </a:p>
          <a:p>
            <a:pPr algn="just"/>
            <a:r>
              <a:rPr lang="ar-SA" b="1" dirty="0" smtClean="0">
                <a:solidFill>
                  <a:schemeClr val="bg1"/>
                </a:solidFill>
                <a:latin typeface="Simplified Arabic" pitchFamily="18" charset="-78"/>
                <a:cs typeface="Simplified Arabic" pitchFamily="18" charset="-78"/>
              </a:rPr>
              <a:t>التزامن بين مفاوضات ما بعد عام</a:t>
            </a:r>
            <a:r>
              <a:rPr lang="en-US" b="1" dirty="0" smtClean="0">
                <a:solidFill>
                  <a:schemeClr val="bg1"/>
                </a:solidFill>
                <a:latin typeface="Simplified Arabic" pitchFamily="18" charset="-78"/>
                <a:cs typeface="Simplified Arabic" pitchFamily="18" charset="-78"/>
              </a:rPr>
              <a:t> 2015 </a:t>
            </a:r>
            <a:r>
              <a:rPr lang="ar-EG" b="1" dirty="0" smtClean="0">
                <a:solidFill>
                  <a:schemeClr val="bg1"/>
                </a:solidFill>
                <a:latin typeface="Simplified Arabic" pitchFamily="18" charset="-78"/>
                <a:cs typeface="Simplified Arabic" pitchFamily="18" charset="-78"/>
              </a:rPr>
              <a:t> </a:t>
            </a:r>
            <a:r>
              <a:rPr lang="ar-SA" b="1" dirty="0" smtClean="0">
                <a:solidFill>
                  <a:schemeClr val="bg1"/>
                </a:solidFill>
                <a:latin typeface="Simplified Arabic" pitchFamily="18" charset="-78"/>
                <a:cs typeface="Simplified Arabic" pitchFamily="18" charset="-78"/>
              </a:rPr>
              <a:t>يعد </a:t>
            </a:r>
            <a:r>
              <a:rPr lang="ar-SA" b="1" dirty="0" smtClean="0">
                <a:solidFill>
                  <a:srgbClr val="C00000"/>
                </a:solidFill>
                <a:latin typeface="Simplified Arabic" pitchFamily="18" charset="-78"/>
                <a:cs typeface="Simplified Arabic" pitchFamily="18" charset="-78"/>
              </a:rPr>
              <a:t>فرصة كبيرة لتحقيق قدر كبير من الترابط والتناسق والتعزيز فيما بينها مما سينعكس إيجاباً على فعالية استخدام الموارد. </a:t>
            </a:r>
            <a:endParaRPr lang="en-US" b="1" dirty="0" smtClean="0">
              <a:solidFill>
                <a:srgbClr val="C00000"/>
              </a:solidFill>
              <a:latin typeface="Simplified Arabic" pitchFamily="18" charset="-78"/>
              <a:cs typeface="Simplified Arabic" pitchFamily="18" charset="-78"/>
            </a:endParaRPr>
          </a:p>
          <a:p>
            <a:pPr algn="just"/>
            <a:endParaRPr lang="ar-EG" b="1" dirty="0">
              <a:solidFill>
                <a:schemeClr val="bg1"/>
              </a:solidFill>
              <a:latin typeface="Simplified Arabic" pitchFamily="18" charset="-78"/>
              <a:cs typeface="Simplified Arabic" pitchFamily="18" charset="-78"/>
            </a:endParaRPr>
          </a:p>
        </p:txBody>
      </p:sp>
      <p:sp>
        <p:nvSpPr>
          <p:cNvPr id="4" name="Content Placeholder 3"/>
          <p:cNvSpPr>
            <a:spLocks noGrp="1"/>
          </p:cNvSpPr>
          <p:nvPr>
            <p:ph sz="half" idx="2"/>
          </p:nvPr>
        </p:nvSpPr>
        <p:spPr/>
        <p:txBody>
          <a:bodyPr>
            <a:normAutofit fontScale="77500" lnSpcReduction="20000"/>
          </a:bodyPr>
          <a:lstStyle/>
          <a:p>
            <a:pPr algn="just"/>
            <a:r>
              <a:rPr lang="ar-EG" b="1" dirty="0" smtClean="0">
                <a:solidFill>
                  <a:schemeClr val="bg1"/>
                </a:solidFill>
                <a:latin typeface="Simplified Arabic" pitchFamily="18" charset="-78"/>
                <a:cs typeface="Simplified Arabic" pitchFamily="18" charset="-78"/>
              </a:rPr>
              <a:t>أدى التزامن والتنسيق والتشاور الوطني والإقليمي بين وفود الدول المشاركة في المفاوضات الثلاثة إلى تغير المنظور لدى الكثيرين بشأن إعتبار </a:t>
            </a:r>
            <a:r>
              <a:rPr lang="ar-SA" b="1" dirty="0" smtClean="0">
                <a:solidFill>
                  <a:schemeClr val="bg1"/>
                </a:solidFill>
                <a:latin typeface="Simplified Arabic" pitchFamily="18" charset="-78"/>
                <a:cs typeface="Simplified Arabic" pitchFamily="18" charset="-78"/>
              </a:rPr>
              <a:t>الكوارث صدمات خارجية تصيب الاقتصادات التي تعمل بشكل طبيعي</a:t>
            </a:r>
            <a:r>
              <a:rPr lang="ar-EG" b="1" dirty="0" smtClean="0">
                <a:solidFill>
                  <a:schemeClr val="bg1"/>
                </a:solidFill>
                <a:latin typeface="Simplified Arabic" pitchFamily="18" charset="-78"/>
                <a:cs typeface="Simplified Arabic" pitchFamily="18" charset="-78"/>
              </a:rPr>
              <a:t>.</a:t>
            </a:r>
          </a:p>
          <a:p>
            <a:pPr algn="just"/>
            <a:r>
              <a:rPr lang="ar-SA" b="1" dirty="0" smtClean="0">
                <a:solidFill>
                  <a:schemeClr val="bg1"/>
                </a:solidFill>
                <a:latin typeface="Simplified Arabic" pitchFamily="18" charset="-78"/>
                <a:cs typeface="Simplified Arabic" pitchFamily="18" charset="-78"/>
              </a:rPr>
              <a:t>أصبح ينظر إلى ما ينجم عن</a:t>
            </a:r>
            <a:r>
              <a:rPr lang="ar-EG" b="1" dirty="0" smtClean="0">
                <a:solidFill>
                  <a:schemeClr val="bg1"/>
                </a:solidFill>
                <a:latin typeface="Simplified Arabic" pitchFamily="18" charset="-78"/>
                <a:cs typeface="Simplified Arabic" pitchFamily="18" charset="-78"/>
              </a:rPr>
              <a:t> الكوارث </a:t>
            </a:r>
            <a:r>
              <a:rPr lang="ar-SA" b="1" dirty="0" smtClean="0">
                <a:solidFill>
                  <a:schemeClr val="bg1"/>
                </a:solidFill>
                <a:latin typeface="Simplified Arabic" pitchFamily="18" charset="-78"/>
                <a:cs typeface="Simplified Arabic" pitchFamily="18" charset="-78"/>
              </a:rPr>
              <a:t>من مخاطر على أنها مظاھر تدل على عوامل الخطر الأساسية الكامنة في سياسات وممارسات التنمية</a:t>
            </a:r>
            <a:r>
              <a:rPr lang="ar-EG" b="1" dirty="0" smtClean="0">
                <a:solidFill>
                  <a:schemeClr val="bg1"/>
                </a:solidFill>
                <a:latin typeface="Simplified Arabic" pitchFamily="18" charset="-78"/>
                <a:cs typeface="Simplified Arabic" pitchFamily="18" charset="-78"/>
              </a:rPr>
              <a:t>. </a:t>
            </a:r>
          </a:p>
          <a:p>
            <a:pPr algn="just"/>
            <a:r>
              <a:rPr lang="ar-SA" b="1" dirty="0" smtClean="0">
                <a:solidFill>
                  <a:schemeClr val="bg1"/>
                </a:solidFill>
                <a:latin typeface="Simplified Arabic" pitchFamily="18" charset="-78"/>
                <a:cs typeface="Simplified Arabic" pitchFamily="18" charset="-78"/>
              </a:rPr>
              <a:t>نمى لدى الكثيرين الاعتقاد بأنه لا يمكن تحقيق أھداف التنمية المستدامة دون إدارة مخاطر الكوارث</a:t>
            </a:r>
            <a:r>
              <a:rPr lang="ar-EG" b="1" dirty="0" smtClean="0">
                <a:solidFill>
                  <a:schemeClr val="bg1"/>
                </a:solidFill>
                <a:latin typeface="Simplified Arabic" pitchFamily="18" charset="-78"/>
                <a:cs typeface="Simplified Arabic" pitchFamily="18" charset="-78"/>
              </a:rPr>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ar-EG" sz="2800" b="1" dirty="0" smtClean="0">
                <a:solidFill>
                  <a:srgbClr val="FFFF00"/>
                </a:solidFill>
                <a:latin typeface="Simplified Arabic" pitchFamily="18" charset="-78"/>
                <a:cs typeface="Simplified Arabic" pitchFamily="18" charset="-78"/>
              </a:rPr>
              <a:t>تحديد </a:t>
            </a:r>
            <a:r>
              <a:rPr lang="ar-SA" sz="2800" b="1" dirty="0" smtClean="0">
                <a:solidFill>
                  <a:srgbClr val="FFFF00"/>
                </a:solidFill>
                <a:latin typeface="Simplified Arabic" pitchFamily="18" charset="-78"/>
                <a:cs typeface="Simplified Arabic" pitchFamily="18" charset="-78"/>
              </a:rPr>
              <a:t>وسائل تنفيذ إطار عمل الحد من مخاطر الكوارث لما بعد 2015</a:t>
            </a:r>
            <a:r>
              <a:rPr lang="ar-EG" sz="2800" b="1" dirty="0" smtClean="0">
                <a:solidFill>
                  <a:srgbClr val="FFFF00"/>
                </a:solidFill>
                <a:latin typeface="Simplified Arabic" pitchFamily="18" charset="-78"/>
                <a:cs typeface="Simplified Arabic" pitchFamily="18" charset="-78"/>
              </a:rPr>
              <a:t/>
            </a:r>
            <a:br>
              <a:rPr lang="ar-EG" sz="2800" b="1" dirty="0" smtClean="0">
                <a:solidFill>
                  <a:srgbClr val="FFFF00"/>
                </a:solidFill>
                <a:latin typeface="Simplified Arabic" pitchFamily="18" charset="-78"/>
                <a:cs typeface="Simplified Arabic" pitchFamily="18" charset="-78"/>
              </a:rPr>
            </a:br>
            <a:endParaRPr lang="ar-EG" sz="2800" dirty="0">
              <a:solidFill>
                <a:srgbClr val="FFFF00"/>
              </a:solidFill>
            </a:endParaRPr>
          </a:p>
        </p:txBody>
      </p:sp>
      <p:sp>
        <p:nvSpPr>
          <p:cNvPr id="3" name="Content Placeholder 2"/>
          <p:cNvSpPr>
            <a:spLocks noGrp="1"/>
          </p:cNvSpPr>
          <p:nvPr>
            <p:ph sz="half" idx="1"/>
          </p:nvPr>
        </p:nvSpPr>
        <p:spPr>
          <a:xfrm>
            <a:off x="457200" y="1600200"/>
            <a:ext cx="4038600" cy="4953000"/>
          </a:xfrm>
        </p:spPr>
        <p:txBody>
          <a:bodyPr>
            <a:normAutofit fontScale="47500" lnSpcReduction="20000"/>
          </a:bodyPr>
          <a:lstStyle/>
          <a:p>
            <a:pPr algn="just">
              <a:buFont typeface="Courier New" pitchFamily="49" charset="0"/>
              <a:buChar char="o"/>
            </a:pPr>
            <a:r>
              <a:rPr lang="ar-SA" sz="3800" b="1" dirty="0" smtClean="0">
                <a:solidFill>
                  <a:schemeClr val="bg1"/>
                </a:solidFill>
                <a:latin typeface="Simplified Arabic" pitchFamily="18" charset="-78"/>
                <a:cs typeface="Simplified Arabic" pitchFamily="18" charset="-78"/>
              </a:rPr>
              <a:t>هناك حاجة إلى </a:t>
            </a:r>
            <a:r>
              <a:rPr lang="ar-SA" sz="3800" b="1" dirty="0" smtClean="0">
                <a:solidFill>
                  <a:srgbClr val="C00000"/>
                </a:solidFill>
                <a:latin typeface="Simplified Arabic" pitchFamily="18" charset="-78"/>
                <a:cs typeface="Simplified Arabic" pitchFamily="18" charset="-78"/>
              </a:rPr>
              <a:t>التزام عالمي لتكثيف تعبئة الموارد دولياً. </a:t>
            </a:r>
            <a:endParaRPr lang="ar-EG" sz="3800" b="1" dirty="0" smtClean="0">
              <a:solidFill>
                <a:srgbClr val="C00000"/>
              </a:solidFill>
              <a:latin typeface="Simplified Arabic" pitchFamily="18" charset="-78"/>
              <a:cs typeface="Simplified Arabic" pitchFamily="18" charset="-78"/>
            </a:endParaRPr>
          </a:p>
          <a:p>
            <a:pPr algn="just">
              <a:buFont typeface="Courier New" pitchFamily="49" charset="0"/>
              <a:buChar char="o"/>
            </a:pPr>
            <a:r>
              <a:rPr lang="ar-SA" sz="3800" b="1" dirty="0" smtClean="0">
                <a:solidFill>
                  <a:srgbClr val="C00000"/>
                </a:solidFill>
                <a:latin typeface="Simplified Arabic" pitchFamily="18" charset="-78"/>
                <a:cs typeface="Simplified Arabic" pitchFamily="18" charset="-78"/>
              </a:rPr>
              <a:t>ينبغي على البلدان المتقدمة، في جهودها الرامية إلى الحد من مخاطر الكوارث وبناء القدرة على المجابهة، ايجاد وسيلة لدعم البلدان التي تعاني من تأثيرات تغير المناخ والأحداث المناخية المتطرفة،</a:t>
            </a:r>
            <a:r>
              <a:rPr lang="ar-SA" sz="3800" b="1" dirty="0" smtClean="0">
                <a:solidFill>
                  <a:schemeClr val="bg1"/>
                </a:solidFill>
                <a:latin typeface="Simplified Arabic" pitchFamily="18" charset="-78"/>
                <a:cs typeface="Simplified Arabic" pitchFamily="18" charset="-78"/>
              </a:rPr>
              <a:t> </a:t>
            </a:r>
            <a:r>
              <a:rPr lang="ar-EG" sz="3800" b="1" dirty="0" smtClean="0">
                <a:solidFill>
                  <a:schemeClr val="bg1"/>
                </a:solidFill>
                <a:latin typeface="Simplified Arabic" pitchFamily="18" charset="-78"/>
                <a:cs typeface="Simplified Arabic" pitchFamily="18" charset="-78"/>
              </a:rPr>
              <a:t>(</a:t>
            </a:r>
            <a:r>
              <a:rPr lang="ar-EG" sz="3800" b="1" dirty="0" smtClean="0">
                <a:solidFill>
                  <a:srgbClr val="C00000"/>
                </a:solidFill>
                <a:latin typeface="Simplified Arabic" pitchFamily="18" charset="-78"/>
                <a:cs typeface="Simplified Arabic" pitchFamily="18" charset="-78"/>
              </a:rPr>
              <a:t>مبدأ 7 من إعلان ريو) </a:t>
            </a:r>
            <a:r>
              <a:rPr lang="ar-SA" sz="3800" b="1" dirty="0" smtClean="0">
                <a:solidFill>
                  <a:schemeClr val="bg1"/>
                </a:solidFill>
                <a:latin typeface="Simplified Arabic" pitchFamily="18" charset="-78"/>
                <a:cs typeface="Simplified Arabic" pitchFamily="18" charset="-78"/>
              </a:rPr>
              <a:t>وقد يشمل ذلك تخفيف عبء الديون/ إلغاء الديون/ مبادلة الديون، إتاحة تمويل المناخ لتمويل مبادرات الحد من مخاطر الكوارث والتكيف مع التغير المناخي. </a:t>
            </a:r>
            <a:endParaRPr lang="ar-EG" sz="3800"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sz="3800" b="1" dirty="0" smtClean="0">
                <a:solidFill>
                  <a:srgbClr val="C00000"/>
                </a:solidFill>
                <a:latin typeface="Simplified Arabic" pitchFamily="18" charset="-78"/>
                <a:cs typeface="Simplified Arabic" pitchFamily="18" charset="-78"/>
              </a:rPr>
              <a:t>تطوير التكنولوجيا ونقلها أمر أساسي </a:t>
            </a:r>
            <a:r>
              <a:rPr lang="ar-SA" sz="3800" b="1" dirty="0" smtClean="0">
                <a:solidFill>
                  <a:schemeClr val="bg1"/>
                </a:solidFill>
                <a:latin typeface="Simplified Arabic" pitchFamily="18" charset="-78"/>
                <a:cs typeface="Simplified Arabic" pitchFamily="18" charset="-78"/>
              </a:rPr>
              <a:t>إذا أريد للتنمية أن لا تتسبب في تراكم مخاطر جديدة وأن تتحول إلى مسار تنمية أكثر استدامة، وقد يكون الإجراء المناسب إنشاء آلية دولية لتسهيل وتسريع نقل التكنولوجيا ونشرها</a:t>
            </a:r>
            <a:r>
              <a:rPr lang="ar-EG" sz="3800" b="1" dirty="0" smtClean="0">
                <a:solidFill>
                  <a:schemeClr val="bg1"/>
                </a:solidFill>
                <a:latin typeface="Simplified Arabic" pitchFamily="18" charset="-78"/>
                <a:cs typeface="Simplified Arabic" pitchFamily="18" charset="-78"/>
              </a:rPr>
              <a:t>.</a:t>
            </a:r>
          </a:p>
          <a:p>
            <a:pPr algn="just">
              <a:buFont typeface="Courier New" pitchFamily="49" charset="0"/>
              <a:buChar char="o"/>
            </a:pPr>
            <a:r>
              <a:rPr lang="ar-SA" sz="3800" b="1" dirty="0" smtClean="0">
                <a:solidFill>
                  <a:srgbClr val="C00000"/>
                </a:solidFill>
                <a:latin typeface="Simplified Arabic" pitchFamily="18" charset="-78"/>
                <a:cs typeface="Simplified Arabic" pitchFamily="18" charset="-78"/>
              </a:rPr>
              <a:t>استقطاب الموارد لتنمية  القدرات البشرية والتنظيمية والمؤسسية لضمان تنمية المعارف والمهارات على جميع المستويات</a:t>
            </a:r>
            <a:r>
              <a:rPr lang="ar-EG" sz="3800" b="1" dirty="0" smtClean="0">
                <a:solidFill>
                  <a:srgbClr val="C00000"/>
                </a:solidFill>
                <a:latin typeface="Simplified Arabic" pitchFamily="18" charset="-78"/>
                <a:cs typeface="Simplified Arabic" pitchFamily="18" charset="-78"/>
              </a:rPr>
              <a:t>.</a:t>
            </a:r>
            <a:endParaRPr lang="en-US" sz="3800" b="1" dirty="0" smtClean="0">
              <a:solidFill>
                <a:srgbClr val="C00000"/>
              </a:solidFill>
              <a:latin typeface="Simplified Arabic" pitchFamily="18" charset="-78"/>
              <a:cs typeface="Simplified Arabic" pitchFamily="18" charset="-78"/>
            </a:endParaRPr>
          </a:p>
          <a:p>
            <a:pPr algn="just"/>
            <a:endParaRPr lang="en-US" b="1" dirty="0" smtClean="0">
              <a:solidFill>
                <a:schemeClr val="bg1"/>
              </a:solidFill>
              <a:latin typeface="Simplified Arabic" pitchFamily="18" charset="-78"/>
              <a:cs typeface="Simplified Arabic" pitchFamily="18" charset="-78"/>
            </a:endParaRPr>
          </a:p>
          <a:p>
            <a:pPr algn="just"/>
            <a:endParaRPr lang="ar-EG" b="1" dirty="0">
              <a:solidFill>
                <a:schemeClr val="bg1"/>
              </a:solidFill>
              <a:latin typeface="Simplified Arabic" pitchFamily="18" charset="-78"/>
              <a:cs typeface="Simplified Arabic" pitchFamily="18" charset="-78"/>
            </a:endParaRPr>
          </a:p>
        </p:txBody>
      </p:sp>
      <p:sp>
        <p:nvSpPr>
          <p:cNvPr id="4" name="Content Placeholder 3"/>
          <p:cNvSpPr>
            <a:spLocks noGrp="1"/>
          </p:cNvSpPr>
          <p:nvPr>
            <p:ph sz="half" idx="2"/>
          </p:nvPr>
        </p:nvSpPr>
        <p:spPr>
          <a:xfrm>
            <a:off x="4648200" y="1600200"/>
            <a:ext cx="4038600" cy="5029200"/>
          </a:xfrm>
        </p:spPr>
        <p:txBody>
          <a:bodyPr>
            <a:normAutofit fontScale="47500" lnSpcReduction="20000"/>
          </a:bodyPr>
          <a:lstStyle/>
          <a:p>
            <a:pPr algn="just">
              <a:buFont typeface="Courier New" pitchFamily="49" charset="0"/>
              <a:buChar char="o"/>
            </a:pPr>
            <a:r>
              <a:rPr lang="ar-SA" sz="3300" b="1" dirty="0" smtClean="0">
                <a:solidFill>
                  <a:srgbClr val="C00000"/>
                </a:solidFill>
                <a:latin typeface="Simplified Arabic" pitchFamily="18" charset="-78"/>
                <a:cs typeface="Simplified Arabic" pitchFamily="18" charset="-78"/>
              </a:rPr>
              <a:t>الأمن الدولي على المحك </a:t>
            </a:r>
            <a:r>
              <a:rPr lang="ar-SA" sz="3300" b="1" dirty="0" smtClean="0">
                <a:solidFill>
                  <a:schemeClr val="bg1"/>
                </a:solidFill>
                <a:latin typeface="Simplified Arabic" pitchFamily="18" charset="-78"/>
                <a:cs typeface="Simplified Arabic" pitchFamily="18" charset="-78"/>
              </a:rPr>
              <a:t>من جراء تزايد مخاطر الكوارث، وخاصة الناجمة عن تغير المناخ والأحداث المناخية المتطرفة، ناهيك عن تداعياتها الاجتماعية والاقتصادية والسياسية بعيدة المدى</a:t>
            </a:r>
            <a:r>
              <a:rPr lang="ar-EG" sz="3300" b="1" dirty="0" smtClean="0">
                <a:solidFill>
                  <a:schemeClr val="bg1"/>
                </a:solidFill>
                <a:latin typeface="Simplified Arabic" pitchFamily="18" charset="-78"/>
                <a:cs typeface="Simplified Arabic" pitchFamily="18" charset="-78"/>
              </a:rPr>
              <a:t>.</a:t>
            </a:r>
          </a:p>
          <a:p>
            <a:pPr algn="just">
              <a:buFont typeface="Courier New" pitchFamily="49" charset="0"/>
              <a:buChar char="o"/>
            </a:pPr>
            <a:r>
              <a:rPr lang="ar-EG" sz="3300" b="1" dirty="0" smtClean="0">
                <a:solidFill>
                  <a:schemeClr val="bg1"/>
                </a:solidFill>
                <a:latin typeface="Simplified Arabic" pitchFamily="18" charset="-78"/>
                <a:cs typeface="Simplified Arabic" pitchFamily="18" charset="-78"/>
              </a:rPr>
              <a:t>إن من أهم أسباب </a:t>
            </a:r>
            <a:r>
              <a:rPr lang="ar-EG" sz="3300" b="1" dirty="0" smtClean="0">
                <a:solidFill>
                  <a:srgbClr val="C00000"/>
                </a:solidFill>
                <a:latin typeface="Simplified Arabic" pitchFamily="18" charset="-78"/>
                <a:cs typeface="Simplified Arabic" pitchFamily="18" charset="-78"/>
              </a:rPr>
              <a:t>عدم تحقيق الأهداف المرجوة في التوقيتات المنشودة في إطار عمل هيوجو عدم شمول هذا الإطار بوسائل التنفيذ.</a:t>
            </a:r>
          </a:p>
          <a:p>
            <a:pPr algn="just">
              <a:buFont typeface="Courier New" pitchFamily="49" charset="0"/>
              <a:buChar char="o"/>
            </a:pPr>
            <a:r>
              <a:rPr lang="ar-SA" sz="3300" b="1" dirty="0" smtClean="0">
                <a:solidFill>
                  <a:schemeClr val="bg1"/>
                </a:solidFill>
                <a:latin typeface="Simplified Arabic" pitchFamily="18" charset="-78"/>
                <a:cs typeface="Simplified Arabic" pitchFamily="18" charset="-78"/>
              </a:rPr>
              <a:t>لكن إطار عمل هيو</a:t>
            </a:r>
            <a:r>
              <a:rPr lang="ar-EG" sz="3300" b="1" dirty="0" smtClean="0">
                <a:solidFill>
                  <a:schemeClr val="bg1"/>
                </a:solidFill>
                <a:latin typeface="Simplified Arabic" pitchFamily="18" charset="-78"/>
                <a:cs typeface="Simplified Arabic" pitchFamily="18" charset="-78"/>
              </a:rPr>
              <a:t>ج</a:t>
            </a:r>
            <a:r>
              <a:rPr lang="ar-SA" sz="3300" b="1" dirty="0" smtClean="0">
                <a:solidFill>
                  <a:schemeClr val="bg1"/>
                </a:solidFill>
                <a:latin typeface="Simplified Arabic" pitchFamily="18" charset="-78"/>
                <a:cs typeface="Simplified Arabic" pitchFamily="18" charset="-78"/>
              </a:rPr>
              <a:t>و الحالي وإطار عمل الحد من مخاطر الكوارث لما بعد 2015 هما </a:t>
            </a:r>
            <a:r>
              <a:rPr lang="ar-SA" sz="3300" b="1" dirty="0" smtClean="0">
                <a:solidFill>
                  <a:srgbClr val="C00000"/>
                </a:solidFill>
                <a:latin typeface="Simplified Arabic" pitchFamily="18" charset="-78"/>
                <a:cs typeface="Simplified Arabic" pitchFamily="18" charset="-78"/>
              </a:rPr>
              <a:t>عملية اختيارية طوعية</a:t>
            </a:r>
            <a:r>
              <a:rPr lang="ar-EG" sz="3300" b="1" dirty="0" smtClean="0">
                <a:solidFill>
                  <a:srgbClr val="C00000"/>
                </a:solidFill>
                <a:latin typeface="Simplified Arabic" pitchFamily="18" charset="-78"/>
                <a:cs typeface="Simplified Arabic" pitchFamily="18" charset="-78"/>
              </a:rPr>
              <a:t>.</a:t>
            </a:r>
          </a:p>
          <a:p>
            <a:pPr algn="just">
              <a:buFont typeface="Courier New" pitchFamily="49" charset="0"/>
              <a:buChar char="o"/>
            </a:pPr>
            <a:r>
              <a:rPr lang="ar-SA" sz="3300" b="1" dirty="0" smtClean="0">
                <a:solidFill>
                  <a:schemeClr val="bg1"/>
                </a:solidFill>
                <a:latin typeface="Simplified Arabic" pitchFamily="18" charset="-78"/>
                <a:cs typeface="Simplified Arabic" pitchFamily="18" charset="-78"/>
              </a:rPr>
              <a:t>يجب أن </a:t>
            </a:r>
            <a:r>
              <a:rPr lang="ar-SA" sz="3300" b="1" dirty="0" smtClean="0">
                <a:solidFill>
                  <a:srgbClr val="C00000"/>
                </a:solidFill>
                <a:latin typeface="Simplified Arabic" pitchFamily="18" charset="-78"/>
                <a:cs typeface="Simplified Arabic" pitchFamily="18" charset="-78"/>
              </a:rPr>
              <a:t>يتضمن إطار عمل الحد من مخاطر الكوارث لما بعد عام 2015 وسائل التنفيذ المناسبة والكافية </a:t>
            </a:r>
            <a:r>
              <a:rPr lang="ar-SA" sz="3300" b="1" dirty="0" smtClean="0">
                <a:solidFill>
                  <a:schemeClr val="bg1"/>
                </a:solidFill>
                <a:latin typeface="Simplified Arabic" pitchFamily="18" charset="-78"/>
                <a:cs typeface="Simplified Arabic" pitchFamily="18" charset="-78"/>
              </a:rPr>
              <a:t>أيضاً</a:t>
            </a:r>
            <a:r>
              <a:rPr lang="ar-EG" sz="3300" b="1" dirty="0" smtClean="0">
                <a:solidFill>
                  <a:schemeClr val="bg1"/>
                </a:solidFill>
                <a:latin typeface="Simplified Arabic" pitchFamily="18" charset="-78"/>
                <a:cs typeface="Simplified Arabic" pitchFamily="18" charset="-78"/>
              </a:rPr>
              <a:t> ل</a:t>
            </a:r>
            <a:r>
              <a:rPr lang="ar-SA" sz="3300" b="1" dirty="0" smtClean="0">
                <a:solidFill>
                  <a:schemeClr val="bg1"/>
                </a:solidFill>
                <a:latin typeface="Simplified Arabic" pitchFamily="18" charset="-78"/>
                <a:cs typeface="Simplified Arabic" pitchFamily="18" charset="-78"/>
              </a:rPr>
              <a:t>تساند تحقيق الإلتزامات الصادرة عن الدول والاطراف ذات الصلة</a:t>
            </a:r>
            <a:r>
              <a:rPr lang="ar-EG" sz="3300" b="1" dirty="0" smtClean="0">
                <a:solidFill>
                  <a:schemeClr val="bg1"/>
                </a:solidFill>
                <a:latin typeface="Simplified Arabic" pitchFamily="18" charset="-78"/>
                <a:cs typeface="Simplified Arabic" pitchFamily="18" charset="-78"/>
              </a:rPr>
              <a:t>.</a:t>
            </a:r>
          </a:p>
          <a:p>
            <a:pPr algn="just">
              <a:buFont typeface="Courier New" pitchFamily="49" charset="0"/>
              <a:buChar char="o"/>
            </a:pPr>
            <a:r>
              <a:rPr lang="ar-SA" sz="3300" b="1" dirty="0" smtClean="0">
                <a:solidFill>
                  <a:schemeClr val="bg1"/>
                </a:solidFill>
                <a:latin typeface="Simplified Arabic" pitchFamily="18" charset="-78"/>
                <a:cs typeface="Simplified Arabic" pitchFamily="18" charset="-78"/>
              </a:rPr>
              <a:t>يقصد بتوفير وسائل تنفيذ كافية أن يتم توفير الموارد المالية، وتطوير التكنولوجيا ونقلها، وتنمية القدرات. </a:t>
            </a:r>
            <a:endParaRPr lang="ar-EG" sz="3300"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sz="3300" b="1" dirty="0" smtClean="0">
                <a:solidFill>
                  <a:schemeClr val="bg1"/>
                </a:solidFill>
                <a:latin typeface="Simplified Arabic" pitchFamily="18" charset="-78"/>
                <a:cs typeface="Simplified Arabic" pitchFamily="18" charset="-78"/>
              </a:rPr>
              <a:t>بداية يجب أن تتحمل الدول مسؤولية الحد من مخاطر الكوارث</a:t>
            </a:r>
            <a:r>
              <a:rPr lang="ar-EG" sz="3300" b="1" dirty="0" smtClean="0">
                <a:solidFill>
                  <a:schemeClr val="bg1"/>
                </a:solidFill>
                <a:latin typeface="Simplified Arabic" pitchFamily="18" charset="-78"/>
                <a:cs typeface="Simplified Arabic" pitchFamily="18" charset="-78"/>
              </a:rPr>
              <a:t>.</a:t>
            </a:r>
          </a:p>
          <a:p>
            <a:pPr algn="just">
              <a:buFont typeface="Courier New" pitchFamily="49" charset="0"/>
              <a:buChar char="o"/>
            </a:pPr>
            <a:r>
              <a:rPr lang="ar-SA" sz="3600" b="1" dirty="0" smtClean="0">
                <a:solidFill>
                  <a:schemeClr val="bg1"/>
                </a:solidFill>
                <a:latin typeface="Simplified Arabic" pitchFamily="18" charset="-78"/>
                <a:cs typeface="Simplified Arabic" pitchFamily="18" charset="-78"/>
              </a:rPr>
              <a:t>سيظل الحد من مخاطر الكوارث يشكل تحدياً لدول كثيرة بسبب الفجوات الضخمة في تلبية احتياجات التمويل ونقل التكنولوجيا وبناء القدرات. </a:t>
            </a:r>
            <a:endParaRPr lang="ar-EG" sz="3600" b="1" dirty="0" smtClean="0">
              <a:solidFill>
                <a:schemeClr val="bg1"/>
              </a:solidFill>
              <a:latin typeface="Simplified Arabic" pitchFamily="18" charset="-78"/>
              <a:cs typeface="Simplified Arabic" pitchFamily="18" charset="-78"/>
            </a:endParaRPr>
          </a:p>
          <a:p>
            <a:pPr algn="just">
              <a:buFont typeface="Courier New" pitchFamily="49" charset="0"/>
              <a:buChar char="o"/>
            </a:pPr>
            <a:endParaRPr lang="ar-EG" sz="3300" b="1" dirty="0" smtClean="0">
              <a:latin typeface="Simplified Arabic" pitchFamily="18" charset="-78"/>
              <a:cs typeface="Simplified Arabic" pitchFamily="18" charset="-78"/>
            </a:endParaRPr>
          </a:p>
          <a:p>
            <a:pPr algn="just">
              <a:buFont typeface="Courier New" pitchFamily="49" charset="0"/>
              <a:buChar char="o"/>
            </a:pPr>
            <a:endParaRPr lang="ar-EG" dirty="0" smtClean="0"/>
          </a:p>
          <a:p>
            <a:pPr algn="just">
              <a:buFont typeface="Courier New" pitchFamily="49" charset="0"/>
              <a:buChar char="o"/>
            </a:pPr>
            <a:endParaRPr lang="ar-EG" b="1" dirty="0" smtClean="0">
              <a:solidFill>
                <a:schemeClr val="bg1"/>
              </a:solidFill>
              <a:latin typeface="Simplified Arabic" pitchFamily="18" charset="-78"/>
              <a:cs typeface="Simplified Arabic" pitchFamily="18" charset="-78"/>
            </a:endParaRPr>
          </a:p>
          <a:p>
            <a:pPr algn="just">
              <a:buFont typeface="Courier New" pitchFamily="49" charset="0"/>
              <a:buChar char="o"/>
            </a:pPr>
            <a:endParaRPr lang="ar-EG" b="1" dirty="0">
              <a:solidFill>
                <a:schemeClr val="bg1"/>
              </a:solidFill>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ar-EG" b="1" dirty="0" smtClean="0">
                <a:solidFill>
                  <a:srgbClr val="FFFF00"/>
                </a:solidFill>
                <a:latin typeface="Simplified Arabic" pitchFamily="18" charset="-78"/>
                <a:cs typeface="Simplified Arabic" pitchFamily="18" charset="-78"/>
              </a:rPr>
              <a:t/>
            </a:r>
            <a:br>
              <a:rPr lang="ar-EG" b="1" dirty="0" smtClean="0">
                <a:solidFill>
                  <a:srgbClr val="FFFF00"/>
                </a:solidFill>
                <a:latin typeface="Simplified Arabic" pitchFamily="18" charset="-78"/>
                <a:cs typeface="Simplified Arabic" pitchFamily="18" charset="-78"/>
              </a:rPr>
            </a:br>
            <a:r>
              <a:rPr lang="ar-EG" b="1" dirty="0" smtClean="0">
                <a:solidFill>
                  <a:srgbClr val="FFFF00"/>
                </a:solidFill>
                <a:latin typeface="Simplified Arabic" pitchFamily="18" charset="-78"/>
                <a:cs typeface="Simplified Arabic" pitchFamily="18" charset="-78"/>
              </a:rPr>
              <a:t>تفعيل </a:t>
            </a:r>
            <a:r>
              <a:rPr lang="ar-SA" b="1" dirty="0" smtClean="0">
                <a:solidFill>
                  <a:srgbClr val="FFFF00"/>
                </a:solidFill>
                <a:latin typeface="Simplified Arabic" pitchFamily="18" charset="-78"/>
                <a:cs typeface="Simplified Arabic" pitchFamily="18" charset="-78"/>
              </a:rPr>
              <a:t>الإعلان والإلتزام السياسي</a:t>
            </a:r>
            <a:r>
              <a:rPr lang="ar-EG" b="1" dirty="0" smtClean="0">
                <a:solidFill>
                  <a:schemeClr val="bg1"/>
                </a:solidFill>
                <a:latin typeface="Simplified Arabic" pitchFamily="18" charset="-78"/>
                <a:cs typeface="Simplified Arabic" pitchFamily="18" charset="-78"/>
              </a:rPr>
              <a:t/>
            </a:r>
            <a:br>
              <a:rPr lang="ar-EG" b="1" dirty="0" smtClean="0">
                <a:solidFill>
                  <a:schemeClr val="bg1"/>
                </a:solidFill>
                <a:latin typeface="Simplified Arabic" pitchFamily="18" charset="-78"/>
                <a:cs typeface="Simplified Arabic" pitchFamily="18" charset="-78"/>
              </a:rPr>
            </a:br>
            <a:endParaRPr lang="ar-EG" dirty="0"/>
          </a:p>
        </p:txBody>
      </p:sp>
      <p:sp>
        <p:nvSpPr>
          <p:cNvPr id="3" name="Content Placeholder 2"/>
          <p:cNvSpPr>
            <a:spLocks noGrp="1"/>
          </p:cNvSpPr>
          <p:nvPr>
            <p:ph sz="half" idx="1"/>
          </p:nvPr>
        </p:nvSpPr>
        <p:spPr>
          <a:xfrm>
            <a:off x="457200" y="1219200"/>
            <a:ext cx="4038600" cy="5334000"/>
          </a:xfrm>
        </p:spPr>
        <p:txBody>
          <a:bodyPr>
            <a:normAutofit fontScale="77500" lnSpcReduction="20000"/>
          </a:bodyPr>
          <a:lstStyle/>
          <a:p>
            <a:pPr algn="just">
              <a:buFont typeface="Courier New" pitchFamily="49" charset="0"/>
              <a:buChar char="o"/>
            </a:pPr>
            <a:r>
              <a:rPr lang="ar-EG" b="1" dirty="0" smtClean="0">
                <a:solidFill>
                  <a:schemeClr val="bg1"/>
                </a:solidFill>
                <a:latin typeface="Simplified Arabic" pitchFamily="18" charset="-78"/>
                <a:cs typeface="Simplified Arabic" pitchFamily="18" charset="-78"/>
              </a:rPr>
              <a:t>ا</a:t>
            </a:r>
            <a:r>
              <a:rPr lang="ar-SA" b="1" dirty="0" smtClean="0">
                <a:solidFill>
                  <a:srgbClr val="C00000"/>
                </a:solidFill>
                <a:latin typeface="Simplified Arabic" pitchFamily="18" charset="-78"/>
                <a:cs typeface="Simplified Arabic" pitchFamily="18" charset="-78"/>
              </a:rPr>
              <a:t>لمنظمات الحكومية الإقليمية - ومنها جامعة الدول العربية – </a:t>
            </a:r>
            <a:r>
              <a:rPr lang="ar-EG" b="1" dirty="0" smtClean="0">
                <a:solidFill>
                  <a:srgbClr val="C00000"/>
                </a:solidFill>
                <a:latin typeface="Simplified Arabic" pitchFamily="18" charset="-78"/>
                <a:cs typeface="Simplified Arabic" pitchFamily="18" charset="-78"/>
              </a:rPr>
              <a:t>لها </a:t>
            </a:r>
            <a:r>
              <a:rPr lang="ar-SA" b="1" dirty="0" smtClean="0">
                <a:solidFill>
                  <a:srgbClr val="C00000"/>
                </a:solidFill>
                <a:latin typeface="Simplified Arabic" pitchFamily="18" charset="-78"/>
                <a:cs typeface="Simplified Arabic" pitchFamily="18" charset="-78"/>
              </a:rPr>
              <a:t>دور أساسي في متابعة  تنفيذ الدول لإلتزاماتها</a:t>
            </a:r>
            <a:r>
              <a:rPr lang="ar-EG" b="1" dirty="0" smtClean="0">
                <a:solidFill>
                  <a:srgbClr val="C00000"/>
                </a:solidFill>
                <a:latin typeface="Simplified Arabic" pitchFamily="18" charset="-78"/>
                <a:cs typeface="Simplified Arabic" pitchFamily="18" charset="-78"/>
              </a:rPr>
              <a:t>.</a:t>
            </a:r>
            <a:r>
              <a:rPr lang="ar-SA" b="1" dirty="0" smtClean="0">
                <a:solidFill>
                  <a:srgbClr val="C00000"/>
                </a:solidFill>
                <a:latin typeface="Simplified Arabic" pitchFamily="18" charset="-78"/>
                <a:cs typeface="Simplified Arabic" pitchFamily="18" charset="-78"/>
              </a:rPr>
              <a:t> </a:t>
            </a:r>
            <a:endParaRPr lang="ar-EG" b="1" dirty="0" smtClean="0">
              <a:solidFill>
                <a:srgbClr val="C00000"/>
              </a:solidFill>
              <a:latin typeface="Simplified Arabic" pitchFamily="18" charset="-78"/>
              <a:cs typeface="Simplified Arabic" pitchFamily="18" charset="-78"/>
            </a:endParaRPr>
          </a:p>
          <a:p>
            <a:pPr algn="just">
              <a:buFont typeface="Courier New" pitchFamily="49" charset="0"/>
              <a:buChar char="o"/>
            </a:pPr>
            <a:r>
              <a:rPr lang="ar-SA" b="1" dirty="0" smtClean="0">
                <a:solidFill>
                  <a:schemeClr val="bg1"/>
                </a:solidFill>
                <a:latin typeface="Simplified Arabic" pitchFamily="18" charset="-78"/>
                <a:cs typeface="Simplified Arabic" pitchFamily="18" charset="-78"/>
              </a:rPr>
              <a:t>تطوير أدائها والقيام بالدور المناط بها وتخصيص موارد ضمن ميزانيتها لتنفيذ البرامج الإقليمية للحد من مخاطر الكوارث وإجراء التنسيق اللازم بين الأطر الثلاثة لما بعد 2015</a:t>
            </a:r>
            <a:r>
              <a:rPr lang="ar-EG" b="1" dirty="0" smtClean="0">
                <a:solidFill>
                  <a:schemeClr val="bg1"/>
                </a:solidFill>
                <a:latin typeface="Simplified Arabic" pitchFamily="18" charset="-78"/>
                <a:cs typeface="Simplified Arabic" pitchFamily="18" charset="-78"/>
              </a:rPr>
              <a:t>.</a:t>
            </a:r>
          </a:p>
          <a:p>
            <a:pPr algn="just">
              <a:buFont typeface="Courier New" pitchFamily="49" charset="0"/>
              <a:buChar char="o"/>
            </a:pPr>
            <a:r>
              <a:rPr lang="ar-SA" b="1" dirty="0" smtClean="0">
                <a:solidFill>
                  <a:schemeClr val="bg1"/>
                </a:solidFill>
                <a:latin typeface="Simplified Arabic" pitchFamily="18" charset="-78"/>
                <a:cs typeface="Simplified Arabic" pitchFamily="18" charset="-78"/>
              </a:rPr>
              <a:t>ضمان إنشاء وتعزيز المنتديات الوطنية للحد من مخاطر الكوارث. </a:t>
            </a:r>
            <a:endParaRPr lang="ar-EG"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b="1" dirty="0" smtClean="0">
                <a:solidFill>
                  <a:schemeClr val="bg1"/>
                </a:solidFill>
                <a:latin typeface="Simplified Arabic" pitchFamily="18" charset="-78"/>
                <a:cs typeface="Simplified Arabic" pitchFamily="18" charset="-78"/>
              </a:rPr>
              <a:t>أن تكون هناك </a:t>
            </a:r>
            <a:r>
              <a:rPr lang="ar-SA" b="1" dirty="0" smtClean="0">
                <a:solidFill>
                  <a:srgbClr val="C00000"/>
                </a:solidFill>
                <a:latin typeface="Simplified Arabic" pitchFamily="18" charset="-78"/>
                <a:cs typeface="Simplified Arabic" pitchFamily="18" charset="-78"/>
              </a:rPr>
              <a:t>فقرة بهذا المعنى في الإعلان السياسي </a:t>
            </a:r>
            <a:r>
              <a:rPr lang="ar-SA" b="1" dirty="0" smtClean="0">
                <a:solidFill>
                  <a:schemeClr val="bg1"/>
                </a:solidFill>
                <a:latin typeface="Simplified Arabic" pitchFamily="18" charset="-78"/>
                <a:cs typeface="Simplified Arabic" pitchFamily="18" charset="-78"/>
              </a:rPr>
              <a:t>وأن يتم تحفيز دور المنظمات الحكومية الإقليمية وتعزيز التنسيق فيما بينها وبين المكاتب الإقليمية لمكتب الأمم المتحدة للحد من مخاطر الكوارث.</a:t>
            </a:r>
            <a:endParaRPr lang="en-US" b="1" dirty="0">
              <a:solidFill>
                <a:schemeClr val="bg1"/>
              </a:solidFill>
              <a:latin typeface="Simplified Arabic" pitchFamily="18" charset="-78"/>
              <a:cs typeface="Simplified Arabic" pitchFamily="18" charset="-78"/>
            </a:endParaRPr>
          </a:p>
        </p:txBody>
      </p:sp>
      <p:sp>
        <p:nvSpPr>
          <p:cNvPr id="4" name="Content Placeholder 3"/>
          <p:cNvSpPr>
            <a:spLocks noGrp="1"/>
          </p:cNvSpPr>
          <p:nvPr>
            <p:ph sz="half" idx="2"/>
          </p:nvPr>
        </p:nvSpPr>
        <p:spPr>
          <a:xfrm>
            <a:off x="4648200" y="1219200"/>
            <a:ext cx="4038600" cy="5334000"/>
          </a:xfrm>
        </p:spPr>
        <p:txBody>
          <a:bodyPr>
            <a:noAutofit/>
          </a:bodyPr>
          <a:lstStyle/>
          <a:p>
            <a:pPr algn="just">
              <a:buFont typeface="Courier New" pitchFamily="49" charset="0"/>
              <a:buChar char="o"/>
            </a:pPr>
            <a:r>
              <a:rPr lang="ar-SA" sz="2000" b="1" dirty="0" smtClean="0">
                <a:solidFill>
                  <a:schemeClr val="bg1"/>
                </a:solidFill>
                <a:latin typeface="Simplified Arabic" pitchFamily="18" charset="-78"/>
                <a:cs typeface="Simplified Arabic" pitchFamily="18" charset="-78"/>
              </a:rPr>
              <a:t>إعلان الإنضمام إلى إطار عمل الحد من مخاطر الكوارث لما بعد عام 2015 قد لا يترجم بالضرورة إلى التنفيذ. </a:t>
            </a:r>
            <a:endParaRPr lang="ar-EG" sz="2000"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sz="2000" b="1" dirty="0" smtClean="0">
                <a:solidFill>
                  <a:schemeClr val="bg1"/>
                </a:solidFill>
                <a:latin typeface="Simplified Arabic" pitchFamily="18" charset="-78"/>
                <a:cs typeface="Simplified Arabic" pitchFamily="18" charset="-78"/>
              </a:rPr>
              <a:t>يجب أن يكون هناك </a:t>
            </a:r>
            <a:r>
              <a:rPr lang="ar-SA" sz="2000" b="1" dirty="0" smtClean="0">
                <a:solidFill>
                  <a:srgbClr val="C00000"/>
                </a:solidFill>
                <a:latin typeface="Simplified Arabic" pitchFamily="18" charset="-78"/>
                <a:cs typeface="Simplified Arabic" pitchFamily="18" charset="-78"/>
              </a:rPr>
              <a:t>مستوى عال من الإلتزام والإرادة والدعم السياسي</a:t>
            </a:r>
            <a:r>
              <a:rPr lang="ar-EG" sz="2000" b="1" dirty="0" smtClean="0">
                <a:solidFill>
                  <a:srgbClr val="C00000"/>
                </a:solidFill>
                <a:latin typeface="Simplified Arabic" pitchFamily="18" charset="-78"/>
                <a:cs typeface="Simplified Arabic" pitchFamily="18" charset="-78"/>
              </a:rPr>
              <a:t>.</a:t>
            </a:r>
          </a:p>
          <a:p>
            <a:pPr algn="just">
              <a:buFont typeface="Courier New" pitchFamily="49" charset="0"/>
              <a:buChar char="o"/>
            </a:pPr>
            <a:r>
              <a:rPr lang="ar-SA" sz="2000" b="1" dirty="0" smtClean="0">
                <a:solidFill>
                  <a:schemeClr val="bg1"/>
                </a:solidFill>
                <a:latin typeface="Simplified Arabic" pitchFamily="18" charset="-78"/>
                <a:cs typeface="Simplified Arabic" pitchFamily="18" charset="-78"/>
              </a:rPr>
              <a:t>أن </a:t>
            </a:r>
            <a:r>
              <a:rPr lang="ar-SA" sz="2000" b="1" dirty="0" smtClean="0">
                <a:solidFill>
                  <a:srgbClr val="C00000"/>
                </a:solidFill>
                <a:latin typeface="Simplified Arabic" pitchFamily="18" charset="-78"/>
                <a:cs typeface="Simplified Arabic" pitchFamily="18" charset="-78"/>
              </a:rPr>
              <a:t>تتابع القيادات السياسية على أعلى مستوى تنفيذ إطار عمل الحد من مخاطر الكوارث لما بعد عام 2015 في إجتماعات القمة الدورية لرؤساء الدول في تجمعاتهم الإقليمية. </a:t>
            </a:r>
            <a:endParaRPr lang="ar-EG" sz="2000" b="1" dirty="0" smtClean="0">
              <a:solidFill>
                <a:srgbClr val="C00000"/>
              </a:solidFill>
              <a:latin typeface="Simplified Arabic" pitchFamily="18" charset="-78"/>
              <a:cs typeface="Simplified Arabic" pitchFamily="18" charset="-78"/>
            </a:endParaRPr>
          </a:p>
          <a:p>
            <a:pPr algn="just">
              <a:buFont typeface="Courier New" pitchFamily="49" charset="0"/>
              <a:buChar char="o"/>
            </a:pPr>
            <a:r>
              <a:rPr lang="ar-SA" sz="2000" b="1" dirty="0" smtClean="0">
                <a:solidFill>
                  <a:schemeClr val="bg1"/>
                </a:solidFill>
                <a:latin typeface="Simplified Arabic" pitchFamily="18" charset="-78"/>
                <a:cs typeface="Simplified Arabic" pitchFamily="18" charset="-78"/>
              </a:rPr>
              <a:t> </a:t>
            </a:r>
            <a:r>
              <a:rPr lang="ar-SA" sz="2000" b="1" dirty="0" smtClean="0">
                <a:solidFill>
                  <a:srgbClr val="C00000"/>
                </a:solidFill>
                <a:latin typeface="Simplified Arabic" pitchFamily="18" charset="-78"/>
                <a:cs typeface="Simplified Arabic" pitchFamily="18" charset="-78"/>
              </a:rPr>
              <a:t>يعزز التنفيذ </a:t>
            </a:r>
            <a:r>
              <a:rPr lang="ar-SA" sz="2000" b="1" dirty="0" smtClean="0">
                <a:solidFill>
                  <a:schemeClr val="bg1"/>
                </a:solidFill>
                <a:latin typeface="Simplified Arabic" pitchFamily="18" charset="-78"/>
                <a:cs typeface="Simplified Arabic" pitchFamily="18" charset="-78"/>
              </a:rPr>
              <a:t>من ناحية، و يمكن من </a:t>
            </a:r>
            <a:r>
              <a:rPr lang="ar-SA" sz="2000" b="1" dirty="0" smtClean="0">
                <a:solidFill>
                  <a:srgbClr val="C00000"/>
                </a:solidFill>
                <a:latin typeface="Simplified Arabic" pitchFamily="18" charset="-78"/>
                <a:cs typeface="Simplified Arabic" pitchFamily="18" charset="-78"/>
              </a:rPr>
              <a:t>إجراء التنسيق على أعلى مستوى بين الحد من مخاطر الكوارث والتكيف مع تغير المناخ وبرنامج عمل التنمية المستدامة، كما يضمن إنشاء وتعزيز برامج إقليمية ووطنية ومحلية في هذا الخصوص.</a:t>
            </a:r>
            <a:r>
              <a:rPr lang="ar-SA" sz="2000" b="1" dirty="0" smtClean="0">
                <a:solidFill>
                  <a:schemeClr val="bg1"/>
                </a:solidFill>
                <a:latin typeface="Simplified Arabic" pitchFamily="18" charset="-78"/>
                <a:cs typeface="Simplified Arabic" pitchFamily="18" charset="-78"/>
              </a:rPr>
              <a:t> </a:t>
            </a:r>
            <a:endParaRPr lang="en-US" sz="2200" b="1" dirty="0" smtClean="0">
              <a:solidFill>
                <a:schemeClr val="bg1"/>
              </a:solidFill>
              <a:latin typeface="Simplified Arabic" pitchFamily="18" charset="-78"/>
              <a:cs typeface="Simplified Arabic" pitchFamily="18" charset="-78"/>
            </a:endParaRPr>
          </a:p>
          <a:p>
            <a:endParaRPr lang="ar-EG" sz="22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ar-EG" b="1" dirty="0" smtClean="0">
                <a:solidFill>
                  <a:srgbClr val="FFFF00"/>
                </a:solidFill>
                <a:latin typeface="Simplified Arabic" pitchFamily="18" charset="-78"/>
                <a:cs typeface="Simplified Arabic" pitchFamily="18" charset="-78"/>
              </a:rPr>
              <a:t/>
            </a:r>
            <a:br>
              <a:rPr lang="ar-EG" b="1" dirty="0" smtClean="0">
                <a:solidFill>
                  <a:srgbClr val="FFFF00"/>
                </a:solidFill>
                <a:latin typeface="Simplified Arabic" pitchFamily="18" charset="-78"/>
                <a:cs typeface="Simplified Arabic" pitchFamily="18" charset="-78"/>
              </a:rPr>
            </a:br>
            <a:r>
              <a:rPr lang="ar-EG" b="1" dirty="0" smtClean="0">
                <a:solidFill>
                  <a:srgbClr val="FFFF00"/>
                </a:solidFill>
                <a:latin typeface="Simplified Arabic" pitchFamily="18" charset="-78"/>
                <a:cs typeface="Simplified Arabic" pitchFamily="18" charset="-78"/>
              </a:rPr>
              <a:t>تأكيد </a:t>
            </a:r>
            <a:r>
              <a:rPr lang="ar-SA" b="1" dirty="0" smtClean="0">
                <a:solidFill>
                  <a:srgbClr val="FFFF00"/>
                </a:solidFill>
                <a:latin typeface="Simplified Arabic" pitchFamily="18" charset="-78"/>
                <a:cs typeface="Simplified Arabic" pitchFamily="18" charset="-78"/>
              </a:rPr>
              <a:t>الإلتزامات الطوعية لأصحاب المصلحة</a:t>
            </a:r>
            <a:r>
              <a:rPr lang="en-US" dirty="0" smtClean="0">
                <a:solidFill>
                  <a:srgbClr val="FFFF00"/>
                </a:solidFill>
                <a:latin typeface="Simplified Arabic" pitchFamily="18" charset="-78"/>
                <a:cs typeface="Simplified Arabic" pitchFamily="18" charset="-78"/>
              </a:rPr>
              <a:t/>
            </a:r>
            <a:br>
              <a:rPr lang="en-US" dirty="0" smtClean="0">
                <a:solidFill>
                  <a:srgbClr val="FFFF00"/>
                </a:solidFill>
                <a:latin typeface="Simplified Arabic" pitchFamily="18" charset="-78"/>
                <a:cs typeface="Simplified Arabic" pitchFamily="18" charset="-78"/>
              </a:rPr>
            </a:br>
            <a:endParaRPr lang="ar-EG" dirty="0"/>
          </a:p>
        </p:txBody>
      </p:sp>
      <p:sp>
        <p:nvSpPr>
          <p:cNvPr id="3" name="Content Placeholder 2"/>
          <p:cNvSpPr>
            <a:spLocks noGrp="1"/>
          </p:cNvSpPr>
          <p:nvPr>
            <p:ph sz="half" idx="1"/>
          </p:nvPr>
        </p:nvSpPr>
        <p:spPr/>
        <p:txBody>
          <a:bodyPr>
            <a:normAutofit lnSpcReduction="10000"/>
          </a:bodyPr>
          <a:lstStyle/>
          <a:p>
            <a:pPr algn="just">
              <a:buFont typeface="Courier New" pitchFamily="49" charset="0"/>
              <a:buChar char="o"/>
            </a:pPr>
            <a:r>
              <a:rPr lang="ar-SA" sz="2200" b="1" dirty="0" smtClean="0">
                <a:solidFill>
                  <a:schemeClr val="bg1"/>
                </a:solidFill>
                <a:latin typeface="Simplified Arabic" pitchFamily="18" charset="-78"/>
                <a:cs typeface="Simplified Arabic" pitchFamily="18" charset="-78"/>
              </a:rPr>
              <a:t>بل ينبغي أن تشمل أيضاً </a:t>
            </a:r>
            <a:r>
              <a:rPr lang="ar-SA" sz="2200" b="1" dirty="0" smtClean="0">
                <a:solidFill>
                  <a:srgbClr val="C00000"/>
                </a:solidFill>
                <a:latin typeface="Simplified Arabic" pitchFamily="18" charset="-78"/>
                <a:cs typeface="Simplified Arabic" pitchFamily="18" charset="-78"/>
              </a:rPr>
              <a:t>الإلتزامات الطوعية للدول المتقدمة تجاه الدول النامية </a:t>
            </a:r>
            <a:r>
              <a:rPr lang="ar-SA" sz="2200" b="1" dirty="0" smtClean="0">
                <a:solidFill>
                  <a:schemeClr val="bg1"/>
                </a:solidFill>
                <a:latin typeface="Simplified Arabic" pitchFamily="18" charset="-78"/>
                <a:cs typeface="Simplified Arabic" pitchFamily="18" charset="-78"/>
              </a:rPr>
              <a:t>لتعزيز جهودها للحد من مخاطر الكوارث وبناء القدرة على المجابهة. </a:t>
            </a:r>
            <a:endParaRPr lang="ar-EG" sz="2200"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sz="2400" b="1" dirty="0" smtClean="0">
                <a:solidFill>
                  <a:schemeClr val="bg1"/>
                </a:solidFill>
                <a:latin typeface="Simplified Arabic" pitchFamily="18" charset="-78"/>
                <a:cs typeface="Simplified Arabic" pitchFamily="18" charset="-78"/>
              </a:rPr>
              <a:t>تشمل أيضاً </a:t>
            </a:r>
            <a:r>
              <a:rPr lang="ar-SA" sz="2400" b="1" dirty="0" smtClean="0">
                <a:solidFill>
                  <a:srgbClr val="C00000"/>
                </a:solidFill>
                <a:latin typeface="Simplified Arabic" pitchFamily="18" charset="-78"/>
                <a:cs typeface="Simplified Arabic" pitchFamily="18" charset="-78"/>
              </a:rPr>
              <a:t>الإلتزامات الطوعية لمؤسسات التمويل الدولية والإقليمية والوطنية، </a:t>
            </a:r>
            <a:r>
              <a:rPr lang="ar-SA" sz="2400" b="1" dirty="0" smtClean="0">
                <a:solidFill>
                  <a:schemeClr val="bg1"/>
                </a:solidFill>
                <a:latin typeface="Simplified Arabic" pitchFamily="18" charset="-78"/>
                <a:cs typeface="Simplified Arabic" pitchFamily="18" charset="-78"/>
              </a:rPr>
              <a:t>وخاصة البنك الدولي وبنوك التنمية الإقليمية، للحد من مخاطر الكوارث وبناء قدرة الدول والمجتمعات على المجابهة</a:t>
            </a:r>
            <a:r>
              <a:rPr lang="ar-EG" sz="2400" b="1" dirty="0" smtClean="0">
                <a:solidFill>
                  <a:schemeClr val="bg1"/>
                </a:solidFill>
                <a:latin typeface="Simplified Arabic" pitchFamily="18" charset="-78"/>
                <a:cs typeface="Simplified Arabic" pitchFamily="18" charset="-78"/>
              </a:rPr>
              <a:t>.</a:t>
            </a:r>
            <a:endParaRPr lang="en-US" sz="2200" b="1" dirty="0">
              <a:solidFill>
                <a:schemeClr val="bg1"/>
              </a:solidFill>
              <a:latin typeface="Simplified Arabic" pitchFamily="18" charset="-78"/>
              <a:cs typeface="Simplified Arabic" pitchFamily="18" charset="-78"/>
            </a:endParaRPr>
          </a:p>
        </p:txBody>
      </p:sp>
      <p:sp>
        <p:nvSpPr>
          <p:cNvPr id="4" name="Content Placeholder 3"/>
          <p:cNvSpPr>
            <a:spLocks noGrp="1"/>
          </p:cNvSpPr>
          <p:nvPr>
            <p:ph sz="half" idx="2"/>
          </p:nvPr>
        </p:nvSpPr>
        <p:spPr/>
        <p:txBody>
          <a:bodyPr>
            <a:normAutofit lnSpcReduction="10000"/>
          </a:bodyPr>
          <a:lstStyle/>
          <a:p>
            <a:pPr algn="just">
              <a:buFont typeface="Courier New" pitchFamily="49" charset="0"/>
              <a:buChar char="o"/>
            </a:pPr>
            <a:r>
              <a:rPr lang="ar-SA" sz="2200" b="1" dirty="0" smtClean="0">
                <a:solidFill>
                  <a:schemeClr val="bg1"/>
                </a:solidFill>
                <a:latin typeface="Simplified Arabic" pitchFamily="18" charset="-78"/>
                <a:cs typeface="Simplified Arabic" pitchFamily="18" charset="-78"/>
              </a:rPr>
              <a:t>إعلان أصحاب المصلحة إلتزاماتهم الطوعية هو تأكيد على تحملهم المسؤولية واستعدادهم للعمل</a:t>
            </a:r>
            <a:r>
              <a:rPr lang="ar-EG" sz="2200" b="1" dirty="0" smtClean="0">
                <a:solidFill>
                  <a:schemeClr val="bg1"/>
                </a:solidFill>
                <a:latin typeface="Simplified Arabic" pitchFamily="18" charset="-78"/>
                <a:cs typeface="Simplified Arabic" pitchFamily="18" charset="-78"/>
              </a:rPr>
              <a:t>.</a:t>
            </a:r>
          </a:p>
          <a:p>
            <a:pPr algn="just">
              <a:buFont typeface="Courier New" pitchFamily="49" charset="0"/>
              <a:buChar char="o"/>
            </a:pPr>
            <a:r>
              <a:rPr lang="ar-SA" sz="2200" b="1" dirty="0" smtClean="0">
                <a:solidFill>
                  <a:schemeClr val="bg1"/>
                </a:solidFill>
                <a:latin typeface="Simplified Arabic" pitchFamily="18" charset="-78"/>
                <a:cs typeface="Simplified Arabic" pitchFamily="18" charset="-78"/>
              </a:rPr>
              <a:t>أحد العوامل الداعمة والقوية لتنفيذ إطارعمل الحد من مخاطر الكوارث لما بعد عام 2015</a:t>
            </a:r>
            <a:r>
              <a:rPr lang="ar-EG" sz="2200" b="1" dirty="0" smtClean="0">
                <a:solidFill>
                  <a:schemeClr val="bg1"/>
                </a:solidFill>
                <a:latin typeface="Simplified Arabic" pitchFamily="18" charset="-78"/>
                <a:cs typeface="Simplified Arabic" pitchFamily="18" charset="-78"/>
              </a:rPr>
              <a:t>.</a:t>
            </a:r>
          </a:p>
          <a:p>
            <a:pPr algn="just">
              <a:buFont typeface="Courier New" pitchFamily="49" charset="0"/>
              <a:buChar char="o"/>
            </a:pPr>
            <a:r>
              <a:rPr lang="ar-SA" sz="2200" b="1" dirty="0" smtClean="0">
                <a:solidFill>
                  <a:schemeClr val="bg1"/>
                </a:solidFill>
                <a:latin typeface="Simplified Arabic" pitchFamily="18" charset="-78"/>
                <a:cs typeface="Simplified Arabic" pitchFamily="18" charset="-78"/>
              </a:rPr>
              <a:t>يجب أن ينص في إلتزامات كل من أصحاب المصلحة بشكل واضح </a:t>
            </a:r>
            <a:r>
              <a:rPr lang="ar-SA" sz="2200" b="1" dirty="0" smtClean="0">
                <a:solidFill>
                  <a:srgbClr val="C00000"/>
                </a:solidFill>
                <a:latin typeface="Simplified Arabic" pitchFamily="18" charset="-78"/>
                <a:cs typeface="Simplified Arabic" pitchFamily="18" charset="-78"/>
              </a:rPr>
              <a:t>تأكيد إنه لن ينتج عن أي نشاط تقوم به مخاطر تضر بالمجتمعات والأفراد</a:t>
            </a:r>
            <a:r>
              <a:rPr lang="ar-EG" sz="2200" b="1" dirty="0" smtClean="0">
                <a:solidFill>
                  <a:schemeClr val="bg1"/>
                </a:solidFill>
                <a:latin typeface="Simplified Arabic" pitchFamily="18" charset="-78"/>
                <a:cs typeface="Simplified Arabic" pitchFamily="18" charset="-78"/>
              </a:rPr>
              <a:t>.</a:t>
            </a:r>
          </a:p>
          <a:p>
            <a:pPr algn="just">
              <a:buFont typeface="Courier New" pitchFamily="49" charset="0"/>
              <a:buChar char="o"/>
            </a:pPr>
            <a:r>
              <a:rPr lang="ar-SA" sz="2200" b="1" dirty="0" smtClean="0">
                <a:solidFill>
                  <a:schemeClr val="bg1"/>
                </a:solidFill>
                <a:latin typeface="Simplified Arabic" pitchFamily="18" charset="-78"/>
                <a:cs typeface="Simplified Arabic" pitchFamily="18" charset="-78"/>
              </a:rPr>
              <a:t>ألا تقتصر الإلتزامات الطوعية على مشاركة المجتمع المدني، والعلماء، والسلطات المحلية، والمجتمعات المحلية، والإعلام، ورجال الأعمال</a:t>
            </a:r>
            <a:r>
              <a:rPr lang="ar-EG" sz="2200" b="1" dirty="0" smtClean="0">
                <a:solidFill>
                  <a:schemeClr val="bg1"/>
                </a:solidFill>
                <a:latin typeface="Simplified Arabic" pitchFamily="18" charset="-78"/>
                <a:cs typeface="Simplified Arabic" pitchFamily="18" charset="-78"/>
              </a:rPr>
              <a:t>.</a:t>
            </a:r>
          </a:p>
          <a:p>
            <a:pPr algn="just">
              <a:buFont typeface="Courier New" pitchFamily="49" charset="0"/>
              <a:buChar char="o"/>
            </a:pPr>
            <a:endParaRPr lang="ar-EG" sz="2200" b="1" dirty="0">
              <a:solidFill>
                <a:schemeClr val="bg1"/>
              </a:solidFill>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SA" sz="3200" b="1" dirty="0" smtClean="0">
                <a:solidFill>
                  <a:srgbClr val="FFFF00"/>
                </a:solidFill>
                <a:latin typeface="Simplified Arabic" pitchFamily="18" charset="-78"/>
                <a:cs typeface="Simplified Arabic" pitchFamily="18" charset="-78"/>
              </a:rPr>
              <a:t>تعزيز دور مكتب الأمم المتحدة للحد من مخاطر الكوارث</a:t>
            </a:r>
            <a:endParaRPr lang="ar-EG" sz="3200" dirty="0">
              <a:solidFill>
                <a:srgbClr val="FFFF00"/>
              </a:solidFill>
            </a:endParaRPr>
          </a:p>
        </p:txBody>
      </p:sp>
      <p:sp>
        <p:nvSpPr>
          <p:cNvPr id="3" name="Content Placeholder 2"/>
          <p:cNvSpPr>
            <a:spLocks noGrp="1"/>
          </p:cNvSpPr>
          <p:nvPr>
            <p:ph idx="1"/>
          </p:nvPr>
        </p:nvSpPr>
        <p:spPr/>
        <p:txBody>
          <a:bodyPr>
            <a:normAutofit fontScale="85000" lnSpcReduction="10000"/>
          </a:bodyPr>
          <a:lstStyle/>
          <a:p>
            <a:pPr algn="just">
              <a:buFont typeface="Courier New" pitchFamily="49" charset="0"/>
              <a:buChar char="o"/>
            </a:pPr>
            <a:r>
              <a:rPr lang="ar-SA" b="1" dirty="0" smtClean="0">
                <a:solidFill>
                  <a:schemeClr val="bg1"/>
                </a:solidFill>
                <a:latin typeface="Simplified Arabic" pitchFamily="18" charset="-78"/>
                <a:cs typeface="Simplified Arabic" pitchFamily="18" charset="-78"/>
              </a:rPr>
              <a:t>يقوم مكتب الأمم المتحدة للحد من مخاطر الكوارث بدور مهم وفعال في إرشاد الدول والمنظمات الإقليمية وفي تعزيز آليات التنسيق الإقليمية وتعزيز قدرات وإمكانات الدول في تنفيذ إجرا</a:t>
            </a:r>
            <a:r>
              <a:rPr lang="ar-EG" b="1" dirty="0" smtClean="0">
                <a:solidFill>
                  <a:schemeClr val="bg1"/>
                </a:solidFill>
                <a:latin typeface="Simplified Arabic" pitchFamily="18" charset="-78"/>
                <a:cs typeface="Simplified Arabic" pitchFamily="18" charset="-78"/>
              </a:rPr>
              <a:t>ء</a:t>
            </a:r>
            <a:r>
              <a:rPr lang="ar-SA" b="1" dirty="0" smtClean="0">
                <a:solidFill>
                  <a:schemeClr val="bg1"/>
                </a:solidFill>
                <a:latin typeface="Simplified Arabic" pitchFamily="18" charset="-78"/>
                <a:cs typeface="Simplified Arabic" pitchFamily="18" charset="-78"/>
              </a:rPr>
              <a:t>ات </a:t>
            </a:r>
            <a:r>
              <a:rPr lang="ar-EG" b="1" dirty="0" smtClean="0">
                <a:solidFill>
                  <a:schemeClr val="bg1"/>
                </a:solidFill>
                <a:latin typeface="Simplified Arabic" pitchFamily="18" charset="-78"/>
                <a:cs typeface="Simplified Arabic" pitchFamily="18" charset="-78"/>
              </a:rPr>
              <a:t>ا</a:t>
            </a:r>
            <a:r>
              <a:rPr lang="ar-SA" b="1" dirty="0" smtClean="0">
                <a:solidFill>
                  <a:schemeClr val="bg1"/>
                </a:solidFill>
                <a:latin typeface="Simplified Arabic" pitchFamily="18" charset="-78"/>
                <a:cs typeface="Simplified Arabic" pitchFamily="18" charset="-78"/>
              </a:rPr>
              <a:t>لحد من مخاطر الكوارث ورصد وتقييم </a:t>
            </a:r>
            <a:r>
              <a:rPr lang="ar-EG" b="1" dirty="0" smtClean="0">
                <a:solidFill>
                  <a:schemeClr val="bg1"/>
                </a:solidFill>
                <a:latin typeface="Simplified Arabic" pitchFamily="18" charset="-78"/>
                <a:cs typeface="Simplified Arabic" pitchFamily="18" charset="-78"/>
              </a:rPr>
              <a:t>إ</a:t>
            </a:r>
            <a:r>
              <a:rPr lang="ar-SA" b="1" dirty="0" smtClean="0">
                <a:solidFill>
                  <a:schemeClr val="bg1"/>
                </a:solidFill>
                <a:latin typeface="Simplified Arabic" pitchFamily="18" charset="-78"/>
                <a:cs typeface="Simplified Arabic" pitchFamily="18" charset="-78"/>
              </a:rPr>
              <a:t>لتزاماته</a:t>
            </a:r>
            <a:r>
              <a:rPr lang="ar-EG" b="1" dirty="0" smtClean="0">
                <a:solidFill>
                  <a:schemeClr val="bg1"/>
                </a:solidFill>
                <a:latin typeface="Simplified Arabic" pitchFamily="18" charset="-78"/>
                <a:cs typeface="Simplified Arabic" pitchFamily="18" charset="-78"/>
              </a:rPr>
              <a:t>ا</a:t>
            </a:r>
            <a:r>
              <a:rPr lang="ar-SA" b="1" dirty="0" smtClean="0">
                <a:solidFill>
                  <a:schemeClr val="bg1"/>
                </a:solidFill>
                <a:latin typeface="Simplified Arabic" pitchFamily="18" charset="-78"/>
                <a:cs typeface="Simplified Arabic" pitchFamily="18" charset="-78"/>
              </a:rPr>
              <a:t> تجاه إطار الحد من مخاطر الكوارث. </a:t>
            </a:r>
            <a:endParaRPr lang="ar-EG"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b="1" dirty="0" smtClean="0">
                <a:solidFill>
                  <a:schemeClr val="bg1"/>
                </a:solidFill>
                <a:latin typeface="Simplified Arabic" pitchFamily="18" charset="-78"/>
                <a:cs typeface="Simplified Arabic" pitchFamily="18" charset="-78"/>
              </a:rPr>
              <a:t>لذا يجب تعزيز دور مكتب الأمم المتحدة للحد من مخاطر الكوارث، وبالأخص المكاتب الإقليمية، كي تكون كيان</a:t>
            </a:r>
            <a:r>
              <a:rPr lang="ar-EG" b="1" dirty="0" smtClean="0">
                <a:solidFill>
                  <a:schemeClr val="bg1"/>
                </a:solidFill>
                <a:latin typeface="Simplified Arabic" pitchFamily="18" charset="-78"/>
                <a:cs typeface="Simplified Arabic" pitchFamily="18" charset="-78"/>
              </a:rPr>
              <a:t>ا</a:t>
            </a:r>
            <a:r>
              <a:rPr lang="ar-SA" b="1" dirty="0" smtClean="0">
                <a:solidFill>
                  <a:schemeClr val="bg1"/>
                </a:solidFill>
                <a:latin typeface="Simplified Arabic" pitchFamily="18" charset="-78"/>
                <a:cs typeface="Simplified Arabic" pitchFamily="18" charset="-78"/>
              </a:rPr>
              <a:t> قائم</a:t>
            </a:r>
            <a:r>
              <a:rPr lang="ar-EG" b="1" dirty="0" smtClean="0">
                <a:solidFill>
                  <a:schemeClr val="bg1"/>
                </a:solidFill>
                <a:latin typeface="Simplified Arabic" pitchFamily="18" charset="-78"/>
                <a:cs typeface="Simplified Arabic" pitchFamily="18" charset="-78"/>
              </a:rPr>
              <a:t>ا</a:t>
            </a:r>
            <a:r>
              <a:rPr lang="ar-SA" b="1" dirty="0" smtClean="0">
                <a:solidFill>
                  <a:schemeClr val="bg1"/>
                </a:solidFill>
                <a:latin typeface="Simplified Arabic" pitchFamily="18" charset="-78"/>
                <a:cs typeface="Simplified Arabic" pitchFamily="18" charset="-78"/>
              </a:rPr>
              <a:t> بذاته له موارد كافية تتيح ت</a:t>
            </a:r>
            <a:r>
              <a:rPr lang="ar-EG" b="1" dirty="0" smtClean="0">
                <a:solidFill>
                  <a:schemeClr val="bg1"/>
                </a:solidFill>
                <a:latin typeface="Simplified Arabic" pitchFamily="18" charset="-78"/>
                <a:cs typeface="Simplified Arabic" pitchFamily="18" charset="-78"/>
              </a:rPr>
              <a:t>طوير وتفعيل </a:t>
            </a:r>
            <a:r>
              <a:rPr lang="ar-SA" b="1" dirty="0" smtClean="0">
                <a:solidFill>
                  <a:schemeClr val="bg1"/>
                </a:solidFill>
                <a:latin typeface="Simplified Arabic" pitchFamily="18" charset="-78"/>
                <a:cs typeface="Simplified Arabic" pitchFamily="18" charset="-78"/>
              </a:rPr>
              <a:t>دوره في تنفيذ إطار</a:t>
            </a:r>
            <a:r>
              <a:rPr lang="ar-EG" b="1" dirty="0" smtClean="0">
                <a:solidFill>
                  <a:schemeClr val="bg1"/>
                </a:solidFill>
                <a:latin typeface="Simplified Arabic" pitchFamily="18" charset="-78"/>
                <a:cs typeface="Simplified Arabic" pitchFamily="18" charset="-78"/>
              </a:rPr>
              <a:t> </a:t>
            </a:r>
            <a:r>
              <a:rPr lang="ar-SA" b="1" dirty="0" smtClean="0">
                <a:solidFill>
                  <a:schemeClr val="bg1"/>
                </a:solidFill>
                <a:latin typeface="Simplified Arabic" pitchFamily="18" charset="-78"/>
                <a:cs typeface="Simplified Arabic" pitchFamily="18" charset="-78"/>
              </a:rPr>
              <a:t>عمل الحد من مخاطر الكوارث لما بعد عام 2015. </a:t>
            </a:r>
            <a:endParaRPr lang="ar-EG"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SA" b="1" dirty="0" smtClean="0">
                <a:solidFill>
                  <a:schemeClr val="bg1"/>
                </a:solidFill>
                <a:latin typeface="Simplified Arabic" pitchFamily="18" charset="-78"/>
                <a:cs typeface="Simplified Arabic" pitchFamily="18" charset="-78"/>
              </a:rPr>
              <a:t>كما يمكن لمكتب الأمم المتحدة للحد من مخاطر الكوارث أن يلعب دور الوسيط بين المانحين ومؤسسات التمويل الدولية لاستقطاب التمويل ومساعدة الدول والمدن لتنفيذ مشاريع الحد من مخاطر الكوارث.</a:t>
            </a:r>
            <a:endParaRPr lang="en-US" b="1" dirty="0" smtClean="0">
              <a:solidFill>
                <a:schemeClr val="bg1"/>
              </a:solidFill>
              <a:latin typeface="Simplified Arabic" pitchFamily="18" charset="-78"/>
              <a:cs typeface="Simplified Arabic" pitchFamily="18" charset="-78"/>
            </a:endParaRPr>
          </a:p>
          <a:p>
            <a:pPr>
              <a:buFont typeface="Courier New" pitchFamily="49" charset="0"/>
              <a:buChar char="o"/>
            </a:pPr>
            <a:endParaRPr lang="ar-EG" b="1" dirty="0">
              <a:solidFill>
                <a:schemeClr val="bg1"/>
              </a:solidFill>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dirty="0" smtClean="0">
                <a:solidFill>
                  <a:srgbClr val="FFFF00"/>
                </a:solidFill>
              </a:rPr>
              <a:t>أمور أخرى هامة</a:t>
            </a:r>
            <a:endParaRPr lang="ar-EG" b="1" dirty="0">
              <a:solidFill>
                <a:srgbClr val="FFFF00"/>
              </a:solidFill>
            </a:endParaRPr>
          </a:p>
        </p:txBody>
      </p:sp>
      <p:sp>
        <p:nvSpPr>
          <p:cNvPr id="3" name="Content Placeholder 2"/>
          <p:cNvSpPr>
            <a:spLocks noGrp="1"/>
          </p:cNvSpPr>
          <p:nvPr>
            <p:ph idx="1"/>
          </p:nvPr>
        </p:nvSpPr>
        <p:spPr/>
        <p:txBody>
          <a:bodyPr>
            <a:normAutofit lnSpcReduction="10000"/>
          </a:bodyPr>
          <a:lstStyle/>
          <a:p>
            <a:pPr lvl="0">
              <a:buFont typeface="Courier New" pitchFamily="49" charset="0"/>
              <a:buChar char="o"/>
            </a:pPr>
            <a:r>
              <a:rPr lang="ar-SA" sz="2800" b="1" dirty="0" smtClean="0">
                <a:solidFill>
                  <a:srgbClr val="FFFF00"/>
                </a:solidFill>
                <a:latin typeface="Simplified Arabic" pitchFamily="18" charset="-78"/>
                <a:cs typeface="Simplified Arabic" pitchFamily="18" charset="-78"/>
              </a:rPr>
              <a:t>المخاطر التكنولوجية الناشئة</a:t>
            </a:r>
            <a:endParaRPr lang="ar-EG" sz="2800" b="1" dirty="0" smtClean="0">
              <a:solidFill>
                <a:srgbClr val="FFFF00"/>
              </a:solidFill>
              <a:latin typeface="Simplified Arabic" pitchFamily="18" charset="-78"/>
              <a:cs typeface="Simplified Arabic" pitchFamily="18" charset="-78"/>
            </a:endParaRPr>
          </a:p>
          <a:p>
            <a:pPr algn="just">
              <a:buFont typeface="Courier New" pitchFamily="49" charset="0"/>
              <a:buChar char="o"/>
            </a:pPr>
            <a:r>
              <a:rPr lang="ar-SA" sz="2800" b="1" dirty="0" smtClean="0">
                <a:solidFill>
                  <a:schemeClr val="bg1"/>
                </a:solidFill>
                <a:latin typeface="Simplified Arabic" pitchFamily="18" charset="-78"/>
                <a:cs typeface="Simplified Arabic" pitchFamily="18" charset="-78"/>
              </a:rPr>
              <a:t>يجب أن تكون فقط تلك </a:t>
            </a:r>
            <a:r>
              <a:rPr lang="ar-EG" sz="2800" b="1" dirty="0" smtClean="0">
                <a:solidFill>
                  <a:schemeClr val="bg1"/>
                </a:solidFill>
                <a:latin typeface="Simplified Arabic" pitchFamily="18" charset="-78"/>
                <a:cs typeface="Simplified Arabic" pitchFamily="18" charset="-78"/>
              </a:rPr>
              <a:t>المخاطر التكنولوجية</a:t>
            </a:r>
            <a:r>
              <a:rPr lang="ar-SA" sz="2800" b="1" dirty="0" smtClean="0">
                <a:solidFill>
                  <a:schemeClr val="bg1"/>
                </a:solidFill>
                <a:latin typeface="Simplified Arabic" pitchFamily="18" charset="-78"/>
                <a:cs typeface="Simplified Arabic" pitchFamily="18" charset="-78"/>
              </a:rPr>
              <a:t> المتصلة بشكل أو بآخر بالأخطار الطبيعية وإلا أصبح لإطار عمل الحد من مخاطر الكوارث لما بعد 2015 أكثر من غطاء.</a:t>
            </a:r>
            <a:endParaRPr lang="ar-EG" sz="2800" b="1" dirty="0" smtClean="0">
              <a:solidFill>
                <a:schemeClr val="bg1"/>
              </a:solidFill>
              <a:latin typeface="Simplified Arabic" pitchFamily="18" charset="-78"/>
              <a:cs typeface="Simplified Arabic" pitchFamily="18" charset="-78"/>
            </a:endParaRPr>
          </a:p>
          <a:p>
            <a:pPr lvl="0" algn="just">
              <a:buFont typeface="Courier New" pitchFamily="49" charset="0"/>
              <a:buChar char="o"/>
            </a:pPr>
            <a:r>
              <a:rPr lang="ar-SA" sz="2800" b="1" dirty="0" smtClean="0">
                <a:solidFill>
                  <a:srgbClr val="FFFF00"/>
                </a:solidFill>
                <a:latin typeface="Simplified Arabic" pitchFamily="18" charset="-78"/>
                <a:cs typeface="Simplified Arabic" pitchFamily="18" charset="-78"/>
              </a:rPr>
              <a:t>الحد من مخاطر الكوارث ومنعها </a:t>
            </a:r>
            <a:r>
              <a:rPr lang="en-US" sz="2800" b="1" dirty="0" smtClean="0">
                <a:solidFill>
                  <a:srgbClr val="FFFF00"/>
                </a:solidFill>
                <a:latin typeface="Simplified Arabic" pitchFamily="18" charset="-78"/>
                <a:cs typeface="Simplified Arabic" pitchFamily="18" charset="-78"/>
              </a:rPr>
              <a:t>– </a:t>
            </a:r>
            <a:r>
              <a:rPr lang="ar-SA" sz="2800" b="1" dirty="0" smtClean="0">
                <a:solidFill>
                  <a:srgbClr val="FFFF00"/>
                </a:solidFill>
                <a:latin typeface="Simplified Arabic" pitchFamily="18" charset="-78"/>
                <a:cs typeface="Simplified Arabic" pitchFamily="18" charset="-78"/>
              </a:rPr>
              <a:t>التزام قانوني دولي وضمان للتمتع بحقوق الإنسان</a:t>
            </a:r>
            <a:endParaRPr lang="ar-EG" sz="2800" b="1" dirty="0" smtClean="0">
              <a:solidFill>
                <a:srgbClr val="FFFF00"/>
              </a:solidFill>
              <a:latin typeface="Simplified Arabic" pitchFamily="18" charset="-78"/>
              <a:cs typeface="Simplified Arabic" pitchFamily="18" charset="-78"/>
            </a:endParaRPr>
          </a:p>
          <a:p>
            <a:pPr lvl="0" algn="just">
              <a:buFont typeface="Courier New" pitchFamily="49" charset="0"/>
              <a:buChar char="o"/>
            </a:pPr>
            <a:r>
              <a:rPr lang="ar-SA" sz="2800" b="1" dirty="0" smtClean="0">
                <a:solidFill>
                  <a:schemeClr val="bg1"/>
                </a:solidFill>
                <a:latin typeface="Simplified Arabic" pitchFamily="18" charset="-78"/>
                <a:cs typeface="Simplified Arabic" pitchFamily="18" charset="-78"/>
              </a:rPr>
              <a:t>شملت وثيقة "العناصر المقترحة لإطارعمل الحد من مخاطر الكوارث لما بعد عام 2015" فقرة </a:t>
            </a:r>
            <a:r>
              <a:rPr lang="ar-EG" sz="2800" b="1" dirty="0" smtClean="0">
                <a:solidFill>
                  <a:schemeClr val="bg1"/>
                </a:solidFill>
                <a:latin typeface="Simplified Arabic" pitchFamily="18" charset="-78"/>
                <a:cs typeface="Simplified Arabic" pitchFamily="18" charset="-78"/>
              </a:rPr>
              <a:t>بهذا المعنى ت</a:t>
            </a:r>
            <a:r>
              <a:rPr lang="ar-SA" sz="2800" b="1" dirty="0" smtClean="0">
                <a:solidFill>
                  <a:schemeClr val="bg1"/>
                </a:solidFill>
                <a:latin typeface="Simplified Arabic" pitchFamily="18" charset="-78"/>
                <a:cs typeface="Simplified Arabic" pitchFamily="18" charset="-78"/>
              </a:rPr>
              <a:t>ثير مخاوف من إعطاء صفة الإلتزام لإطارعمل الحد من مخاطر الكوارث لما بعد عام 2015 مع إنه إطار عمل إختياري وليس إلزامي</a:t>
            </a:r>
            <a:r>
              <a:rPr lang="ar-EG" sz="2800" b="1" dirty="0" smtClean="0">
                <a:solidFill>
                  <a:schemeClr val="bg1"/>
                </a:solidFill>
                <a:latin typeface="Simplified Arabic" pitchFamily="18" charset="-78"/>
                <a:cs typeface="Simplified Arabic" pitchFamily="18" charset="-78"/>
              </a:rPr>
              <a:t>.</a:t>
            </a:r>
          </a:p>
          <a:p>
            <a:pPr algn="just">
              <a:buFont typeface="Courier New" pitchFamily="49" charset="0"/>
              <a:buChar char="o"/>
            </a:pPr>
            <a:endParaRPr lang="en-US" sz="2800" b="1" dirty="0" smtClean="0">
              <a:solidFill>
                <a:schemeClr val="bg1"/>
              </a:solidFill>
              <a:latin typeface="Simplified Arabic" pitchFamily="18" charset="-78"/>
              <a:cs typeface="Simplified Arabic" pitchFamily="18" charset="-78"/>
            </a:endParaRPr>
          </a:p>
          <a:p>
            <a:pPr lvl="0"/>
            <a:endParaRPr lang="en-US" dirty="0" smtClean="0"/>
          </a:p>
          <a:p>
            <a:endParaRPr lang="ar-E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dirty="0" smtClean="0">
                <a:solidFill>
                  <a:schemeClr val="bg1"/>
                </a:solidFill>
              </a:rPr>
              <a:t/>
            </a:r>
            <a:br>
              <a:rPr lang="ar-EG" b="1" dirty="0" smtClean="0">
                <a:solidFill>
                  <a:schemeClr val="bg1"/>
                </a:solidFill>
              </a:rPr>
            </a:br>
            <a:r>
              <a:rPr lang="ar-EG" b="1" dirty="0" smtClean="0">
                <a:solidFill>
                  <a:srgbClr val="FFFF00"/>
                </a:solidFill>
              </a:rPr>
              <a:t>مقدمة وخلفية عامة </a:t>
            </a:r>
            <a:r>
              <a:rPr lang="en-US" dirty="0" smtClean="0">
                <a:solidFill>
                  <a:schemeClr val="bg1"/>
                </a:solidFill>
              </a:rPr>
              <a:t/>
            </a:r>
            <a:br>
              <a:rPr lang="en-US" dirty="0" smtClean="0">
                <a:solidFill>
                  <a:schemeClr val="bg1"/>
                </a:solidFill>
              </a:rPr>
            </a:br>
            <a:endParaRPr lang="ar-EG" dirty="0"/>
          </a:p>
        </p:txBody>
      </p:sp>
      <p:sp>
        <p:nvSpPr>
          <p:cNvPr id="3" name="Content Placeholder 2"/>
          <p:cNvSpPr>
            <a:spLocks noGrp="1"/>
          </p:cNvSpPr>
          <p:nvPr>
            <p:ph idx="1"/>
          </p:nvPr>
        </p:nvSpPr>
        <p:spPr/>
        <p:txBody>
          <a:bodyPr>
            <a:normAutofit fontScale="77500" lnSpcReduction="20000"/>
          </a:bodyPr>
          <a:lstStyle/>
          <a:p>
            <a:pPr algn="just">
              <a:buFont typeface="Courier New" pitchFamily="49" charset="0"/>
              <a:buChar char="o"/>
            </a:pPr>
            <a:r>
              <a:rPr lang="ar-EG" b="1" dirty="0" smtClean="0">
                <a:solidFill>
                  <a:schemeClr val="bg1"/>
                </a:solidFill>
                <a:latin typeface="Simplified Arabic" pitchFamily="18" charset="-78"/>
                <a:cs typeface="Simplified Arabic" pitchFamily="18" charset="-78"/>
              </a:rPr>
              <a:t>مشاورتان وطنيتان </a:t>
            </a:r>
            <a:r>
              <a:rPr lang="ar-EG" b="1" dirty="0">
                <a:solidFill>
                  <a:schemeClr val="bg1"/>
                </a:solidFill>
                <a:latin typeface="Simplified Arabic" pitchFamily="18" charset="-78"/>
                <a:cs typeface="Simplified Arabic" pitchFamily="18" charset="-78"/>
              </a:rPr>
              <a:t>في لبنان ( الأولى مع اللجنة الوطنية لإطار عمل هيوجو </a:t>
            </a:r>
            <a:r>
              <a:rPr lang="ar-EG" b="1" dirty="0" smtClean="0">
                <a:solidFill>
                  <a:schemeClr val="bg1"/>
                </a:solidFill>
                <a:latin typeface="Simplified Arabic" pitchFamily="18" charset="-78"/>
                <a:cs typeface="Simplified Arabic" pitchFamily="18" charset="-78"/>
              </a:rPr>
              <a:t>4/ 6/ 2012، </a:t>
            </a:r>
            <a:r>
              <a:rPr lang="ar-EG" b="1" dirty="0">
                <a:solidFill>
                  <a:schemeClr val="bg1"/>
                </a:solidFill>
                <a:latin typeface="Simplified Arabic" pitchFamily="18" charset="-78"/>
                <a:cs typeface="Simplified Arabic" pitchFamily="18" charset="-78"/>
              </a:rPr>
              <a:t>والثانية مع المحليات </a:t>
            </a:r>
            <a:r>
              <a:rPr lang="ar-EG" b="1" dirty="0" smtClean="0">
                <a:solidFill>
                  <a:schemeClr val="bg1"/>
                </a:solidFill>
                <a:latin typeface="Simplified Arabic" pitchFamily="18" charset="-78"/>
                <a:cs typeface="Simplified Arabic" pitchFamily="18" charset="-78"/>
              </a:rPr>
              <a:t>18 /12/ 2013)، </a:t>
            </a:r>
          </a:p>
          <a:p>
            <a:pPr algn="just">
              <a:buFont typeface="Courier New" pitchFamily="49" charset="0"/>
              <a:buChar char="o"/>
            </a:pPr>
            <a:r>
              <a:rPr lang="ar-EG" b="1" dirty="0" smtClean="0">
                <a:solidFill>
                  <a:schemeClr val="bg1"/>
                </a:solidFill>
                <a:latin typeface="Simplified Arabic" pitchFamily="18" charset="-78"/>
                <a:cs typeface="Simplified Arabic" pitchFamily="18" charset="-78"/>
              </a:rPr>
              <a:t>مشاورة </a:t>
            </a:r>
            <a:r>
              <a:rPr lang="ar-EG" b="1" dirty="0">
                <a:solidFill>
                  <a:schemeClr val="bg1"/>
                </a:solidFill>
                <a:latin typeface="Simplified Arabic" pitchFamily="18" charset="-78"/>
                <a:cs typeface="Simplified Arabic" pitchFamily="18" charset="-78"/>
              </a:rPr>
              <a:t>وطنية في كل من الجزائر ( </a:t>
            </a:r>
            <a:r>
              <a:rPr lang="ar-EG" b="1" dirty="0" smtClean="0">
                <a:solidFill>
                  <a:schemeClr val="bg1"/>
                </a:solidFill>
                <a:latin typeface="Simplified Arabic" pitchFamily="18" charset="-78"/>
                <a:cs typeface="Simplified Arabic" pitchFamily="18" charset="-78"/>
              </a:rPr>
              <a:t>17 /2 / 2013) </a:t>
            </a:r>
            <a:r>
              <a:rPr lang="ar-EG" b="1" dirty="0">
                <a:solidFill>
                  <a:schemeClr val="bg1"/>
                </a:solidFill>
                <a:latin typeface="Simplified Arabic" pitchFamily="18" charset="-78"/>
                <a:cs typeface="Simplified Arabic" pitchFamily="18" charset="-78"/>
              </a:rPr>
              <a:t>والقمر ( </a:t>
            </a:r>
            <a:r>
              <a:rPr lang="ar-EG" b="1" dirty="0" smtClean="0">
                <a:solidFill>
                  <a:schemeClr val="bg1"/>
                </a:solidFill>
                <a:latin typeface="Simplified Arabic" pitchFamily="18" charset="-78"/>
                <a:cs typeface="Simplified Arabic" pitchFamily="18" charset="-78"/>
              </a:rPr>
              <a:t>30 /3 / 2013 </a:t>
            </a:r>
            <a:r>
              <a:rPr lang="ar-EG" b="1" dirty="0">
                <a:solidFill>
                  <a:schemeClr val="bg1"/>
                </a:solidFill>
                <a:latin typeface="Simplified Arabic" pitchFamily="18" charset="-78"/>
                <a:cs typeface="Simplified Arabic" pitchFamily="18" charset="-78"/>
              </a:rPr>
              <a:t>) </a:t>
            </a:r>
            <a:r>
              <a:rPr lang="ar-EG" b="1" dirty="0" smtClean="0">
                <a:solidFill>
                  <a:schemeClr val="bg1"/>
                </a:solidFill>
                <a:latin typeface="Simplified Arabic" pitchFamily="18" charset="-78"/>
                <a:cs typeface="Simplified Arabic" pitchFamily="18" charset="-78"/>
              </a:rPr>
              <a:t>وتونس( 27 – 28 /12 / 2013 )، </a:t>
            </a:r>
          </a:p>
          <a:p>
            <a:pPr algn="just">
              <a:buFont typeface="Courier New" pitchFamily="49" charset="0"/>
              <a:buChar char="o"/>
            </a:pPr>
            <a:r>
              <a:rPr lang="ar-EG" b="1" dirty="0" smtClean="0">
                <a:solidFill>
                  <a:schemeClr val="bg1"/>
                </a:solidFill>
                <a:latin typeface="Simplified Arabic" pitchFamily="18" charset="-78"/>
                <a:cs typeface="Simplified Arabic" pitchFamily="18" charset="-78"/>
              </a:rPr>
              <a:t>المؤتمر </a:t>
            </a:r>
            <a:r>
              <a:rPr lang="ar-EG" b="1" dirty="0">
                <a:solidFill>
                  <a:schemeClr val="bg1"/>
                </a:solidFill>
                <a:latin typeface="Simplified Arabic" pitchFamily="18" charset="-78"/>
                <a:cs typeface="Simplified Arabic" pitchFamily="18" charset="-78"/>
              </a:rPr>
              <a:t>العربي الأول حول الحد من مخاطر الكوارث (العقبة 19-21/3/2013)، </a:t>
            </a:r>
            <a:endParaRPr lang="ar-EG" b="1" dirty="0" smtClean="0">
              <a:solidFill>
                <a:schemeClr val="bg1"/>
              </a:solidFill>
              <a:latin typeface="Simplified Arabic" pitchFamily="18" charset="-78"/>
              <a:cs typeface="Simplified Arabic" pitchFamily="18" charset="-78"/>
            </a:endParaRPr>
          </a:p>
          <a:p>
            <a:pPr algn="just">
              <a:buFont typeface="Courier New" pitchFamily="49" charset="0"/>
              <a:buChar char="o"/>
            </a:pPr>
            <a:r>
              <a:rPr lang="ar-EG" b="1" dirty="0" smtClean="0">
                <a:solidFill>
                  <a:schemeClr val="bg1"/>
                </a:solidFill>
                <a:latin typeface="Simplified Arabic" pitchFamily="18" charset="-78"/>
                <a:cs typeface="Simplified Arabic" pitchFamily="18" charset="-78"/>
              </a:rPr>
              <a:t>وورشة </a:t>
            </a:r>
            <a:r>
              <a:rPr lang="ar-EG" b="1" dirty="0">
                <a:solidFill>
                  <a:schemeClr val="bg1"/>
                </a:solidFill>
                <a:latin typeface="Simplified Arabic" pitchFamily="18" charset="-78"/>
                <a:cs typeface="Simplified Arabic" pitchFamily="18" charset="-78"/>
              </a:rPr>
              <a:t>العمل الإقليمية حول الحد من مخاطر الكوارث ( مقر جامعة الدول العربية/القاهرة </a:t>
            </a:r>
            <a:r>
              <a:rPr lang="ar-EG" b="1" dirty="0" smtClean="0">
                <a:solidFill>
                  <a:schemeClr val="bg1"/>
                </a:solidFill>
                <a:latin typeface="Simplified Arabic" pitchFamily="18" charset="-78"/>
                <a:cs typeface="Simplified Arabic" pitchFamily="18" charset="-78"/>
              </a:rPr>
              <a:t>24 – 25 / 11/ 2013)</a:t>
            </a:r>
          </a:p>
          <a:p>
            <a:pPr algn="just">
              <a:buFont typeface="Courier New" pitchFamily="49" charset="0"/>
              <a:buChar char="o"/>
            </a:pPr>
            <a:r>
              <a:rPr lang="ar-EG" b="1" dirty="0" smtClean="0">
                <a:solidFill>
                  <a:schemeClr val="bg1"/>
                </a:solidFill>
                <a:latin typeface="Simplified Arabic" pitchFamily="18" charset="-78"/>
                <a:cs typeface="Simplified Arabic" pitchFamily="18" charset="-78"/>
              </a:rPr>
              <a:t>ورشة العمل المتوسطية حول القدرة على المجابهة في المناطق الحضرية (لشبونة 15 – 19 / 10 / 2012). </a:t>
            </a:r>
          </a:p>
          <a:p>
            <a:pPr algn="just">
              <a:buFont typeface="Courier New" pitchFamily="49" charset="0"/>
              <a:buChar char="o"/>
            </a:pPr>
            <a:r>
              <a:rPr lang="ar-EG" b="1" dirty="0" smtClean="0">
                <a:solidFill>
                  <a:schemeClr val="bg1"/>
                </a:solidFill>
                <a:latin typeface="Simplified Arabic" pitchFamily="18" charset="-78"/>
                <a:cs typeface="Simplified Arabic" pitchFamily="18" charset="-78"/>
              </a:rPr>
              <a:t>اجتماع المنظمات الدولية الداعمة للحد من مخاطر الكوارث في الدول العربية والأعضاء في شبكة الحد من مخاطر الكوارث في الشرق الأوسط وشمال إفريقيا في القاهرة يوم 23 /10 / 2013</a:t>
            </a:r>
            <a:r>
              <a:rPr lang="ar-EG" dirty="0" smtClean="0">
                <a:solidFill>
                  <a:schemeClr val="bg1"/>
                </a:solidFill>
                <a:latin typeface="Simplified Arabic" pitchFamily="18" charset="-78"/>
                <a:cs typeface="Simplified Arabic" pitchFamily="18" charset="-78"/>
              </a:rPr>
              <a:t>.  </a:t>
            </a:r>
          </a:p>
          <a:p>
            <a:pPr>
              <a:buFont typeface="Courier New" pitchFamily="49" charset="0"/>
              <a:buChar char="o"/>
            </a:pPr>
            <a:endParaRPr lang="ar-EG"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dirty="0" smtClean="0">
                <a:solidFill>
                  <a:srgbClr val="FFFF00"/>
                </a:solidFill>
              </a:rPr>
              <a:t>أمور أخرى هامة (تابع)</a:t>
            </a:r>
            <a:endParaRPr lang="ar-EG" dirty="0"/>
          </a:p>
        </p:txBody>
      </p:sp>
      <p:sp>
        <p:nvSpPr>
          <p:cNvPr id="3" name="Content Placeholder 2"/>
          <p:cNvSpPr>
            <a:spLocks noGrp="1"/>
          </p:cNvSpPr>
          <p:nvPr>
            <p:ph idx="1"/>
          </p:nvPr>
        </p:nvSpPr>
        <p:spPr/>
        <p:txBody>
          <a:bodyPr/>
          <a:lstStyle/>
          <a:p>
            <a:pPr lvl="0" algn="just">
              <a:buFont typeface="Courier New" pitchFamily="49" charset="0"/>
              <a:buChar char="o"/>
            </a:pPr>
            <a:r>
              <a:rPr lang="ar-SA" b="1" dirty="0" smtClean="0">
                <a:solidFill>
                  <a:srgbClr val="FFFF00"/>
                </a:solidFill>
              </a:rPr>
              <a:t>وثائق المؤتمر العالمي الثالث للحد من مخاطر الكوارث.</a:t>
            </a:r>
            <a:r>
              <a:rPr lang="ar-SA" dirty="0" smtClean="0">
                <a:solidFill>
                  <a:srgbClr val="FFFF00"/>
                </a:solidFill>
              </a:rPr>
              <a:t> </a:t>
            </a:r>
            <a:endParaRPr lang="en-US" dirty="0" smtClean="0">
              <a:solidFill>
                <a:srgbClr val="FFFF00"/>
              </a:solidFill>
            </a:endParaRPr>
          </a:p>
          <a:p>
            <a:pPr algn="just">
              <a:buFont typeface="Courier New" pitchFamily="49" charset="0"/>
              <a:buChar char="o"/>
            </a:pPr>
            <a:r>
              <a:rPr lang="ar-SA" b="1" dirty="0" smtClean="0">
                <a:solidFill>
                  <a:schemeClr val="bg1"/>
                </a:solidFill>
                <a:latin typeface="Simplified Arabic" pitchFamily="18" charset="-78"/>
                <a:cs typeface="Simplified Arabic" pitchFamily="18" charset="-78"/>
              </a:rPr>
              <a:t>وثائق المؤتمر العالمي الثالث للحد من مخاطر الكوارث (إطار عمل الحد من مخاطر الكوارث لما بعد 2015، الإعلان السياسي، الإلتزامات الطوعية) يجب أ</a:t>
            </a:r>
            <a:r>
              <a:rPr lang="ar-EG" b="1" dirty="0" smtClean="0">
                <a:solidFill>
                  <a:schemeClr val="bg1"/>
                </a:solidFill>
                <a:latin typeface="Simplified Arabic" pitchFamily="18" charset="-78"/>
                <a:cs typeface="Simplified Arabic" pitchFamily="18" charset="-78"/>
              </a:rPr>
              <a:t>ن</a:t>
            </a:r>
            <a:r>
              <a:rPr lang="ar-SA" b="1" dirty="0" smtClean="0">
                <a:solidFill>
                  <a:schemeClr val="bg1"/>
                </a:solidFill>
                <a:latin typeface="Simplified Arabic" pitchFamily="18" charset="-78"/>
                <a:cs typeface="Simplified Arabic" pitchFamily="18" charset="-78"/>
              </a:rPr>
              <a:t> تطبع وتوزع في وثيقة واحدة لتسه</a:t>
            </a:r>
            <a:r>
              <a:rPr lang="ar-EG" b="1" dirty="0" smtClean="0">
                <a:solidFill>
                  <a:schemeClr val="bg1"/>
                </a:solidFill>
                <a:latin typeface="Simplified Arabic" pitchFamily="18" charset="-78"/>
                <a:cs typeface="Simplified Arabic" pitchFamily="18" charset="-78"/>
              </a:rPr>
              <a:t>ي</a:t>
            </a:r>
            <a:r>
              <a:rPr lang="ar-SA" b="1" dirty="0" smtClean="0">
                <a:solidFill>
                  <a:schemeClr val="bg1"/>
                </a:solidFill>
                <a:latin typeface="Simplified Arabic" pitchFamily="18" charset="-78"/>
                <a:cs typeface="Simplified Arabic" pitchFamily="18" charset="-78"/>
              </a:rPr>
              <a:t>ل التنفيذ والمتابعة.</a:t>
            </a:r>
            <a:endParaRPr lang="en-US" b="1" dirty="0" smtClean="0">
              <a:solidFill>
                <a:schemeClr val="bg1"/>
              </a:solidFill>
              <a:latin typeface="Simplified Arabic" pitchFamily="18" charset="-78"/>
              <a:cs typeface="Simplified Arabic" pitchFamily="18" charset="-78"/>
            </a:endParaRPr>
          </a:p>
          <a:p>
            <a:endParaRPr lang="ar-EG"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ar-EG" sz="13800" dirty="0" smtClean="0">
                <a:solidFill>
                  <a:srgbClr val="FFFF00"/>
                </a:solidFill>
              </a:rPr>
              <a:t>شكرا </a:t>
            </a:r>
            <a:endParaRPr lang="ar-EG" sz="13800" dirty="0">
              <a:solidFill>
                <a:srgbClr val="FFFF00"/>
              </a:solidFill>
            </a:endParaRPr>
          </a:p>
        </p:txBody>
      </p:sp>
      <p:sp>
        <p:nvSpPr>
          <p:cNvPr id="3" name="Subtitle 2"/>
          <p:cNvSpPr>
            <a:spLocks noGrp="1"/>
          </p:cNvSpPr>
          <p:nvPr>
            <p:ph type="subTitle" idx="1"/>
          </p:nvPr>
        </p:nvSpPr>
        <p:spPr/>
        <p:txBody>
          <a:bodyPr/>
          <a:lstStyle/>
          <a:p>
            <a:endParaRPr lang="ar-EG" dirty="0" smtClean="0"/>
          </a:p>
          <a:p>
            <a:r>
              <a:rPr lang="en-US" dirty="0" smtClean="0">
                <a:solidFill>
                  <a:srgbClr val="C00000"/>
                </a:solidFill>
              </a:rPr>
              <a:t>f_elmallah@hotmail.com</a:t>
            </a:r>
            <a:endParaRPr lang="ar-EG" dirty="0">
              <a:solidFill>
                <a:srgbClr val="C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dirty="0" smtClean="0">
                <a:solidFill>
                  <a:schemeClr val="bg1"/>
                </a:solidFill>
              </a:rPr>
              <a:t/>
            </a:r>
            <a:br>
              <a:rPr lang="ar-EG" b="1" dirty="0" smtClean="0">
                <a:solidFill>
                  <a:schemeClr val="bg1"/>
                </a:solidFill>
              </a:rPr>
            </a:br>
            <a:r>
              <a:rPr lang="ar-EG" b="1" dirty="0" smtClean="0">
                <a:solidFill>
                  <a:srgbClr val="FFFF00"/>
                </a:solidFill>
              </a:rPr>
              <a:t>مقدمة وخلفية عامة (تابع) </a:t>
            </a:r>
            <a:r>
              <a:rPr lang="en-US" dirty="0" smtClean="0">
                <a:solidFill>
                  <a:srgbClr val="FFFF00"/>
                </a:solidFill>
              </a:rPr>
              <a:t/>
            </a:r>
            <a:br>
              <a:rPr lang="en-US" dirty="0" smtClean="0">
                <a:solidFill>
                  <a:srgbClr val="FFFF00"/>
                </a:solidFill>
              </a:rPr>
            </a:br>
            <a:endParaRPr lang="ar-EG" dirty="0">
              <a:solidFill>
                <a:srgbClr val="FFFF00"/>
              </a:solidFill>
            </a:endParaRPr>
          </a:p>
        </p:txBody>
      </p:sp>
      <p:sp>
        <p:nvSpPr>
          <p:cNvPr id="3" name="Content Placeholder 2"/>
          <p:cNvSpPr>
            <a:spLocks noGrp="1"/>
          </p:cNvSpPr>
          <p:nvPr>
            <p:ph idx="1"/>
          </p:nvPr>
        </p:nvSpPr>
        <p:spPr/>
        <p:txBody>
          <a:bodyPr>
            <a:normAutofit/>
          </a:bodyPr>
          <a:lstStyle/>
          <a:p>
            <a:pPr algn="ctr">
              <a:buNone/>
            </a:pPr>
            <a:r>
              <a:rPr lang="ar-EG" b="1" dirty="0" smtClean="0">
                <a:solidFill>
                  <a:schemeClr val="bg1"/>
                </a:solidFill>
              </a:rPr>
              <a:t>عدة تقارير صادرة </a:t>
            </a:r>
            <a:r>
              <a:rPr lang="ar-EG" b="1" dirty="0">
                <a:solidFill>
                  <a:schemeClr val="bg1"/>
                </a:solidFill>
              </a:rPr>
              <a:t>عن المنطقة </a:t>
            </a:r>
            <a:r>
              <a:rPr lang="ar-EG" b="1" dirty="0" smtClean="0">
                <a:solidFill>
                  <a:schemeClr val="bg1"/>
                </a:solidFill>
              </a:rPr>
              <a:t>العربية</a:t>
            </a:r>
          </a:p>
          <a:p>
            <a:pPr algn="just">
              <a:buFont typeface="Courier New" pitchFamily="49" charset="0"/>
              <a:buChar char="o"/>
            </a:pPr>
            <a:r>
              <a:rPr lang="ar-EG" b="1" dirty="0" smtClean="0">
                <a:solidFill>
                  <a:schemeClr val="bg1"/>
                </a:solidFill>
              </a:rPr>
              <a:t> </a:t>
            </a:r>
            <a:r>
              <a:rPr lang="ar-EG" b="1" dirty="0">
                <a:solidFill>
                  <a:schemeClr val="bg1"/>
                </a:solidFill>
              </a:rPr>
              <a:t>تقرير توقعات البيئة للمنطقة العربية </a:t>
            </a:r>
            <a:r>
              <a:rPr lang="ar-EG" b="1" dirty="0" smtClean="0">
                <a:solidFill>
                  <a:schemeClr val="bg1"/>
                </a:solidFill>
              </a:rPr>
              <a:t>2010.</a:t>
            </a:r>
          </a:p>
          <a:p>
            <a:pPr algn="just">
              <a:buFont typeface="Courier New" pitchFamily="49" charset="0"/>
              <a:buChar char="o"/>
            </a:pPr>
            <a:r>
              <a:rPr lang="ar-EG" b="1" dirty="0" smtClean="0">
                <a:solidFill>
                  <a:schemeClr val="bg1"/>
                </a:solidFill>
              </a:rPr>
              <a:t>تقرير </a:t>
            </a:r>
            <a:r>
              <a:rPr lang="ar-EG" b="1" dirty="0">
                <a:solidFill>
                  <a:schemeClr val="bg1"/>
                </a:solidFill>
              </a:rPr>
              <a:t>حالة المدن العربية: تحديات التحول </a:t>
            </a:r>
            <a:r>
              <a:rPr lang="ar-EG" b="1" dirty="0" smtClean="0">
                <a:solidFill>
                  <a:schemeClr val="bg1"/>
                </a:solidFill>
              </a:rPr>
              <a:t>الحضري 2012.</a:t>
            </a:r>
          </a:p>
          <a:p>
            <a:pPr algn="just">
              <a:buFont typeface="Courier New" pitchFamily="49" charset="0"/>
              <a:buChar char="o"/>
            </a:pPr>
            <a:r>
              <a:rPr lang="ar-EG" b="1" dirty="0" smtClean="0">
                <a:solidFill>
                  <a:schemeClr val="bg1"/>
                </a:solidFill>
              </a:rPr>
              <a:t>تقرير </a:t>
            </a:r>
            <a:r>
              <a:rPr lang="ar-EG" b="1" dirty="0">
                <a:solidFill>
                  <a:schemeClr val="bg1"/>
                </a:solidFill>
              </a:rPr>
              <a:t>الكوارث الطبيعية في الشرق الأوسط وشمال إفريقيا </a:t>
            </a:r>
            <a:r>
              <a:rPr lang="ar-EG" b="1" dirty="0" smtClean="0">
                <a:solidFill>
                  <a:schemeClr val="bg1"/>
                </a:solidFill>
              </a:rPr>
              <a:t>2014. </a:t>
            </a:r>
          </a:p>
          <a:p>
            <a:pPr algn="just">
              <a:buFont typeface="Courier New" pitchFamily="49" charset="0"/>
              <a:buChar char="o"/>
            </a:pPr>
            <a:r>
              <a:rPr lang="ar-SA" b="1" dirty="0" smtClean="0">
                <a:solidFill>
                  <a:schemeClr val="bg1"/>
                </a:solidFill>
              </a:rPr>
              <a:t>تقرير </a:t>
            </a:r>
            <a:r>
              <a:rPr lang="ar-SA" b="1" dirty="0">
                <a:solidFill>
                  <a:schemeClr val="bg1"/>
                </a:solidFill>
              </a:rPr>
              <a:t>' أطلس المنطقة العربية لبيئتنا المتغيرة "  </a:t>
            </a:r>
            <a:r>
              <a:rPr lang="ar-SA" b="1" dirty="0" smtClean="0">
                <a:solidFill>
                  <a:schemeClr val="bg1"/>
                </a:solidFill>
              </a:rPr>
              <a:t>2014</a:t>
            </a:r>
            <a:r>
              <a:rPr lang="ar-EG" b="1" dirty="0" smtClean="0">
                <a:solidFill>
                  <a:schemeClr val="bg1"/>
                </a:solidFill>
              </a:rPr>
              <a:t>.</a:t>
            </a:r>
            <a:endParaRPr lang="ar-EG" b="1"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dirty="0" smtClean="0">
                <a:solidFill>
                  <a:schemeClr val="bg1"/>
                </a:solidFill>
              </a:rPr>
              <a:t/>
            </a:r>
            <a:br>
              <a:rPr lang="ar-EG" b="1" dirty="0" smtClean="0">
                <a:solidFill>
                  <a:schemeClr val="bg1"/>
                </a:solidFill>
              </a:rPr>
            </a:br>
            <a:r>
              <a:rPr lang="ar-EG" b="1" dirty="0" smtClean="0">
                <a:solidFill>
                  <a:srgbClr val="FFFF00"/>
                </a:solidFill>
              </a:rPr>
              <a:t>مخاطر الكوارث في المنطقة العربية</a:t>
            </a:r>
            <a:r>
              <a:rPr lang="ar-EG" b="1" dirty="0" smtClean="0">
                <a:solidFill>
                  <a:schemeClr val="bg1"/>
                </a:solidFill>
              </a:rPr>
              <a:t/>
            </a:r>
            <a:br>
              <a:rPr lang="ar-EG" b="1" dirty="0" smtClean="0">
                <a:solidFill>
                  <a:schemeClr val="bg1"/>
                </a:solidFill>
              </a:rPr>
            </a:br>
            <a:r>
              <a:rPr lang="ar-EG" b="1" dirty="0" smtClean="0">
                <a:solidFill>
                  <a:srgbClr val="FFFF00"/>
                </a:solidFill>
              </a:rPr>
              <a:t>حقائق وأرقام</a:t>
            </a:r>
            <a:r>
              <a:rPr lang="ar-EG" b="1" dirty="0" smtClean="0">
                <a:solidFill>
                  <a:schemeClr val="bg1"/>
                </a:solidFill>
              </a:rPr>
              <a:t/>
            </a:r>
            <a:br>
              <a:rPr lang="ar-EG" b="1" dirty="0" smtClean="0">
                <a:solidFill>
                  <a:schemeClr val="bg1"/>
                </a:solidFill>
              </a:rPr>
            </a:br>
            <a:endParaRPr lang="ar-EG" dirty="0"/>
          </a:p>
        </p:txBody>
      </p:sp>
      <p:sp>
        <p:nvSpPr>
          <p:cNvPr id="3" name="Content Placeholder 2"/>
          <p:cNvSpPr>
            <a:spLocks noGrp="1"/>
          </p:cNvSpPr>
          <p:nvPr>
            <p:ph idx="1"/>
          </p:nvPr>
        </p:nvSpPr>
        <p:spPr>
          <a:xfrm>
            <a:off x="457200" y="1828800"/>
            <a:ext cx="8229600" cy="4297363"/>
          </a:xfrm>
        </p:spPr>
        <p:txBody>
          <a:bodyPr>
            <a:normAutofit fontScale="92500" lnSpcReduction="20000"/>
          </a:bodyPr>
          <a:lstStyle/>
          <a:p>
            <a:pPr algn="just">
              <a:buFont typeface="Courier New" pitchFamily="49" charset="0"/>
              <a:buChar char="o"/>
            </a:pPr>
            <a:r>
              <a:rPr lang="ar-SA" b="1" dirty="0" smtClean="0">
                <a:solidFill>
                  <a:schemeClr val="bg1"/>
                </a:solidFill>
              </a:rPr>
              <a:t>سكان </a:t>
            </a:r>
            <a:r>
              <a:rPr lang="ar-SA" b="1" dirty="0">
                <a:solidFill>
                  <a:schemeClr val="bg1"/>
                </a:solidFill>
              </a:rPr>
              <a:t>المنطقة العربية في عام 2012 361 مليون نسمة</a:t>
            </a:r>
            <a:r>
              <a:rPr lang="ar-SA" b="1" dirty="0" smtClean="0">
                <a:solidFill>
                  <a:schemeClr val="bg1"/>
                </a:solidFill>
              </a:rPr>
              <a:t>.</a:t>
            </a:r>
            <a:endParaRPr lang="ar-EG" b="1" dirty="0" smtClean="0">
              <a:solidFill>
                <a:schemeClr val="bg1"/>
              </a:solidFill>
            </a:endParaRPr>
          </a:p>
          <a:p>
            <a:pPr algn="just">
              <a:buFont typeface="Courier New" pitchFamily="49" charset="0"/>
              <a:buChar char="o"/>
            </a:pPr>
            <a:r>
              <a:rPr lang="ar-SA" b="1" dirty="0" smtClean="0">
                <a:solidFill>
                  <a:schemeClr val="bg1"/>
                </a:solidFill>
              </a:rPr>
              <a:t>معظم </a:t>
            </a:r>
            <a:r>
              <a:rPr lang="ar-SA" b="1" dirty="0">
                <a:solidFill>
                  <a:schemeClr val="bg1"/>
                </a:solidFill>
              </a:rPr>
              <a:t>المنطقة العربية ضمن المناطق المفرطة في القحولة والقاحلة وشبه القاحلة. </a:t>
            </a:r>
            <a:endParaRPr lang="ar-EG" b="1" dirty="0" smtClean="0">
              <a:solidFill>
                <a:schemeClr val="bg1"/>
              </a:solidFill>
            </a:endParaRPr>
          </a:p>
          <a:p>
            <a:pPr algn="just">
              <a:buFont typeface="Courier New" pitchFamily="49" charset="0"/>
              <a:buChar char="o"/>
            </a:pPr>
            <a:r>
              <a:rPr lang="ar-SA" b="1" dirty="0" smtClean="0">
                <a:solidFill>
                  <a:schemeClr val="bg1"/>
                </a:solidFill>
              </a:rPr>
              <a:t>يعيش </a:t>
            </a:r>
            <a:r>
              <a:rPr lang="ar-SA" b="1" dirty="0">
                <a:solidFill>
                  <a:schemeClr val="bg1"/>
                </a:solidFill>
              </a:rPr>
              <a:t>90% من سكان المنطقة على 4% من المساحة الكلية للمنطقة البالغة 1.4 بليون هكتار</a:t>
            </a:r>
            <a:r>
              <a:rPr lang="ar-SA" b="1" dirty="0" smtClean="0">
                <a:solidFill>
                  <a:schemeClr val="bg1"/>
                </a:solidFill>
              </a:rPr>
              <a:t>،</a:t>
            </a:r>
            <a:endParaRPr lang="ar-EG" b="1" dirty="0" smtClean="0">
              <a:solidFill>
                <a:schemeClr val="bg1"/>
              </a:solidFill>
            </a:endParaRPr>
          </a:p>
          <a:p>
            <a:pPr algn="just">
              <a:buFont typeface="Courier New" pitchFamily="49" charset="0"/>
              <a:buChar char="o"/>
            </a:pPr>
            <a:r>
              <a:rPr lang="ar-SA" b="1" dirty="0" smtClean="0">
                <a:solidFill>
                  <a:schemeClr val="bg1"/>
                </a:solidFill>
              </a:rPr>
              <a:t>70</a:t>
            </a:r>
            <a:r>
              <a:rPr lang="ar-SA" b="1" dirty="0">
                <a:solidFill>
                  <a:schemeClr val="bg1"/>
                </a:solidFill>
              </a:rPr>
              <a:t>% منهم في المناطق الساحلية المنخفضة على طول السواحل التي تمتد لنحو 37000 كيلومتر</a:t>
            </a:r>
            <a:r>
              <a:rPr lang="ar-SA" b="1" dirty="0" smtClean="0">
                <a:solidFill>
                  <a:schemeClr val="bg1"/>
                </a:solidFill>
              </a:rPr>
              <a:t>.</a:t>
            </a:r>
            <a:endParaRPr lang="ar-EG" b="1" dirty="0" smtClean="0">
              <a:solidFill>
                <a:schemeClr val="bg1"/>
              </a:solidFill>
            </a:endParaRPr>
          </a:p>
          <a:p>
            <a:pPr algn="just">
              <a:buFont typeface="Courier New" pitchFamily="49" charset="0"/>
              <a:buChar char="o"/>
            </a:pPr>
            <a:r>
              <a:rPr lang="ar-SA" b="1" dirty="0" smtClean="0">
                <a:solidFill>
                  <a:schemeClr val="bg1"/>
                </a:solidFill>
              </a:rPr>
              <a:t>يعيش </a:t>
            </a:r>
            <a:r>
              <a:rPr lang="ar-SA" b="1" dirty="0">
                <a:solidFill>
                  <a:schemeClr val="bg1"/>
                </a:solidFill>
              </a:rPr>
              <a:t>أكثر من 57٪ من السكان  في المدن الكبيرة  والبلدات الصغيرة. وفي بعض الدول العربية ترتفع هذه النسبة إلى أكثر من 80٪ من مجموع السكان أو قد </a:t>
            </a:r>
            <a:r>
              <a:rPr lang="ar-SA" b="1" dirty="0" smtClean="0">
                <a:solidFill>
                  <a:schemeClr val="bg1"/>
                </a:solidFill>
              </a:rPr>
              <a:t>تزيد</a:t>
            </a:r>
            <a:r>
              <a:rPr lang="ar-EG" b="1" dirty="0" smtClean="0">
                <a:solidFill>
                  <a:schemeClr val="bg1"/>
                </a:solidFill>
              </a:rPr>
              <a:t>.</a:t>
            </a:r>
            <a:endParaRPr lang="ar-EG" b="1"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dirty="0" smtClean="0">
                <a:solidFill>
                  <a:schemeClr val="bg1"/>
                </a:solidFill>
              </a:rPr>
              <a:t/>
            </a:r>
            <a:br>
              <a:rPr lang="ar-EG" b="1" dirty="0" smtClean="0">
                <a:solidFill>
                  <a:schemeClr val="bg1"/>
                </a:solidFill>
              </a:rPr>
            </a:br>
            <a:r>
              <a:rPr lang="ar-EG" b="1" dirty="0" smtClean="0">
                <a:solidFill>
                  <a:srgbClr val="FFFF00"/>
                </a:solidFill>
              </a:rPr>
              <a:t>مخاطر الكوارث في المنطقة العربية (تابع)</a:t>
            </a:r>
            <a:br>
              <a:rPr lang="ar-EG" b="1" dirty="0" smtClean="0">
                <a:solidFill>
                  <a:srgbClr val="FFFF00"/>
                </a:solidFill>
              </a:rPr>
            </a:br>
            <a:r>
              <a:rPr lang="ar-EG" b="1" dirty="0" smtClean="0">
                <a:solidFill>
                  <a:srgbClr val="FFFF00"/>
                </a:solidFill>
              </a:rPr>
              <a:t>حقائق وأرقام</a:t>
            </a:r>
            <a:r>
              <a:rPr lang="ar-EG" b="1" dirty="0" smtClean="0">
                <a:solidFill>
                  <a:schemeClr val="bg1"/>
                </a:solidFill>
              </a:rPr>
              <a:t/>
            </a:r>
            <a:br>
              <a:rPr lang="ar-EG" b="1" dirty="0" smtClean="0">
                <a:solidFill>
                  <a:schemeClr val="bg1"/>
                </a:solidFill>
              </a:rPr>
            </a:br>
            <a:endParaRPr lang="ar-EG" dirty="0"/>
          </a:p>
        </p:txBody>
      </p:sp>
      <p:sp>
        <p:nvSpPr>
          <p:cNvPr id="3" name="Content Placeholder 2"/>
          <p:cNvSpPr>
            <a:spLocks noGrp="1"/>
          </p:cNvSpPr>
          <p:nvPr>
            <p:ph idx="1"/>
          </p:nvPr>
        </p:nvSpPr>
        <p:spPr/>
        <p:txBody>
          <a:bodyPr/>
          <a:lstStyle/>
          <a:p>
            <a:pPr algn="just">
              <a:buFont typeface="Courier New" pitchFamily="49" charset="0"/>
              <a:buChar char="o"/>
            </a:pPr>
            <a:r>
              <a:rPr lang="ar-SA" b="1" dirty="0" smtClean="0">
                <a:solidFill>
                  <a:schemeClr val="bg1"/>
                </a:solidFill>
              </a:rPr>
              <a:t>تتعرض </a:t>
            </a:r>
            <a:r>
              <a:rPr lang="ar-SA" b="1" dirty="0">
                <a:solidFill>
                  <a:schemeClr val="bg1"/>
                </a:solidFill>
              </a:rPr>
              <a:t>أجزاء مختلفة من المنطقة العربية بشكل </a:t>
            </a:r>
            <a:r>
              <a:rPr lang="ar-SA" b="1" dirty="0" smtClean="0">
                <a:solidFill>
                  <a:schemeClr val="bg1"/>
                </a:solidFill>
              </a:rPr>
              <a:t>منتظم</a:t>
            </a:r>
            <a:r>
              <a:rPr lang="ar-EG" b="1" dirty="0" smtClean="0">
                <a:solidFill>
                  <a:schemeClr val="bg1"/>
                </a:solidFill>
              </a:rPr>
              <a:t>:</a:t>
            </a:r>
            <a:r>
              <a:rPr lang="ar-SA" b="1" dirty="0" smtClean="0">
                <a:solidFill>
                  <a:schemeClr val="bg1"/>
                </a:solidFill>
              </a:rPr>
              <a:t> </a:t>
            </a:r>
            <a:r>
              <a:rPr lang="ar-SA" b="1" dirty="0">
                <a:solidFill>
                  <a:schemeClr val="bg1"/>
                </a:solidFill>
              </a:rPr>
              <a:t>للأخطار الجيولوجية مثل الزلازل والانهيارات الأرضية ، </a:t>
            </a:r>
            <a:r>
              <a:rPr lang="ar-EG" b="1" dirty="0" smtClean="0">
                <a:solidFill>
                  <a:schemeClr val="bg1"/>
                </a:solidFill>
              </a:rPr>
              <a:t>ول</a:t>
            </a:r>
            <a:r>
              <a:rPr lang="ar-SA" b="1" dirty="0" smtClean="0">
                <a:solidFill>
                  <a:schemeClr val="bg1"/>
                </a:solidFill>
              </a:rPr>
              <a:t>لأخطار </a:t>
            </a:r>
            <a:r>
              <a:rPr lang="ar-SA" b="1" dirty="0">
                <a:solidFill>
                  <a:schemeClr val="bg1"/>
                </a:solidFill>
              </a:rPr>
              <a:t>المرتبطة بالمناخ مثل الجفاف والعواصف الرملية والسيول والأحداث المتطرفة في درجات الحرارة و حرائق الغابات و الأعاصير.</a:t>
            </a:r>
            <a:endParaRPr lang="en-US" b="1" dirty="0">
              <a:solidFill>
                <a:schemeClr val="bg1"/>
              </a:solidFill>
            </a:endParaRPr>
          </a:p>
          <a:p>
            <a:pPr algn="just">
              <a:buFont typeface="Courier New" pitchFamily="49" charset="0"/>
              <a:buChar char="o"/>
            </a:pPr>
            <a:r>
              <a:rPr lang="ar-SA" b="1" dirty="0" smtClean="0">
                <a:solidFill>
                  <a:schemeClr val="bg1"/>
                </a:solidFill>
              </a:rPr>
              <a:t>الكوارث </a:t>
            </a:r>
            <a:r>
              <a:rPr lang="ar-SA" b="1" dirty="0">
                <a:solidFill>
                  <a:schemeClr val="bg1"/>
                </a:solidFill>
              </a:rPr>
              <a:t>ليست أحداث مفاجئة ، فهي تحدث عند اقتران الأخطار الطبيعية بقابلية عالية على التعرض </a:t>
            </a:r>
            <a:r>
              <a:rPr lang="ar-SA" b="1" dirty="0" smtClean="0">
                <a:solidFill>
                  <a:schemeClr val="bg1"/>
                </a:solidFill>
              </a:rPr>
              <a:t>والتضرر</a:t>
            </a:r>
            <a:r>
              <a:rPr lang="ar-SA" b="1" dirty="0">
                <a:solidFill>
                  <a:schemeClr val="bg1"/>
                </a:solidFill>
              </a:rPr>
              <a:t>مع ضعف القدرة على </a:t>
            </a:r>
            <a:r>
              <a:rPr lang="ar-SA" b="1" dirty="0" smtClean="0">
                <a:solidFill>
                  <a:schemeClr val="bg1"/>
                </a:solidFill>
              </a:rPr>
              <a:t>المجابهة</a:t>
            </a:r>
            <a:r>
              <a:rPr lang="ar-EG" b="1" dirty="0" smtClean="0">
                <a:solidFill>
                  <a:schemeClr val="bg1"/>
                </a:solidFill>
              </a:rPr>
              <a:t>.</a:t>
            </a:r>
            <a:endParaRPr lang="ar-EG" b="1"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dirty="0" smtClean="0">
                <a:solidFill>
                  <a:schemeClr val="bg1"/>
                </a:solidFill>
              </a:rPr>
              <a:t/>
            </a:r>
            <a:br>
              <a:rPr lang="ar-EG" b="1" dirty="0" smtClean="0">
                <a:solidFill>
                  <a:schemeClr val="bg1"/>
                </a:solidFill>
              </a:rPr>
            </a:br>
            <a:r>
              <a:rPr lang="ar-EG" b="1" dirty="0" smtClean="0">
                <a:solidFill>
                  <a:srgbClr val="FFFF00"/>
                </a:solidFill>
              </a:rPr>
              <a:t>مخاطر الكوارث في المنطقة العربية (تابع) </a:t>
            </a:r>
            <a:br>
              <a:rPr lang="ar-EG" b="1" dirty="0" smtClean="0">
                <a:solidFill>
                  <a:srgbClr val="FFFF00"/>
                </a:solidFill>
              </a:rPr>
            </a:br>
            <a:r>
              <a:rPr lang="ar-EG" b="1" dirty="0" smtClean="0">
                <a:solidFill>
                  <a:srgbClr val="FFFF00"/>
                </a:solidFill>
              </a:rPr>
              <a:t>حقائق وأرقام</a:t>
            </a:r>
            <a:r>
              <a:rPr lang="ar-EG" b="1" dirty="0" smtClean="0">
                <a:solidFill>
                  <a:schemeClr val="bg1"/>
                </a:solidFill>
              </a:rPr>
              <a:t/>
            </a:r>
            <a:br>
              <a:rPr lang="ar-EG" b="1" dirty="0" smtClean="0">
                <a:solidFill>
                  <a:schemeClr val="bg1"/>
                </a:solidFill>
              </a:rPr>
            </a:br>
            <a:endParaRPr lang="ar-EG" dirty="0"/>
          </a:p>
        </p:txBody>
      </p:sp>
      <p:sp>
        <p:nvSpPr>
          <p:cNvPr id="3" name="Content Placeholder 2"/>
          <p:cNvSpPr>
            <a:spLocks noGrp="1"/>
          </p:cNvSpPr>
          <p:nvPr>
            <p:ph idx="1"/>
          </p:nvPr>
        </p:nvSpPr>
        <p:spPr/>
        <p:txBody>
          <a:bodyPr>
            <a:normAutofit fontScale="85000" lnSpcReduction="20000"/>
          </a:bodyPr>
          <a:lstStyle/>
          <a:p>
            <a:pPr algn="just">
              <a:buFont typeface="Courier New" pitchFamily="49" charset="0"/>
              <a:buChar char="o"/>
            </a:pPr>
            <a:r>
              <a:rPr lang="ar-SA" b="1" dirty="0" smtClean="0">
                <a:solidFill>
                  <a:schemeClr val="bg1"/>
                </a:solidFill>
              </a:rPr>
              <a:t>وتيرة </a:t>
            </a:r>
            <a:r>
              <a:rPr lang="ar-SA" b="1" dirty="0">
                <a:solidFill>
                  <a:schemeClr val="bg1"/>
                </a:solidFill>
              </a:rPr>
              <a:t>التغير البيئي في المنطقة العربية أسرع مما هي عليه في باقي أنحاء العالم نظرا  للتزايد السكاني وزيادة الضغوط </a:t>
            </a:r>
            <a:r>
              <a:rPr lang="ar-SA" b="1" dirty="0" smtClean="0">
                <a:solidFill>
                  <a:schemeClr val="bg1"/>
                </a:solidFill>
              </a:rPr>
              <a:t>البيئية</a:t>
            </a:r>
            <a:r>
              <a:rPr lang="ar-EG" b="1" dirty="0" smtClean="0">
                <a:solidFill>
                  <a:schemeClr val="bg1"/>
                </a:solidFill>
              </a:rPr>
              <a:t>.</a:t>
            </a:r>
          </a:p>
          <a:p>
            <a:pPr algn="just">
              <a:buFont typeface="Courier New" pitchFamily="49" charset="0"/>
              <a:buChar char="o"/>
            </a:pPr>
            <a:r>
              <a:rPr lang="ar-SA" b="1" dirty="0" smtClean="0">
                <a:solidFill>
                  <a:schemeClr val="bg1"/>
                </a:solidFill>
              </a:rPr>
              <a:t>تعتبر </a:t>
            </a:r>
            <a:r>
              <a:rPr lang="ar-SA" b="1" dirty="0">
                <a:solidFill>
                  <a:schemeClr val="bg1"/>
                </a:solidFill>
              </a:rPr>
              <a:t>ندرة المياه قضية رئيسية في 19 من 22 دولة </a:t>
            </a:r>
            <a:r>
              <a:rPr lang="ar-SA" b="1" dirty="0" smtClean="0">
                <a:solidFill>
                  <a:schemeClr val="bg1"/>
                </a:solidFill>
              </a:rPr>
              <a:t>عربية</a:t>
            </a:r>
            <a:r>
              <a:rPr lang="ar-EG" b="1" dirty="0" smtClean="0">
                <a:solidFill>
                  <a:schemeClr val="bg1"/>
                </a:solidFill>
              </a:rPr>
              <a:t>.</a:t>
            </a:r>
          </a:p>
          <a:p>
            <a:pPr algn="just">
              <a:buFont typeface="Courier New" pitchFamily="49" charset="0"/>
              <a:buChar char="o"/>
            </a:pPr>
            <a:r>
              <a:rPr lang="ar-SA" b="1" dirty="0" smtClean="0">
                <a:solidFill>
                  <a:schemeClr val="bg1"/>
                </a:solidFill>
              </a:rPr>
              <a:t>14.5٪ فقط من إجمالي مساحة المنطقة العربية صالحة للزراعة</a:t>
            </a:r>
            <a:r>
              <a:rPr lang="ar-EG" b="1" dirty="0" smtClean="0">
                <a:solidFill>
                  <a:schemeClr val="bg1"/>
                </a:solidFill>
              </a:rPr>
              <a:t>.</a:t>
            </a:r>
            <a:r>
              <a:rPr lang="ar-EG" dirty="0" smtClean="0"/>
              <a:t> </a:t>
            </a:r>
            <a:r>
              <a:rPr lang="ar-EG" b="1" dirty="0" smtClean="0">
                <a:solidFill>
                  <a:schemeClr val="bg1"/>
                </a:solidFill>
              </a:rPr>
              <a:t>و5٪ فقط من المساحة الكلية مزروعة. ويبلغ نصيب الفرد من الأراضي الصالحة للزراعة 0.2 هكتار. </a:t>
            </a:r>
          </a:p>
          <a:p>
            <a:pPr algn="just">
              <a:buFont typeface="Courier New" pitchFamily="49" charset="0"/>
              <a:buChar char="o"/>
            </a:pPr>
            <a:r>
              <a:rPr lang="ar-SA" b="1" dirty="0" smtClean="0">
                <a:solidFill>
                  <a:schemeClr val="bg1"/>
                </a:solidFill>
              </a:rPr>
              <a:t>يصيب </a:t>
            </a:r>
            <a:r>
              <a:rPr lang="ar-SA" b="1" dirty="0">
                <a:solidFill>
                  <a:schemeClr val="bg1"/>
                </a:solidFill>
              </a:rPr>
              <a:t>التصحر وتدهور الأراضي 17 دولة ويجعل الأراضي المحدودة الصالحة للزراعة معرضة لمزيد من </a:t>
            </a:r>
            <a:r>
              <a:rPr lang="ar-SA" b="1" dirty="0" smtClean="0">
                <a:solidFill>
                  <a:schemeClr val="bg1"/>
                </a:solidFill>
              </a:rPr>
              <a:t>الخطر</a:t>
            </a:r>
            <a:r>
              <a:rPr lang="ar-EG" b="1" dirty="0" smtClean="0">
                <a:solidFill>
                  <a:schemeClr val="bg1"/>
                </a:solidFill>
              </a:rPr>
              <a:t>.</a:t>
            </a:r>
          </a:p>
          <a:p>
            <a:pPr algn="just">
              <a:buFont typeface="Courier New" pitchFamily="49" charset="0"/>
              <a:buChar char="o"/>
            </a:pPr>
            <a:r>
              <a:rPr lang="ar-SA" b="1" dirty="0" smtClean="0">
                <a:solidFill>
                  <a:schemeClr val="bg1"/>
                </a:solidFill>
              </a:rPr>
              <a:t>بين </a:t>
            </a:r>
            <a:r>
              <a:rPr lang="ar-SA" b="1" dirty="0">
                <a:solidFill>
                  <a:schemeClr val="bg1"/>
                </a:solidFill>
              </a:rPr>
              <a:t>عامي 1980 و2008، تأثر أكثر من 37 مليون نسمة من جراء الجفاف والزلازل والفيضانات والسيول والعواصف </a:t>
            </a:r>
            <a:endParaRPr lang="ar-EG" b="1" dirty="0" smtClean="0">
              <a:solidFill>
                <a:schemeClr val="bg1"/>
              </a:solidFill>
            </a:endParaRPr>
          </a:p>
          <a:p>
            <a:pPr algn="just">
              <a:buFont typeface="Courier New" pitchFamily="49" charset="0"/>
              <a:buChar char="o"/>
            </a:pPr>
            <a:r>
              <a:rPr lang="ar-SA" b="1" dirty="0" smtClean="0">
                <a:solidFill>
                  <a:schemeClr val="bg1"/>
                </a:solidFill>
              </a:rPr>
              <a:t>وتضرر </a:t>
            </a:r>
            <a:r>
              <a:rPr lang="ar-SA" b="1" dirty="0">
                <a:solidFill>
                  <a:schemeClr val="bg1"/>
                </a:solidFill>
              </a:rPr>
              <a:t>الاقتصاد العربي بحوالي 20 مليار دولار. </a:t>
            </a:r>
            <a:endParaRPr lang="ar-EG" b="1"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dirty="0" smtClean="0">
                <a:solidFill>
                  <a:schemeClr val="bg1"/>
                </a:solidFill>
              </a:rPr>
              <a:t/>
            </a:r>
            <a:br>
              <a:rPr lang="ar-EG" b="1" dirty="0" smtClean="0">
                <a:solidFill>
                  <a:schemeClr val="bg1"/>
                </a:solidFill>
              </a:rPr>
            </a:br>
            <a:r>
              <a:rPr lang="ar-EG" b="1" dirty="0" smtClean="0">
                <a:solidFill>
                  <a:srgbClr val="FFFF00"/>
                </a:solidFill>
              </a:rPr>
              <a:t>مخاطر الكوارث في المنطقة العربية (تابع)</a:t>
            </a:r>
            <a:br>
              <a:rPr lang="ar-EG" b="1" dirty="0" smtClean="0">
                <a:solidFill>
                  <a:srgbClr val="FFFF00"/>
                </a:solidFill>
              </a:rPr>
            </a:br>
            <a:r>
              <a:rPr lang="ar-EG" b="1" dirty="0" smtClean="0">
                <a:solidFill>
                  <a:srgbClr val="FFFF00"/>
                </a:solidFill>
              </a:rPr>
              <a:t>حقائق وأرقام</a:t>
            </a:r>
            <a:br>
              <a:rPr lang="ar-EG" b="1" dirty="0" smtClean="0">
                <a:solidFill>
                  <a:srgbClr val="FFFF00"/>
                </a:solidFill>
              </a:rPr>
            </a:br>
            <a:endParaRPr lang="ar-EG" dirty="0">
              <a:solidFill>
                <a:srgbClr val="FFFF00"/>
              </a:solidFill>
            </a:endParaRPr>
          </a:p>
        </p:txBody>
      </p:sp>
      <p:sp>
        <p:nvSpPr>
          <p:cNvPr id="3" name="Content Placeholder 2"/>
          <p:cNvSpPr>
            <a:spLocks noGrp="1"/>
          </p:cNvSpPr>
          <p:nvPr>
            <p:ph idx="1"/>
          </p:nvPr>
        </p:nvSpPr>
        <p:spPr/>
        <p:txBody>
          <a:bodyPr>
            <a:normAutofit fontScale="92500" lnSpcReduction="10000"/>
          </a:bodyPr>
          <a:lstStyle/>
          <a:p>
            <a:pPr algn="just">
              <a:buFont typeface="Courier New" pitchFamily="49" charset="0"/>
              <a:buChar char="o"/>
            </a:pPr>
            <a:r>
              <a:rPr lang="ar-SA" b="1" dirty="0" smtClean="0">
                <a:solidFill>
                  <a:schemeClr val="bg1"/>
                </a:solidFill>
              </a:rPr>
              <a:t>في حين تضاعف تقريباً </a:t>
            </a:r>
            <a:r>
              <a:rPr lang="ar-SA" b="1" dirty="0">
                <a:solidFill>
                  <a:schemeClr val="bg1"/>
                </a:solidFill>
              </a:rPr>
              <a:t>العدد المطلق للكوارث في جميع أنحاء العالم </a:t>
            </a:r>
            <a:r>
              <a:rPr lang="ar-SA" b="1" dirty="0" smtClean="0">
                <a:solidFill>
                  <a:schemeClr val="bg1"/>
                </a:solidFill>
              </a:rPr>
              <a:t>منذ </a:t>
            </a:r>
            <a:r>
              <a:rPr lang="ar-SA" b="1" dirty="0">
                <a:solidFill>
                  <a:schemeClr val="bg1"/>
                </a:solidFill>
              </a:rPr>
              <a:t>1980، فإن متوسط ​​عدد الكوارث </a:t>
            </a:r>
            <a:r>
              <a:rPr lang="ar-SA" b="1" dirty="0" smtClean="0">
                <a:solidFill>
                  <a:schemeClr val="bg1"/>
                </a:solidFill>
              </a:rPr>
              <a:t>الطبيعية</a:t>
            </a:r>
            <a:r>
              <a:rPr lang="ar-EG" b="1" dirty="0" smtClean="0">
                <a:solidFill>
                  <a:schemeClr val="bg1"/>
                </a:solidFill>
              </a:rPr>
              <a:t> </a:t>
            </a:r>
            <a:r>
              <a:rPr lang="ar-SA" b="1" dirty="0" smtClean="0">
                <a:solidFill>
                  <a:schemeClr val="bg1"/>
                </a:solidFill>
              </a:rPr>
              <a:t>تضاعف </a:t>
            </a:r>
            <a:r>
              <a:rPr lang="ar-SA" b="1" dirty="0">
                <a:solidFill>
                  <a:schemeClr val="bg1"/>
                </a:solidFill>
              </a:rPr>
              <a:t>ثلاث مرات تقريباً خلال نفس الفترة في المنطقة  العربية. </a:t>
            </a:r>
            <a:endParaRPr lang="ar-EG" b="1" dirty="0" smtClean="0">
              <a:solidFill>
                <a:schemeClr val="bg1"/>
              </a:solidFill>
            </a:endParaRPr>
          </a:p>
          <a:p>
            <a:pPr algn="just">
              <a:buFont typeface="Courier New" pitchFamily="49" charset="0"/>
              <a:buChar char="o"/>
            </a:pPr>
            <a:r>
              <a:rPr lang="ar-SA" b="1" dirty="0" smtClean="0">
                <a:solidFill>
                  <a:schemeClr val="bg1"/>
                </a:solidFill>
              </a:rPr>
              <a:t>زادت </a:t>
            </a:r>
            <a:r>
              <a:rPr lang="ar-SA" b="1" dirty="0">
                <a:solidFill>
                  <a:schemeClr val="bg1"/>
                </a:solidFill>
              </a:rPr>
              <a:t>وتيرة وشدة الأحداث المناخية المتطرفة.  </a:t>
            </a:r>
            <a:r>
              <a:rPr lang="ar-EG" b="1" dirty="0" smtClean="0">
                <a:solidFill>
                  <a:schemeClr val="bg1"/>
                </a:solidFill>
              </a:rPr>
              <a:t>و</a:t>
            </a:r>
            <a:r>
              <a:rPr lang="ar-SA" b="1" dirty="0" smtClean="0">
                <a:solidFill>
                  <a:schemeClr val="bg1"/>
                </a:solidFill>
              </a:rPr>
              <a:t>في </a:t>
            </a:r>
            <a:r>
              <a:rPr lang="ar-SA" b="1" dirty="0">
                <a:solidFill>
                  <a:schemeClr val="bg1"/>
                </a:solidFill>
              </a:rPr>
              <a:t>حين أن خطر الوفاة من جراء فيضانات السيول على مستوى العالم في تناقص مستمر منذ عام 2000، فإنه في المنطقة العربية ما زال يتزايد. </a:t>
            </a:r>
            <a:endParaRPr lang="ar-EG" b="1" dirty="0" smtClean="0">
              <a:solidFill>
                <a:schemeClr val="bg1"/>
              </a:solidFill>
            </a:endParaRPr>
          </a:p>
          <a:p>
            <a:pPr algn="just">
              <a:buFont typeface="Courier New" pitchFamily="49" charset="0"/>
              <a:buChar char="o"/>
            </a:pPr>
            <a:r>
              <a:rPr lang="ar-SA" b="1" dirty="0" smtClean="0">
                <a:solidFill>
                  <a:schemeClr val="bg1"/>
                </a:solidFill>
              </a:rPr>
              <a:t>تضاعفت </a:t>
            </a:r>
            <a:r>
              <a:rPr lang="ar-SA" b="1" dirty="0">
                <a:solidFill>
                  <a:schemeClr val="bg1"/>
                </a:solidFill>
              </a:rPr>
              <a:t>النسبة المئوية من الناتج المحلي الإجمالي المعرضة لمخاطر فيضانات السيول ثلاث مرات ما بين الفترة 1970-1979  والفترة 2000 -2009. </a:t>
            </a:r>
            <a:endParaRPr lang="en-US" b="1" dirty="0">
              <a:solidFill>
                <a:schemeClr val="bg1"/>
              </a:solidFill>
            </a:endParaRPr>
          </a:p>
          <a:p>
            <a:endParaRPr lang="ar-EG"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b="1" dirty="0" smtClean="0">
                <a:solidFill>
                  <a:schemeClr val="bg1"/>
                </a:solidFill>
              </a:rPr>
              <a:t/>
            </a:r>
            <a:br>
              <a:rPr lang="ar-EG" b="1" dirty="0" smtClean="0">
                <a:solidFill>
                  <a:schemeClr val="bg1"/>
                </a:solidFill>
              </a:rPr>
            </a:br>
            <a:r>
              <a:rPr lang="ar-EG" b="1" dirty="0" smtClean="0">
                <a:solidFill>
                  <a:srgbClr val="FFFF00"/>
                </a:solidFill>
              </a:rPr>
              <a:t>مخاطر الكوارث في المنطقة العربية (تابع)</a:t>
            </a:r>
            <a:br>
              <a:rPr lang="ar-EG" b="1" dirty="0" smtClean="0">
                <a:solidFill>
                  <a:srgbClr val="FFFF00"/>
                </a:solidFill>
              </a:rPr>
            </a:br>
            <a:r>
              <a:rPr lang="ar-EG" b="1" dirty="0" smtClean="0">
                <a:solidFill>
                  <a:srgbClr val="FFFF00"/>
                </a:solidFill>
              </a:rPr>
              <a:t>حقائق وأرقام</a:t>
            </a:r>
            <a:br>
              <a:rPr lang="ar-EG" b="1" dirty="0" smtClean="0">
                <a:solidFill>
                  <a:srgbClr val="FFFF00"/>
                </a:solidFill>
              </a:rPr>
            </a:br>
            <a:endParaRPr lang="ar-EG" dirty="0">
              <a:solidFill>
                <a:srgbClr val="FFFF00"/>
              </a:solidFill>
            </a:endParaRPr>
          </a:p>
        </p:txBody>
      </p:sp>
      <p:sp>
        <p:nvSpPr>
          <p:cNvPr id="3" name="Content Placeholder 2"/>
          <p:cNvSpPr>
            <a:spLocks noGrp="1"/>
          </p:cNvSpPr>
          <p:nvPr>
            <p:ph idx="1"/>
          </p:nvPr>
        </p:nvSpPr>
        <p:spPr/>
        <p:txBody>
          <a:bodyPr>
            <a:normAutofit lnSpcReduction="10000"/>
          </a:bodyPr>
          <a:lstStyle/>
          <a:p>
            <a:pPr algn="just">
              <a:buFont typeface="Courier New" pitchFamily="49" charset="0"/>
              <a:buChar char="o"/>
            </a:pPr>
            <a:r>
              <a:rPr lang="ar-SA" b="1" dirty="0" smtClean="0">
                <a:solidFill>
                  <a:schemeClr val="bg1"/>
                </a:solidFill>
              </a:rPr>
              <a:t>بلغت </a:t>
            </a:r>
            <a:r>
              <a:rPr lang="ar-SA" b="1" dirty="0">
                <a:solidFill>
                  <a:schemeClr val="bg1"/>
                </a:solidFill>
              </a:rPr>
              <a:t>الخسائر الناجمة عن فيضانات السيول في اليمن عام 2008 ما يعادل 6 % من الناتج المحلي الإجمالي. </a:t>
            </a:r>
            <a:endParaRPr lang="ar-EG" b="1" dirty="0" smtClean="0">
              <a:solidFill>
                <a:schemeClr val="bg1"/>
              </a:solidFill>
            </a:endParaRPr>
          </a:p>
          <a:p>
            <a:pPr algn="just">
              <a:buFont typeface="Courier New" pitchFamily="49" charset="0"/>
              <a:buChar char="o"/>
            </a:pPr>
            <a:r>
              <a:rPr lang="ar-SA" b="1" dirty="0" smtClean="0">
                <a:solidFill>
                  <a:schemeClr val="bg1"/>
                </a:solidFill>
              </a:rPr>
              <a:t>قدرت </a:t>
            </a:r>
            <a:r>
              <a:rPr lang="ar-SA" b="1" dirty="0">
                <a:solidFill>
                  <a:schemeClr val="bg1"/>
                </a:solidFill>
              </a:rPr>
              <a:t>خسائر فيضانات السيول في جدة  عام 2009 بنحو 1.36 بليون دولار أمريكي. </a:t>
            </a:r>
            <a:endParaRPr lang="ar-EG" b="1" dirty="0" smtClean="0">
              <a:solidFill>
                <a:schemeClr val="bg1"/>
              </a:solidFill>
            </a:endParaRPr>
          </a:p>
          <a:p>
            <a:pPr algn="just">
              <a:buFont typeface="Courier New" pitchFamily="49" charset="0"/>
              <a:buChar char="o"/>
            </a:pPr>
            <a:r>
              <a:rPr lang="ar-EG" b="1" dirty="0" smtClean="0">
                <a:solidFill>
                  <a:schemeClr val="bg1"/>
                </a:solidFill>
              </a:rPr>
              <a:t>أصبحت </a:t>
            </a:r>
            <a:r>
              <a:rPr lang="ar-SA" b="1" dirty="0" smtClean="0">
                <a:solidFill>
                  <a:schemeClr val="bg1"/>
                </a:solidFill>
              </a:rPr>
              <a:t>الأعاصير </a:t>
            </a:r>
            <a:r>
              <a:rPr lang="ar-SA" b="1" dirty="0">
                <a:solidFill>
                  <a:schemeClr val="bg1"/>
                </a:solidFill>
              </a:rPr>
              <a:t>المدارية </a:t>
            </a:r>
            <a:r>
              <a:rPr lang="ar-SA" b="1" dirty="0" smtClean="0">
                <a:solidFill>
                  <a:schemeClr val="bg1"/>
                </a:solidFill>
              </a:rPr>
              <a:t>تشكل </a:t>
            </a:r>
            <a:r>
              <a:rPr lang="ar-SA" b="1" dirty="0">
                <a:solidFill>
                  <a:schemeClr val="bg1"/>
                </a:solidFill>
              </a:rPr>
              <a:t>خطرا في المنطقة العربية. ففي عام 2007، ضرب إعصار جونو شبه الجزيرة العربية، وخصوصا سلطنة عمان. وحتى ذلك الحين، لم تعتبر المنطقة معرضة للأعاصير. </a:t>
            </a:r>
            <a:r>
              <a:rPr lang="ar-EG" b="1" dirty="0" smtClean="0">
                <a:solidFill>
                  <a:schemeClr val="bg1"/>
                </a:solidFill>
              </a:rPr>
              <a:t>و</a:t>
            </a:r>
            <a:r>
              <a:rPr lang="ar-SA" b="1" dirty="0" smtClean="0">
                <a:solidFill>
                  <a:schemeClr val="bg1"/>
                </a:solidFill>
              </a:rPr>
              <a:t>تكرر </a:t>
            </a:r>
            <a:r>
              <a:rPr lang="ar-SA" b="1" dirty="0">
                <a:solidFill>
                  <a:schemeClr val="bg1"/>
                </a:solidFill>
              </a:rPr>
              <a:t>حدوث الأعاصير منذ ذلك الحين. </a:t>
            </a:r>
            <a:endParaRPr lang="en-US" b="1" dirty="0">
              <a:solidFill>
                <a:schemeClr val="bg1"/>
              </a:solidFill>
            </a:endParaRPr>
          </a:p>
          <a:p>
            <a:endParaRPr lang="ar-EG"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676</TotalTime>
  <Words>4188</Words>
  <Application>Microsoft Office PowerPoint</Application>
  <PresentationFormat>On-screen Show (4:3)</PresentationFormat>
  <Paragraphs>243</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نتائج الإجتماعات التشاورية في المنطقة العربية بشأن إطار عمل الحد من مخاطر الكوارث لما بعد 2015</vt:lpstr>
      <vt:lpstr>Slide 2</vt:lpstr>
      <vt:lpstr> مقدمة وخلفية عامة  </vt:lpstr>
      <vt:lpstr> مقدمة وخلفية عامة (تابع)  </vt:lpstr>
      <vt:lpstr> مخاطر الكوارث في المنطقة العربية حقائق وأرقام </vt:lpstr>
      <vt:lpstr> مخاطر الكوارث في المنطقة العربية (تابع) حقائق وأرقام </vt:lpstr>
      <vt:lpstr> مخاطر الكوارث في المنطقة العربية (تابع)  حقائق وأرقام </vt:lpstr>
      <vt:lpstr> مخاطر الكوارث في المنطقة العربية (تابع) حقائق وأرقام </vt:lpstr>
      <vt:lpstr> مخاطر الكوارث في المنطقة العربية (تابع) حقائق وأرقام </vt:lpstr>
      <vt:lpstr>مخاطر الكوارث في المنطقة العربية (تابع) حقائق وأرقام</vt:lpstr>
      <vt:lpstr> التحديات الملحة بشأن الحد من مخاطر الكوارث في المنطقة العربية وتوصيات بشأنها </vt:lpstr>
      <vt:lpstr> عدم فعالية الإرادة السياسية والدعم السياسي المعلن للحد من مخاطر الكوارث  </vt:lpstr>
      <vt:lpstr>  ضعف إدارة الحد من مخاطر الكوارث تحديات مؤسسية تشكل عوائق في إدارة وتخطيط وتنفيذ الحد من مخاطر الكوارث أهمها  </vt:lpstr>
      <vt:lpstr>  التأثيرات السلبية لتغير المناخ وتفاقم إنعدام الأمن المائي والأمن الغذائي.   </vt:lpstr>
      <vt:lpstr> النمو الحضري والتوسع العمراني السريع دون رقيب أو تخطيط يراعي الحد من المخاطر </vt:lpstr>
      <vt:lpstr>ضعف البحوث العلمية المنشورة والمراجعة</vt:lpstr>
      <vt:lpstr> ضعف ثقافة الحد من مخاطر الكوارث وضعف مشاركة أصحاب المصلحة </vt:lpstr>
      <vt:lpstr>عدم توافر تمويل للحد من مخاطر الكوارث</vt:lpstr>
      <vt:lpstr>توصيات المنطقة العربية بشأن إعداد إطار عمل الحد من مخاطر الكوارث لما بعد 2015</vt:lpstr>
      <vt:lpstr>توصيات المنطقة العربية بشأن إعداد إطار عمل الحد من مخاطر الكوارث لما بعد 2015</vt:lpstr>
      <vt:lpstr>توصيات المنطقة العربية بشأن إعداد إطار عمل الحد من مخاطر الكوارث لما بعد 2015</vt:lpstr>
      <vt:lpstr>أن يشمل إطار العمل الجديد للحد من مخاطر الكوارث الجميع ولا يتجاهل أو يترك أحداً، وأن يعطي الكل العناية الواجبة، وأن لا يُسقط دولاً أو مناطق أو أحداً من الحسبان.  </vt:lpstr>
      <vt:lpstr> التركيز على القضايا الناشئة من انعدام الأمن المائي والأمن الغذائي وتأثيرات تغير المناخ والأحداث المناخية المتطرفة والجفاف </vt:lpstr>
      <vt:lpstr> تعزيز التوافق بين الاتفاقات الدولية لما بعد 2015 (إطار الحد من مخاطر الكوارث، اتفاقية تغير المناخ، أهداف التنمية المستدامة) </vt:lpstr>
      <vt:lpstr>تحديد وسائل تنفيذ إطار عمل الحد من مخاطر الكوارث لما بعد 2015 </vt:lpstr>
      <vt:lpstr> تفعيل الإعلان والإلتزام السياسي </vt:lpstr>
      <vt:lpstr> تأكيد الإلتزامات الطوعية لأصحاب المصلحة </vt:lpstr>
      <vt:lpstr>تعزيز دور مكتب الأمم المتحدة للحد من مخاطر الكوارث</vt:lpstr>
      <vt:lpstr>أمور أخرى هامة</vt:lpstr>
      <vt:lpstr>أمور أخرى هامة (تابع)</vt:lpstr>
      <vt:lpstr>شكرا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توصيات ونتائج الإجتماعات التشاورية في المنطقة العربية بشأن إطار عمل الحد من مخاطر الكوارث لما بعد 2015</dc:title>
  <dc:creator>Fatma-El-Mallah</dc:creator>
  <cp:lastModifiedBy>dell latitude</cp:lastModifiedBy>
  <cp:revision>28</cp:revision>
  <dcterms:created xsi:type="dcterms:W3CDTF">2014-09-02T10:52:48Z</dcterms:created>
  <dcterms:modified xsi:type="dcterms:W3CDTF">2014-09-14T09:12:25Z</dcterms:modified>
</cp:coreProperties>
</file>