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72" r:id="rId3"/>
    <p:sldId id="268" r:id="rId4"/>
    <p:sldId id="269" r:id="rId5"/>
  </p:sldIdLst>
  <p:sldSz cx="10693400" cy="7561263"/>
  <p:notesSz cx="6858000" cy="9144000"/>
  <p:defaultTextStyle>
    <a:defPPr>
      <a:defRPr lang="fr-FR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2E3"/>
    <a:srgbClr val="1D3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14" y="-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C3D08D-9091-43D4-997C-B6245595CC0F}" type="datetimeFigureOut">
              <a:rPr lang="fr-FR"/>
              <a:pPr>
                <a:defRPr/>
              </a:pPr>
              <a:t>23/10/2013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70D2FE-2FE6-49D7-9D84-8485AD0C39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93408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98AD7F64-8074-43E9-A639-C6EF182C1205}" type="slidenum">
              <a:rPr lang="fr-FR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70D2FE-2FE6-49D7-9D84-8485AD0C39D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756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2504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3240088"/>
            <a:ext cx="20335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6660" y="4356696"/>
            <a:ext cx="5256584" cy="93610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6660" y="5580831"/>
            <a:ext cx="5253132" cy="576064"/>
          </a:xfrm>
        </p:spPr>
        <p:txBody>
          <a:bodyPr/>
          <a:lstStyle>
            <a:lvl1pPr marL="0" indent="0" algn="l">
              <a:buNone/>
              <a:defRPr>
                <a:solidFill>
                  <a:srgbClr val="1D307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86338" y="6661150"/>
            <a:ext cx="5256212" cy="4016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The date : 2 </a:t>
            </a:r>
            <a:r>
              <a:rPr lang="fr-FR" err="1"/>
              <a:t>february</a:t>
            </a:r>
            <a:r>
              <a:rPr lang="fr-FR"/>
              <a:t> 2013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78050" y="6589713"/>
            <a:ext cx="1873250" cy="503237"/>
          </a:xfrm>
        </p:spPr>
        <p:txBody>
          <a:bodyPr/>
          <a:lstStyle>
            <a:lvl1pPr>
              <a:defRPr err="1"/>
            </a:lvl1pPr>
          </a:lstStyle>
          <a:p>
            <a:pPr>
              <a:defRPr/>
            </a:pPr>
            <a:r>
              <a:rPr lang="fr-FR"/>
              <a:t>Autor</a:t>
            </a:r>
          </a:p>
          <a:p>
            <a:pPr>
              <a:defRPr/>
            </a:pPr>
            <a:r>
              <a:rPr lang="fr-FR"/>
              <a:t>Function</a:t>
            </a:r>
          </a:p>
          <a:p>
            <a:pPr>
              <a:defRPr/>
            </a:pPr>
            <a:r>
              <a:rPr lang="fr-FR"/>
              <a:t>For Desaster Risk Reduction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n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346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6980" y="3636615"/>
            <a:ext cx="2291750" cy="576064"/>
          </a:xfrm>
        </p:spPr>
        <p:txBody>
          <a:bodyPr>
            <a:normAutofit/>
          </a:bodyPr>
          <a:lstStyle>
            <a:lvl1pPr>
              <a:defRPr sz="1600" b="0" i="1">
                <a:solidFill>
                  <a:srgbClr val="1D307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980" y="4356695"/>
            <a:ext cx="2279244" cy="1944216"/>
          </a:xfrm>
        </p:spPr>
        <p:txBody>
          <a:bodyPr/>
          <a:lstStyle>
            <a:lvl1pPr marL="0" indent="0">
              <a:defRPr sz="1200" i="0">
                <a:solidFill>
                  <a:srgbClr val="25A2E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102504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6660" y="4356696"/>
            <a:ext cx="5256584" cy="93610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6660" y="5580831"/>
            <a:ext cx="5253132" cy="576064"/>
          </a:xfrm>
        </p:spPr>
        <p:txBody>
          <a:bodyPr/>
          <a:lstStyle>
            <a:lvl1pPr marL="0" indent="0" algn="l">
              <a:buNone/>
              <a:defRPr>
                <a:solidFill>
                  <a:srgbClr val="1D307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86338" y="6661150"/>
            <a:ext cx="5256212" cy="4016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The date : 2 </a:t>
            </a:r>
            <a:r>
              <a:rPr lang="fr-FR" err="1"/>
              <a:t>february</a:t>
            </a:r>
            <a:r>
              <a:rPr lang="fr-FR"/>
              <a:t> 2013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78050" y="6589713"/>
            <a:ext cx="1873250" cy="503237"/>
          </a:xfrm>
        </p:spPr>
        <p:txBody>
          <a:bodyPr/>
          <a:lstStyle>
            <a:lvl1pPr>
              <a:defRPr err="1"/>
            </a:lvl1pPr>
          </a:lstStyle>
          <a:p>
            <a:pPr>
              <a:defRPr/>
            </a:pPr>
            <a:r>
              <a:rPr lang="fr-FR"/>
              <a:t>Autor</a:t>
            </a:r>
          </a:p>
          <a:p>
            <a:pPr>
              <a:defRPr/>
            </a:pPr>
            <a:r>
              <a:rPr lang="fr-FR"/>
              <a:t>Function</a:t>
            </a:r>
          </a:p>
          <a:p>
            <a:pPr>
              <a:defRPr/>
            </a:pPr>
            <a:r>
              <a:rPr lang="fr-FR"/>
              <a:t>For Desaster Risk Reduction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600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3240088"/>
            <a:ext cx="20335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6660" y="4356696"/>
            <a:ext cx="5256584" cy="93610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6660" y="5580831"/>
            <a:ext cx="5253132" cy="576064"/>
          </a:xfrm>
        </p:spPr>
        <p:txBody>
          <a:bodyPr/>
          <a:lstStyle>
            <a:lvl1pPr marL="0" indent="0" algn="l">
              <a:buNone/>
              <a:defRPr>
                <a:solidFill>
                  <a:srgbClr val="1D307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86338" y="6661150"/>
            <a:ext cx="5256212" cy="4016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The date : 2 </a:t>
            </a:r>
            <a:r>
              <a:rPr lang="fr-FR" err="1"/>
              <a:t>february</a:t>
            </a:r>
            <a:r>
              <a:rPr lang="fr-FR"/>
              <a:t> 2013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78050" y="6589713"/>
            <a:ext cx="1873250" cy="503237"/>
          </a:xfrm>
        </p:spPr>
        <p:txBody>
          <a:bodyPr/>
          <a:lstStyle>
            <a:lvl1pPr>
              <a:defRPr err="1"/>
            </a:lvl1pPr>
          </a:lstStyle>
          <a:p>
            <a:pPr>
              <a:defRPr/>
            </a:pPr>
            <a:r>
              <a:rPr lang="fr-FR"/>
              <a:t>Autor</a:t>
            </a:r>
          </a:p>
          <a:p>
            <a:pPr>
              <a:defRPr/>
            </a:pPr>
            <a:r>
              <a:rPr lang="fr-FR"/>
              <a:t>Function</a:t>
            </a:r>
          </a:p>
          <a:p>
            <a:pPr>
              <a:defRPr/>
            </a:pPr>
            <a:r>
              <a:rPr lang="fr-FR"/>
              <a:t>For Desaster Risk Reduction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17151A"/>
              </a:clrFrom>
              <a:clrTo>
                <a:srgbClr val="17151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600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6660" y="4356696"/>
            <a:ext cx="5256584" cy="93610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6660" y="5580831"/>
            <a:ext cx="5253132" cy="576064"/>
          </a:xfrm>
        </p:spPr>
        <p:txBody>
          <a:bodyPr/>
          <a:lstStyle>
            <a:lvl1pPr marL="0" indent="0" algn="l">
              <a:buNone/>
              <a:defRPr>
                <a:solidFill>
                  <a:srgbClr val="1D3074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86338" y="6661150"/>
            <a:ext cx="5256212" cy="401638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fr-FR"/>
              <a:t>The date : 2 </a:t>
            </a:r>
            <a:r>
              <a:rPr lang="fr-FR" err="1"/>
              <a:t>february</a:t>
            </a:r>
            <a:r>
              <a:rPr lang="fr-FR"/>
              <a:t> 2013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78050" y="6589713"/>
            <a:ext cx="1873250" cy="503237"/>
          </a:xfrm>
        </p:spPr>
        <p:txBody>
          <a:bodyPr/>
          <a:lstStyle>
            <a:lvl1pPr>
              <a:defRPr err="1"/>
            </a:lvl1pPr>
          </a:lstStyle>
          <a:p>
            <a:pPr>
              <a:defRPr/>
            </a:pPr>
            <a:r>
              <a:rPr lang="fr-FR"/>
              <a:t>Autor</a:t>
            </a:r>
          </a:p>
          <a:p>
            <a:pPr>
              <a:defRPr/>
            </a:pPr>
            <a:r>
              <a:rPr lang="fr-FR"/>
              <a:t>Function</a:t>
            </a:r>
          </a:p>
          <a:p>
            <a:pPr>
              <a:defRPr/>
            </a:pPr>
            <a:r>
              <a:rPr lang="fr-FR"/>
              <a:t>For Desaster Risk Reduction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43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150" y="6732588"/>
            <a:ext cx="12604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396" y="1188343"/>
            <a:ext cx="7548334" cy="792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0396" y="2268463"/>
            <a:ext cx="7560840" cy="4176464"/>
          </a:xfrm>
        </p:spPr>
        <p:txBody>
          <a:bodyPr/>
          <a:lstStyle>
            <a:lvl1pPr>
              <a:defRPr/>
            </a:lvl1pPr>
            <a:lvl2pPr marL="0" indent="0">
              <a:defRPr/>
            </a:lvl2pPr>
            <a:lvl3pPr marL="0" indent="0"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34613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150" y="6732588"/>
            <a:ext cx="12604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00" y="972319"/>
            <a:ext cx="4884038" cy="5040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00" y="2052439"/>
            <a:ext cx="4896544" cy="4392488"/>
          </a:xfrm>
        </p:spPr>
        <p:txBody>
          <a:bodyPr/>
          <a:lstStyle>
            <a:lvl1pPr>
              <a:defRPr/>
            </a:lvl1pPr>
            <a:lvl2pPr marL="0" indent="0">
              <a:defRPr/>
            </a:lvl2pPr>
            <a:lvl3pPr marL="0" indent="0"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0"/>
          </p:nvPr>
        </p:nvSpPr>
        <p:spPr>
          <a:xfrm>
            <a:off x="1243013" y="3348038"/>
            <a:ext cx="3743325" cy="3097212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88"/>
            <a:ext cx="102346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150" y="6732588"/>
            <a:ext cx="12604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00" y="900311"/>
            <a:ext cx="4884038" cy="792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00" y="1836000"/>
            <a:ext cx="4896544" cy="4536504"/>
          </a:xfrm>
        </p:spPr>
        <p:txBody>
          <a:bodyPr/>
          <a:lstStyle>
            <a:lvl1pPr>
              <a:defRPr/>
            </a:lvl1pPr>
            <a:lvl2pPr marL="0" indent="0">
              <a:defRPr/>
            </a:lvl2pPr>
            <a:lvl3pPr marL="0" indent="0"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88"/>
            <a:ext cx="102346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00" y="900311"/>
            <a:ext cx="4884038" cy="7920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00" y="1836415"/>
            <a:ext cx="4896544" cy="4536504"/>
          </a:xfrm>
        </p:spPr>
        <p:txBody>
          <a:bodyPr/>
          <a:lstStyle>
            <a:lvl1pPr>
              <a:defRPr/>
            </a:lvl1pPr>
            <a:lvl2pPr marL="0" indent="0">
              <a:defRPr/>
            </a:lvl2pPr>
            <a:lvl3pPr marL="0" indent="0">
              <a:defRPr/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UNISDR_powerpoint-3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346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7150" y="6732588"/>
            <a:ext cx="12604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6980" y="3636615"/>
            <a:ext cx="2291750" cy="576064"/>
          </a:xfrm>
        </p:spPr>
        <p:txBody>
          <a:bodyPr>
            <a:normAutofit/>
          </a:bodyPr>
          <a:lstStyle>
            <a:lvl1pPr>
              <a:defRPr sz="1600" b="0" i="1">
                <a:solidFill>
                  <a:srgbClr val="1D307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66980" y="4356695"/>
            <a:ext cx="2279244" cy="1944216"/>
          </a:xfrm>
        </p:spPr>
        <p:txBody>
          <a:bodyPr/>
          <a:lstStyle>
            <a:lvl1pPr marL="0" indent="0">
              <a:defRPr sz="1200" i="0">
                <a:solidFill>
                  <a:srgbClr val="25A2E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Subtitle</a:t>
            </a:r>
          </a:p>
          <a:p>
            <a:pPr lvl="1"/>
            <a:r>
              <a:rPr lang="fr-FR" smtClean="0"/>
              <a:t>&gt; Texte</a:t>
            </a:r>
          </a:p>
          <a:p>
            <a:pPr lvl="2"/>
            <a:r>
              <a:rPr lang="fr-FR" smtClean="0"/>
              <a:t>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b="1" dirty="0" smtClean="0">
                <a:solidFill>
                  <a:srgbClr val="25A2E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1D30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1042988" rtl="0" fontAlgn="base">
        <a:spcBef>
          <a:spcPct val="0"/>
        </a:spcBef>
        <a:spcAft>
          <a:spcPct val="0"/>
        </a:spcAft>
        <a:defRPr sz="5000" b="1" kern="1200">
          <a:solidFill>
            <a:srgbClr val="25A2E3"/>
          </a:solidFill>
          <a:latin typeface="Arial" pitchFamily="34" charset="0"/>
          <a:ea typeface="+mj-ea"/>
          <a:cs typeface="Arial" pitchFamily="34" charset="0"/>
        </a:defRPr>
      </a:lvl1pPr>
      <a:lvl2pPr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5000" b="1">
          <a:solidFill>
            <a:srgbClr val="25A2E3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buFont typeface="Arial" charset="0"/>
        <a:defRPr sz="2700" i="1" kern="1200">
          <a:solidFill>
            <a:srgbClr val="1D3074"/>
          </a:solidFill>
          <a:latin typeface="Arial" pitchFamily="34" charset="0"/>
          <a:ea typeface="+mn-ea"/>
          <a:cs typeface="Arial" pitchFamily="34" charset="0"/>
        </a:defRPr>
      </a:lvl1pPr>
      <a:lvl2pPr algn="l" defTabSz="1042988" rtl="0" fontAlgn="base">
        <a:spcBef>
          <a:spcPct val="20000"/>
        </a:spcBef>
        <a:spcAft>
          <a:spcPct val="0"/>
        </a:spcAft>
        <a:buFont typeface="Arial" charset="0"/>
        <a:defRPr i="1" kern="1200">
          <a:solidFill>
            <a:srgbClr val="1D3074"/>
          </a:solidFill>
          <a:latin typeface="Arial" pitchFamily="34" charset="0"/>
          <a:ea typeface="+mn-ea"/>
          <a:cs typeface="Arial" pitchFamily="34" charset="0"/>
        </a:defRPr>
      </a:lvl2pPr>
      <a:lvl3pPr algn="l" defTabSz="1042988" rtl="0" fontAlgn="base">
        <a:spcBef>
          <a:spcPct val="20000"/>
        </a:spcBef>
        <a:spcAft>
          <a:spcPct val="0"/>
        </a:spcAft>
        <a:buFont typeface="Arial" charset="0"/>
        <a:defRPr sz="1400" kern="1200">
          <a:solidFill>
            <a:srgbClr val="25A2E3"/>
          </a:solidFill>
          <a:latin typeface="Arial" pitchFamily="34" charset="0"/>
          <a:ea typeface="+mn-ea"/>
          <a:cs typeface="Arial" pitchFamily="34" charset="0"/>
        </a:defRPr>
      </a:lvl3pPr>
      <a:lvl4pPr marL="1824038" indent="-260350" algn="l" defTabSz="1042988" rtl="0" fontAlgn="base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0396" y="612279"/>
            <a:ext cx="7546669" cy="1357322"/>
          </a:xfrm>
        </p:spPr>
        <p:txBody>
          <a:bodyPr rtlCol="0">
            <a:no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ar-EG" sz="7200" dirty="0" smtClean="0">
                <a:latin typeface="Arabic Typesetting" pitchFamily="66" charset="-78"/>
                <a:cs typeface="Arabic Typesetting" pitchFamily="66" charset="-78"/>
              </a:rPr>
              <a:t>الأستبيان العالمى للأمم المتحدة حول التعايش مع الأعاقة و الكوارث</a:t>
            </a:r>
            <a:endParaRPr lang="fr-FR" sz="7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156" y="2340471"/>
            <a:ext cx="9773947" cy="4392612"/>
          </a:xfrm>
        </p:spPr>
        <p:txBody>
          <a:bodyPr rtlCol="0">
            <a:noAutofit/>
          </a:bodyPr>
          <a:lstStyle/>
          <a:p>
            <a:pPr marL="457200" indent="-457200" algn="r" defTabSz="1043056" rtl="1" fontAlgn="auto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ar-EG" sz="5400" b="1" i="0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أكثر من 5400 أستجابة (من 120 دولة)</a:t>
            </a:r>
          </a:p>
          <a:p>
            <a:pPr marL="457200" indent="-457200" algn="r" defTabSz="1043056" rtl="1" fontAlgn="auto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ar-EG" sz="5400" b="1" i="0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48% ذكور -  52% إناث</a:t>
            </a:r>
          </a:p>
          <a:p>
            <a:pPr marL="457200" indent="-457200" algn="r" defTabSz="1043056" rtl="1" fontAlgn="auto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ar-EG" sz="5400" b="1" i="0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العربية ، الصينية ، الأنجليزية ، الفرنسية ، الأيطالية ،</a:t>
            </a:r>
          </a:p>
          <a:p>
            <a:pPr marL="457200" indent="-457200" algn="r" defTabSz="1043056" rtl="1" fontAlgn="auto">
              <a:spcBef>
                <a:spcPts val="1800"/>
              </a:spcBef>
              <a:spcAft>
                <a:spcPts val="600"/>
              </a:spcAft>
              <a:defRPr/>
            </a:pPr>
            <a:r>
              <a:rPr lang="ar-EG" sz="5400" b="1" i="0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 اليابانية ، الروسية و الأسبانية </a:t>
            </a:r>
            <a:endParaRPr lang="fr-FR" sz="5400" b="1" i="0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700" y="504031"/>
            <a:ext cx="7472544" cy="504056"/>
          </a:xfrm>
        </p:spPr>
        <p:txBody>
          <a:bodyPr/>
          <a:lstStyle/>
          <a:p>
            <a:pPr algn="ctr" rtl="1"/>
            <a:r>
              <a:rPr lang="ar-EG" sz="8000" dirty="0" smtClean="0">
                <a:latin typeface="Arabic Typesetting" pitchFamily="66" charset="-78"/>
                <a:cs typeface="Arabic Typesetting" pitchFamily="66" charset="-78"/>
              </a:rPr>
              <a:t>النتـــائج  الأوليـــــة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841500" y="1494631"/>
            <a:ext cx="8642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Font typeface="Wingdings" pitchFamily="2" charset="2"/>
              <a:buChar char="ü"/>
            </a:pP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معظم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المخاطر 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المنتشرة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التى ذكرت 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هى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الفياضانات 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571500" indent="-571500" algn="just" rtl="1"/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(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أكثر من 50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%)،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يتبعها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الأحوال الجوية القاسية  ثم الجفاف و الزلازل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100" y="3929500"/>
            <a:ext cx="10287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rtl="1">
              <a:buFont typeface="Wingdings" pitchFamily="2" charset="2"/>
              <a:buChar char="ü"/>
            </a:pP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80% لم يشاركوا ابداً فى اي من عمليات أخذ القرار و التخطيط للحد من مخاطر الكوارث.</a:t>
            </a:r>
          </a:p>
          <a:p>
            <a:pPr algn="just" rtl="1"/>
            <a:endParaRPr lang="ar-EG" sz="1400" b="1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55 % يتمنوا أن يكونوا جزءاً من هذه العملية.</a:t>
            </a:r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32" y="468263"/>
            <a:ext cx="7472544" cy="1030342"/>
          </a:xfrm>
        </p:spPr>
        <p:txBody>
          <a:bodyPr/>
          <a:lstStyle/>
          <a:p>
            <a:pPr algn="ctr" rtl="1"/>
            <a:r>
              <a:rPr lang="ar-EG" sz="8000" dirty="0" smtClean="0">
                <a:latin typeface="Arabic Typesetting" pitchFamily="66" charset="-78"/>
                <a:cs typeface="Arabic Typesetting" pitchFamily="66" charset="-78"/>
              </a:rPr>
              <a:t>أجابات</a:t>
            </a:r>
            <a:r>
              <a:rPr lang="ar-EG" sz="8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8000" dirty="0" smtClean="0">
                <a:latin typeface="Arabic Typesetting" pitchFamily="66" charset="-78"/>
                <a:cs typeface="Arabic Typesetting" pitchFamily="66" charset="-78"/>
              </a:rPr>
              <a:t>المنطقة</a:t>
            </a:r>
            <a:r>
              <a:rPr lang="ar-EG" sz="8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8000" dirty="0" smtClean="0">
                <a:latin typeface="Arabic Typesetting" pitchFamily="66" charset="-78"/>
                <a:cs typeface="Arabic Typesetting" pitchFamily="66" charset="-78"/>
              </a:rPr>
              <a:t>العربية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916" y="1708929"/>
            <a:ext cx="978700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المخاطر الرئيسية : الجفاف، الزلازل، الفياضانات، </a:t>
            </a:r>
          </a:p>
          <a:p>
            <a:pPr algn="just" rtl="1"/>
            <a:r>
              <a:rPr lang="en-US" sz="5400" b="1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5400" b="1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الكوارث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التقنية، الأحوال الجوية </a:t>
            </a: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القاسية</a:t>
            </a:r>
          </a:p>
          <a:p>
            <a:pPr algn="just" rtl="1"/>
            <a:endParaRPr lang="ar-EG" sz="3200" b="1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EG" sz="54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64% ذكور – 36% إناث</a:t>
            </a:r>
          </a:p>
          <a:p>
            <a:pPr algn="just" rtl="1"/>
            <a:endParaRPr lang="ar-EG" sz="3200" b="1" dirty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520700" indent="-520700" algn="just" rtl="1">
              <a:buFont typeface="Wingdings" pitchFamily="2" charset="2"/>
              <a:buChar char="ü"/>
            </a:pPr>
            <a:r>
              <a:rPr lang="ar-EG" sz="54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الأجابات الرئيسية وردت من: مصر، العراق ،لبنان، السعودية، اليمن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494" y="972319"/>
            <a:ext cx="7472544" cy="504056"/>
          </a:xfrm>
        </p:spPr>
        <p:txBody>
          <a:bodyPr/>
          <a:lstStyle/>
          <a:p>
            <a:pPr algn="ctr" rtl="1"/>
            <a:r>
              <a:rPr lang="ar-EG" sz="8000" dirty="0" smtClean="0">
                <a:latin typeface="Arabic Typesetting" pitchFamily="66" charset="-78"/>
                <a:cs typeface="Arabic Typesetting" pitchFamily="66" charset="-78"/>
              </a:rPr>
              <a:t>الأستنتاجات</a:t>
            </a:r>
            <a:endParaRPr lang="en-US" sz="8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0" y="1799431"/>
            <a:ext cx="100091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 algn="r" rtl="1">
              <a:spcAft>
                <a:spcPts val="1800"/>
              </a:spcAft>
              <a:buFont typeface="Wingdings" pitchFamily="2" charset="2"/>
              <a:buChar char="ü"/>
            </a:pPr>
            <a:r>
              <a:rPr lang="ar-EG" sz="48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69% لا يعلمون شيء عن خطة الحد من الكوارث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فى بلادهم</a:t>
            </a:r>
            <a:endParaRPr lang="ar-EG" sz="4800" b="1" dirty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520700" indent="-457200" algn="r" rtl="1">
              <a:spcAft>
                <a:spcPts val="1800"/>
              </a:spcAft>
              <a:buFont typeface="Wingdings" pitchFamily="2" charset="2"/>
              <a:buChar char="ü"/>
            </a:pPr>
            <a:r>
              <a:rPr lang="ar-EG" sz="48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70%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 يعرفون خطة </a:t>
            </a:r>
            <a:r>
              <a:rPr lang="ar-EG" sz="48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أدارة الكوارث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الخاصة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بمدينتهم </a:t>
            </a:r>
            <a:r>
              <a:rPr lang="ar-EG" sz="4800" b="1" dirty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/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بلدتهم/  مجتمعهم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520700" indent="-520700" algn="just" rtl="1">
              <a:spcAft>
                <a:spcPts val="1800"/>
              </a:spcAft>
              <a:buFont typeface="Wingdings" pitchFamily="2" charset="2"/>
              <a:buChar char="ü"/>
            </a:pPr>
            <a:r>
              <a:rPr lang="ar-EG" sz="48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67% يرغبون فى المشاركة فى عملية الأدارة المجتمعية للكوارث</a:t>
            </a:r>
          </a:p>
          <a:p>
            <a:pPr marL="520700" indent="-457200" algn="just" rtl="1">
              <a:spcAft>
                <a:spcPts val="1800"/>
              </a:spcAft>
              <a:buFont typeface="Wingdings" pitchFamily="2" charset="2"/>
              <a:buChar char="ü"/>
            </a:pPr>
            <a:r>
              <a:rPr lang="ar-EG" sz="4800" b="1" dirty="0" smtClean="0">
                <a:solidFill>
                  <a:schemeClr val="tx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فقط 50% اعضاء فى المنظمات الخاصة بالأشخاص المتعايشين مع الأعاقات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520700" indent="-457200" algn="r" rtl="1">
              <a:spcAft>
                <a:spcPts val="1800"/>
              </a:spcAft>
              <a:buFont typeface="Wingdings" pitchFamily="2" charset="2"/>
              <a:buChar char="ü"/>
            </a:pPr>
            <a:endParaRPr lang="en-US" sz="4800" b="1" dirty="0">
              <a:solidFill>
                <a:schemeClr val="tx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9358</TotalTime>
  <Words>195</Words>
  <Application>Microsoft Office PowerPoint</Application>
  <PresentationFormat>Custom</PresentationFormat>
  <Paragraphs>25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الأستبيان العالمى للأمم المتحدة حول التعايش مع الأعاقة و الكوارث</vt:lpstr>
      <vt:lpstr>النتـــائج  الأوليـــــة</vt:lpstr>
      <vt:lpstr>أجابات المنطقة العربية</vt:lpstr>
      <vt:lpstr>الأستنتاجات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Félicia Béchet</dc:creator>
  <cp:lastModifiedBy>GHADA</cp:lastModifiedBy>
  <cp:revision>134</cp:revision>
  <dcterms:created xsi:type="dcterms:W3CDTF">2013-01-24T06:12:16Z</dcterms:created>
  <dcterms:modified xsi:type="dcterms:W3CDTF">2013-10-23T10:13:22Z</dcterms:modified>
</cp:coreProperties>
</file>