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2857" autoAdjust="0"/>
  </p:normalViewPr>
  <p:slideViewPr>
    <p:cSldViewPr>
      <p:cViewPr>
        <p:scale>
          <a:sx n="80" d="100"/>
          <a:sy n="80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D282-F1F5-4246-8C21-06864F5D676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9100F-A314-432B-8D94-FD615F86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Tetori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Ndërkombëtare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Zvogëlimin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Rrezikut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Fatkeqësitë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filluar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shënohet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Kosovë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respektivisht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Prishtinë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Prishtinës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ndër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anëtaret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UNISDR (United Nations International Strategy for Disaster Reduction)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Kampanjës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“Making Cities Resilient”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Prishtinës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bashkëpunim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Kryqin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Kosovës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UNDP-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organizuar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tryezë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rrumbullakët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gjithë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akterët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relevant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qendror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local,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kombeve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bashkuara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shoqërinë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Gjatë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ditës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njejtë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vullnetarët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Kryqit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Kosovës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shpërndarë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broshura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vetëdijësuese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vetëmbrojte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gjatë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fatkeqësive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ndryshme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natyrore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tërmetit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zjarrit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vërshimeve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ortekut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Broshuren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Hyogo Framework for Action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perkthyer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shqip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100F-A314-432B-8D94-FD615F86BE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MIA – Ministry of Internal Affairs</a:t>
            </a:r>
          </a:p>
          <a:p>
            <a:r>
              <a:rPr lang="en-US" dirty="0" smtClean="0"/>
              <a:t>EOC – Emergency Operating Center</a:t>
            </a:r>
          </a:p>
          <a:p>
            <a:r>
              <a:rPr lang="en-US" dirty="0" smtClean="0"/>
              <a:t>EMA – Emergency Management Agency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100F-A314-432B-8D94-FD615F86BE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FD74-304A-40A7-9508-ED43735A99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C2D87-8043-4640-8D96-E221F867B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shtina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500"/>
            <a:ext cx="9144000" cy="791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667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 L O B A L   P L A T F O R M   FOR   D I S A S T E R   </a:t>
            </a:r>
            <a:r>
              <a:rPr lang="en-US" sz="2000" b="1" dirty="0" err="1" smtClean="0">
                <a:solidFill>
                  <a:srgbClr val="FFFF00"/>
                </a:solidFill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</a:rPr>
              <a:t> I S K   R E D U C T I O N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19-23 May, Geneva, Switzerland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9346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Presented by: 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Prof. Dr. Isa Mustafa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Mayor of Municipality of </a:t>
            </a:r>
            <a:r>
              <a:rPr lang="en-US" b="1" dirty="0" err="1" smtClean="0">
                <a:solidFill>
                  <a:srgbClr val="FFFF00"/>
                </a:solidFill>
              </a:rPr>
              <a:t>Prishtina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3177"/>
            <a:ext cx="4925798" cy="237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FFFF00"/>
                </a:solidFill>
                <a:latin typeface="Calibri" pitchFamily="34" charset="0"/>
              </a:rPr>
              <a:t>Municipality of </a:t>
            </a:r>
            <a:r>
              <a:rPr lang="en-US" i="1" dirty="0" err="1" smtClean="0">
                <a:solidFill>
                  <a:srgbClr val="FFFF00"/>
                </a:solidFill>
                <a:latin typeface="Calibri" pitchFamily="34" charset="0"/>
              </a:rPr>
              <a:t>Prishtina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</a:rPr>
              <a:t> – Disaster profile                                                                                                      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Platform for Disaster Risk Reduction, 19-23 May 2013, Geneva, Switzerland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524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Disaster profile: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Fires /  Floods / Heavy snowfall / Earthquakes / Landslides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4" descr="Picture 19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05650" y="609600"/>
            <a:ext cx="2438400" cy="1828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Picture 6" descr="benaf-djegi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09600"/>
            <a:ext cx="3163330" cy="18288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 descr="13_G_sig-Kosova_e_rrezikuar_nga_rreshqitjet_dhe_vershim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4245" y="609600"/>
            <a:ext cx="3163330" cy="18288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24384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Municipality legal framework: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Disaster Risk Assessment for Municipality of </a:t>
            </a:r>
            <a:r>
              <a:rPr lang="en-US" dirty="0" err="1" smtClean="0">
                <a:solidFill>
                  <a:srgbClr val="FFFF00"/>
                </a:solidFill>
              </a:rPr>
              <a:t>Prishtina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Operative Plan for Action for Municipality of </a:t>
            </a:r>
            <a:r>
              <a:rPr lang="en-US" dirty="0" err="1" smtClean="0">
                <a:solidFill>
                  <a:srgbClr val="FFFF00"/>
                </a:solidFill>
              </a:rPr>
              <a:t>Prishtina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Fire protection Plan for Municipality of </a:t>
            </a:r>
            <a:r>
              <a:rPr lang="en-US" dirty="0" err="1" smtClean="0">
                <a:solidFill>
                  <a:srgbClr val="FFFF00"/>
                </a:solidFill>
              </a:rPr>
              <a:t>Prishtina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Regulation for Fire Protection for Municipality of </a:t>
            </a:r>
            <a:r>
              <a:rPr lang="en-US" dirty="0" err="1" smtClean="0">
                <a:solidFill>
                  <a:srgbClr val="FFFF00"/>
                </a:solidFill>
              </a:rPr>
              <a:t>Prishtina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Evacuation Plan for Personnel and other equipments from M. of </a:t>
            </a:r>
            <a:r>
              <a:rPr lang="en-US" dirty="0" err="1" smtClean="0">
                <a:solidFill>
                  <a:srgbClr val="FFFF00"/>
                </a:solidFill>
              </a:rPr>
              <a:t>Prishtina</a:t>
            </a:r>
            <a:r>
              <a:rPr lang="en-US" dirty="0" smtClean="0">
                <a:solidFill>
                  <a:srgbClr val="FFFF00"/>
                </a:solidFill>
              </a:rPr>
              <a:t> premises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Plan Against Bird Diseases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Prevention Measures: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Fire monitoring and alarming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Construction of barriers against fires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Construction and Maintenance of river beds, sewage system through out the Municipality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Public awareness for disasters which threaten the Municipality 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FFFF00"/>
                </a:solidFill>
                <a:latin typeface="Calibri" pitchFamily="34" charset="0"/>
              </a:rPr>
              <a:t>13 October, International Day for Disaster Risk Reduction                                                                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Platform for Disaster Risk Reduction, 19-23 May 2013, Geneva, Switzerland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3570" name="Picture 18" descr="prishtine 2"/>
          <p:cNvPicPr>
            <a:picLocks noChangeAspect="1" noChangeArrowheads="1"/>
          </p:cNvPicPr>
          <p:nvPr/>
        </p:nvPicPr>
        <p:blipFill>
          <a:blip r:embed="rId3" cstate="print"/>
          <a:srcRect t="20027"/>
          <a:stretch>
            <a:fillRect/>
          </a:stretch>
        </p:blipFill>
        <p:spPr bwMode="auto">
          <a:xfrm>
            <a:off x="76200" y="76200"/>
            <a:ext cx="3043238" cy="1825625"/>
          </a:xfrm>
          <a:prstGeom prst="rect">
            <a:avLst/>
          </a:prstGeom>
          <a:noFill/>
          <a:ln w="63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33400" y="1219200"/>
            <a:ext cx="2667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FF3300"/>
                </a:solidFill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13 October 2010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73" name="Picture 21" descr="Natyra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057400"/>
            <a:ext cx="3048000" cy="1778000"/>
          </a:xfrm>
          <a:prstGeom prst="rect">
            <a:avLst/>
          </a:prstGeom>
          <a:noFill/>
          <a:ln w="63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3400" y="3182938"/>
            <a:ext cx="2667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FF3300"/>
                </a:solidFill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13 October 2011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76" name="Picture 24" descr="_MG_3715 (2)"/>
          <p:cNvPicPr>
            <a:picLocks noChangeAspect="1" noChangeArrowheads="1"/>
          </p:cNvPicPr>
          <p:nvPr/>
        </p:nvPicPr>
        <p:blipFill>
          <a:blip r:embed="rId5" cstate="print"/>
          <a:srcRect l="8337" t="19595"/>
          <a:stretch>
            <a:fillRect/>
          </a:stretch>
        </p:blipFill>
        <p:spPr bwMode="auto">
          <a:xfrm>
            <a:off x="76200" y="4005263"/>
            <a:ext cx="3048000" cy="1785937"/>
          </a:xfrm>
          <a:prstGeom prst="rect">
            <a:avLst/>
          </a:prstGeom>
          <a:noFill/>
          <a:ln w="63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33400" y="5164138"/>
            <a:ext cx="2667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FF3300"/>
                </a:solidFill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13 October 2012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6038"/>
            <a:ext cx="1817688" cy="38401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1633" y="685800"/>
            <a:ext cx="1778486" cy="362267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2853" y="1447800"/>
            <a:ext cx="1884022" cy="36750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122402"/>
            <a:ext cx="1905000" cy="382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SAM_33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76200"/>
            <a:ext cx="3657600" cy="27432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9050" y="3300350"/>
            <a:ext cx="1969581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creen shot of the KEMA.jpg"/>
          <p:cNvPicPr>
            <a:picLocks noChangeAspect="1"/>
          </p:cNvPicPr>
          <p:nvPr/>
        </p:nvPicPr>
        <p:blipFill>
          <a:blip r:embed="rId12" cstate="print"/>
          <a:srcRect l="40000" t="22014" r="31667" b="18516"/>
          <a:stretch>
            <a:fillRect/>
          </a:stretch>
        </p:blipFill>
        <p:spPr>
          <a:xfrm>
            <a:off x="6019800" y="2971800"/>
            <a:ext cx="2590800" cy="25908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943600" y="55874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Kosovo Emergency Management Application - KEMA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3276600" y="5057775"/>
            <a:ext cx="979487" cy="381000"/>
          </a:xfrm>
          <a:prstGeom prst="lef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029200" y="5227638"/>
            <a:ext cx="977900" cy="381000"/>
          </a:xfrm>
          <a:prstGeom prst="lef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005217" y="4906963"/>
            <a:ext cx="979487" cy="381000"/>
          </a:xfrm>
          <a:prstGeom prst="lef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077200" y="3670300"/>
            <a:ext cx="381000" cy="825500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05600" y="2971800"/>
            <a:ext cx="762000" cy="3048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q-AL"/>
          </a:p>
        </p:txBody>
      </p:sp>
      <p:sp>
        <p:nvSpPr>
          <p:cNvPr id="9" name="Down Arrow 8"/>
          <p:cNvSpPr/>
          <p:nvPr/>
        </p:nvSpPr>
        <p:spPr>
          <a:xfrm>
            <a:off x="8077200" y="2008188"/>
            <a:ext cx="381000" cy="827087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696200" y="2133600"/>
            <a:ext cx="381000" cy="762000"/>
          </a:xfrm>
          <a:prstGeom prst="up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477000" y="2362200"/>
            <a:ext cx="381000" cy="762000"/>
          </a:xfrm>
          <a:prstGeom prst="up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257800" y="2971800"/>
            <a:ext cx="762000" cy="3048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q-AL"/>
          </a:p>
        </p:txBody>
      </p:sp>
      <p:sp>
        <p:nvSpPr>
          <p:cNvPr id="13" name="Right Arrow 12"/>
          <p:cNvSpPr/>
          <p:nvPr/>
        </p:nvSpPr>
        <p:spPr>
          <a:xfrm>
            <a:off x="3810000" y="2957513"/>
            <a:ext cx="762000" cy="3048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q-AL"/>
          </a:p>
        </p:txBody>
      </p:sp>
      <p:sp>
        <p:nvSpPr>
          <p:cNvPr id="14" name="Right Arrow 13"/>
          <p:cNvSpPr/>
          <p:nvPr/>
        </p:nvSpPr>
        <p:spPr>
          <a:xfrm>
            <a:off x="2438400" y="2667000"/>
            <a:ext cx="762000" cy="3048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q-AL"/>
          </a:p>
        </p:txBody>
      </p:sp>
      <p:sp>
        <p:nvSpPr>
          <p:cNvPr id="16" name="Rectangle 15"/>
          <p:cNvSpPr/>
          <p:nvPr/>
        </p:nvSpPr>
        <p:spPr>
          <a:xfrm>
            <a:off x="304800" y="990600"/>
            <a:ext cx="1295400" cy="685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MIA Operation Center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Monitors threats &amp; potential incidents 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2209800"/>
            <a:ext cx="1143000" cy="609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Local First Responders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Arrive first at scene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685800" y="1600200"/>
            <a:ext cx="1447800" cy="83820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q-AL" sz="1200" b="1" dirty="0" smtClean="0">
                <a:solidFill>
                  <a:schemeClr val="bg1"/>
                </a:solidFill>
                <a:latin typeface="Calibri" pitchFamily="34" charset="0"/>
              </a:rPr>
              <a:t>Incident</a:t>
            </a:r>
            <a:endParaRPr lang="sq-A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2565400"/>
            <a:ext cx="1143000" cy="5334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Mayor 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sq-AL" sz="1000" b="1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sq-AL" sz="1000" b="1" dirty="0" err="1" smtClean="0">
                <a:solidFill>
                  <a:schemeClr val="tx1"/>
                </a:solidFill>
                <a:latin typeface="Calibri" pitchFamily="34" charset="0"/>
              </a:rPr>
              <a:t>tiv</a:t>
            </a:r>
            <a:r>
              <a:rPr lang="en-US" sz="1000" b="1" dirty="0" err="1" smtClean="0">
                <a:solidFill>
                  <a:schemeClr val="tx1"/>
                </a:solidFill>
                <a:latin typeface="Calibri" pitchFamily="34" charset="0"/>
              </a:rPr>
              <a:t>ates</a:t>
            </a: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 Local EOC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819400"/>
            <a:ext cx="1219200" cy="609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EMA Regional Coordinator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Activates Regional EOC - 112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800" y="2819400"/>
            <a:ext cx="1219200" cy="609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MIA Operation Center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Evaluates Situation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7600" y="2819400"/>
            <a:ext cx="1371600" cy="1143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Minister 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Reviews situation</a:t>
            </a:r>
            <a:r>
              <a:rPr lang="sq-AL" sz="10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assesses need  for state of emergency declaration &amp; activation of NRP elements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78104" y="1600200"/>
            <a:ext cx="13716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Interagency Incident Management Group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Frames operational courses of action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1371600"/>
            <a:ext cx="12192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President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Declares  State of Emergency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4495800"/>
            <a:ext cx="1219200" cy="609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MIA and others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Implement  National Response Plan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9148" y="4800600"/>
            <a:ext cx="15240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Emergency Response Team or other elements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Deployed as necessary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5105400"/>
            <a:ext cx="1295400" cy="685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Joint Field Office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</a:rPr>
              <a:t>Provides coordination of central resources</a:t>
            </a:r>
            <a:endParaRPr lang="sq-AL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6858000" y="2436813"/>
            <a:ext cx="137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1000" b="1" dirty="0" smtClean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</a:rPr>
              <a:t>ay convene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1447800" y="4445000"/>
            <a:ext cx="1827213" cy="1600200"/>
          </a:xfrm>
          <a:prstGeom prst="diamond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</a:rPr>
              <a:t>Central Assistance </a:t>
            </a:r>
            <a:endParaRPr lang="sq-AL" sz="105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76200" y="2438400"/>
            <a:ext cx="1981200" cy="1752600"/>
          </a:xfrm>
          <a:prstGeom prst="diamond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3104" y="3027402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NRP Resources</a:t>
            </a:r>
            <a:endParaRPr lang="sq-AL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1000" b="1" dirty="0" smtClean="0">
                <a:latin typeface="Calibri" pitchFamily="34" charset="0"/>
              </a:rPr>
              <a:t>May deploy in advance of imminent danger</a:t>
            </a:r>
            <a:endParaRPr lang="sq-AL" sz="1000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3505200"/>
            <a:ext cx="1600200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</a:rPr>
              <a:t>Preliminary Damage Assessment &amp; requests Presidential declaration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155825"/>
            <a:ext cx="1143000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q-AL" sz="1000" b="1" dirty="0" err="1" smtClean="0">
                <a:solidFill>
                  <a:srgbClr val="FFFF00"/>
                </a:solidFill>
                <a:latin typeface="Calibri" pitchFamily="34" charset="0"/>
              </a:rPr>
              <a:t>Al</a:t>
            </a:r>
            <a:r>
              <a:rPr lang="en-US" sz="1000" b="1" dirty="0" err="1" smtClean="0">
                <a:solidFill>
                  <a:srgbClr val="FFFF00"/>
                </a:solidFill>
                <a:latin typeface="Calibri" pitchFamily="34" charset="0"/>
              </a:rPr>
              <a:t>erts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2514600"/>
            <a:ext cx="1371600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</a:rPr>
              <a:t>Requests aid from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3429000"/>
            <a:ext cx="114300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q-AL" sz="1000" b="1" dirty="0" smtClean="0">
                <a:solidFill>
                  <a:srgbClr val="FFFF00"/>
                </a:solidFill>
                <a:latin typeface="Calibri" pitchFamily="34" charset="0"/>
              </a:rPr>
              <a:t>R</a:t>
            </a:r>
            <a:r>
              <a:rPr lang="en-US" sz="1000" b="1" dirty="0" err="1" smtClean="0">
                <a:solidFill>
                  <a:srgbClr val="FFFF00"/>
                </a:solidFill>
                <a:latin typeface="Calibri" pitchFamily="34" charset="0"/>
              </a:rPr>
              <a:t>eports</a:t>
            </a: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</a:rPr>
              <a:t> to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1400" y="3937000"/>
            <a:ext cx="1143000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q-AL" sz="1000" b="1" dirty="0" smtClean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1000" b="1" dirty="0" err="1" smtClean="0">
                <a:solidFill>
                  <a:srgbClr val="FFFF00"/>
                </a:solidFill>
                <a:latin typeface="Calibri" pitchFamily="34" charset="0"/>
              </a:rPr>
              <a:t>ctivates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53200" y="4546600"/>
            <a:ext cx="1143000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q-AL" sz="1050" b="1" dirty="0" smtClean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1050" b="1" dirty="0" smtClean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sq-AL" sz="1050" b="1" dirty="0" err="1" smtClean="0">
                <a:solidFill>
                  <a:srgbClr val="FFFF00"/>
                </a:solidFill>
                <a:latin typeface="Calibri" pitchFamily="34" charset="0"/>
              </a:rPr>
              <a:t>tiv</a:t>
            </a:r>
            <a:r>
              <a:rPr lang="en-US" sz="1050" b="1" dirty="0" err="1" smtClean="0">
                <a:solidFill>
                  <a:srgbClr val="FFFF00"/>
                </a:solidFill>
                <a:latin typeface="Calibri" pitchFamily="34" charset="0"/>
              </a:rPr>
              <a:t>ates</a:t>
            </a:r>
            <a:endParaRPr lang="sq-AL" sz="105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4800600"/>
            <a:ext cx="1143000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q-AL" sz="1000" b="1" dirty="0" smtClean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1000" b="1" dirty="0" err="1" smtClean="0">
                <a:solidFill>
                  <a:srgbClr val="FFFF00"/>
                </a:solidFill>
                <a:latin typeface="Calibri" pitchFamily="34" charset="0"/>
              </a:rPr>
              <a:t>ctivates</a:t>
            </a:r>
            <a:endParaRPr lang="sq-AL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5200" y="4800600"/>
            <a:ext cx="1143000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srgbClr val="FFFF00"/>
                </a:solidFill>
                <a:latin typeface="Calibri" pitchFamily="34" charset="0"/>
              </a:rPr>
              <a:t>Delivers </a:t>
            </a:r>
            <a:endParaRPr lang="sq-AL" sz="105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8305800" y="2420779"/>
            <a:ext cx="838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alibri" pitchFamily="34" charset="0"/>
              </a:rPr>
              <a:t>Recommends </a:t>
            </a:r>
            <a:endParaRPr lang="sq-AL" sz="9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</a:rPr>
              <a:t>Overview of Initial Central Government Involvement according to National Response Plan                                                                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Platform for Disaster Risk Reduction, 19-23 May 2013, Geneva, Switzerland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537</Words>
  <Application>Microsoft Office PowerPoint</Application>
  <PresentationFormat>On-screen Show (4:3)</PresentationFormat>
  <Paragraphs>72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Zana Hoxha-Edip</dc:creator>
  <cp:lastModifiedBy>Ajla Hotic</cp:lastModifiedBy>
  <cp:revision>32</cp:revision>
  <dcterms:created xsi:type="dcterms:W3CDTF">2013-04-11T22:42:51Z</dcterms:created>
  <dcterms:modified xsi:type="dcterms:W3CDTF">2013-05-08T14:47:58Z</dcterms:modified>
</cp:coreProperties>
</file>