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FFFFFF"/>
    <a:srgbClr val="0C788E"/>
    <a:srgbClr val="025198"/>
    <a:srgbClr val="000099"/>
    <a:srgbClr val="1C1C1C"/>
    <a:srgbClr val="660066"/>
    <a:srgbClr val="000058"/>
    <a:srgbClr val="2E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 varScale="1">
        <p:scale>
          <a:sx n="74" d="100"/>
          <a:sy n="74" d="100"/>
        </p:scale>
        <p:origin x="-8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B57EF-3B3F-45C2-B9AE-6D47240AB57E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25AC7-A825-47C6-9C31-D5F05FB37363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DFD30-0B64-4F3F-8CD2-1AE6F6173BBC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85BA4-D0A8-43F5-BD96-BF7011A2141C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0CCEF-AE2B-4B8E-A3D5-4AD366C422E1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8F59C-C1C6-459F-9F4D-45D30582A4C9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DB3B3-2AC7-4268-8DF7-5A6AE6755A5D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65D81-E3FD-4E64-ACBC-42F3C45ACEBE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99570-DF7E-41F7-87AD-9724638D4C9D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AC8F2-6B73-419E-997F-9351BDF597E8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FC996-95AF-4868-A053-C064816881B1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1F49E5-0AD1-4CB2-9D38-F88C62050F02}" type="slidenum">
              <a:rPr lang="es-ES"/>
              <a:pPr/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4067944" y="4509120"/>
            <a:ext cx="5040560" cy="544513"/>
          </a:xfrm>
          <a:noFill/>
          <a:ln/>
        </p:spPr>
        <p:txBody>
          <a:bodyPr/>
          <a:lstStyle/>
          <a:p>
            <a:pPr algn="l"/>
            <a:r>
              <a:rPr lang="es-UY" sz="3600" b="1" dirty="0" err="1" smtClean="0">
                <a:solidFill>
                  <a:schemeClr val="bg1"/>
                </a:solidFill>
              </a:rPr>
              <a:t>Municipality</a:t>
            </a:r>
            <a:r>
              <a:rPr lang="es-UY" sz="3600" b="1" dirty="0" smtClean="0">
                <a:solidFill>
                  <a:schemeClr val="bg1"/>
                </a:solidFill>
              </a:rPr>
              <a:t> of </a:t>
            </a:r>
            <a:r>
              <a:rPr lang="es-UY" sz="3600" b="1" dirty="0" err="1" smtClean="0">
                <a:solidFill>
                  <a:schemeClr val="bg1"/>
                </a:solidFill>
              </a:rPr>
              <a:t>Lezhe</a:t>
            </a:r>
            <a:r>
              <a:rPr lang="es-UY" sz="3600" b="1" dirty="0" smtClean="0">
                <a:solidFill>
                  <a:schemeClr val="bg1"/>
                </a:solidFill>
              </a:rPr>
              <a:t> </a:t>
            </a:r>
            <a:endParaRPr lang="es-ES" sz="3600" b="1" dirty="0">
              <a:solidFill>
                <a:schemeClr val="bg1"/>
              </a:solidFill>
            </a:endParaRP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4139952" y="5301208"/>
            <a:ext cx="3096344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UY" sz="2000" b="1" dirty="0" smtClean="0">
                <a:solidFill>
                  <a:schemeClr val="bg1"/>
                </a:solidFill>
              </a:rPr>
              <a:t>Mayor	Viktor TUSHAJ</a:t>
            </a:r>
            <a:endParaRPr lang="es-ES" sz="2000" b="1" dirty="0">
              <a:solidFill>
                <a:schemeClr val="bg1"/>
              </a:solidFill>
            </a:endParaRPr>
          </a:p>
        </p:txBody>
      </p:sp>
      <p:pic>
        <p:nvPicPr>
          <p:cNvPr id="2172" name="Picture 124" descr="C:\Documents and Settings\Ornela\Desktop\b-lezh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411909"/>
            <a:ext cx="1080120" cy="139335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t="8666"/>
          <a:stretch>
            <a:fillRect/>
          </a:stretch>
        </p:blipFill>
        <p:spPr bwMode="auto">
          <a:xfrm>
            <a:off x="3779912" y="44624"/>
            <a:ext cx="5184576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 l="23164" t="17793" r="3131"/>
          <a:stretch>
            <a:fillRect/>
          </a:stretch>
        </p:blipFill>
        <p:spPr bwMode="auto">
          <a:xfrm>
            <a:off x="107504" y="131460"/>
            <a:ext cx="3240360" cy="4017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672408" y="2348880"/>
            <a:ext cx="55081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dirty="0" smtClean="0"/>
              <a:t>Area: 6.2 km2</a:t>
            </a:r>
          </a:p>
          <a:p>
            <a:pPr lvl="0"/>
            <a:r>
              <a:rPr lang="en-US" sz="1600" dirty="0" smtClean="0"/>
              <a:t>Number of citizens in the municipality: 29 780</a:t>
            </a:r>
          </a:p>
          <a:p>
            <a:pPr lvl="0"/>
            <a:r>
              <a:rPr lang="en-US" sz="1600" dirty="0" smtClean="0"/>
              <a:t>Climate: Mediterranean type</a:t>
            </a:r>
          </a:p>
          <a:p>
            <a:pPr lvl="0"/>
            <a:r>
              <a:rPr lang="en-US" sz="1600" dirty="0" smtClean="0"/>
              <a:t>Road Network: Today the city remains a transportation node as it connects major national highways, railways and the port of </a:t>
            </a:r>
            <a:r>
              <a:rPr lang="en-US" sz="1600" dirty="0" err="1" smtClean="0"/>
              <a:t>Shengjin</a:t>
            </a:r>
            <a:r>
              <a:rPr lang="en-US" sz="1600" dirty="0" smtClean="0"/>
              <a:t>.  </a:t>
            </a:r>
            <a:r>
              <a:rPr lang="en-US" sz="1600" dirty="0" err="1" smtClean="0"/>
              <a:t>Lezha</a:t>
            </a:r>
            <a:r>
              <a:rPr lang="en-US" sz="1600" dirty="0" smtClean="0"/>
              <a:t> has good connections with Montenegro, Macedonia and Kosovo.</a:t>
            </a:r>
          </a:p>
          <a:p>
            <a:endParaRPr lang="en-US" sz="1400" dirty="0"/>
          </a:p>
        </p:txBody>
      </p:sp>
      <p:sp>
        <p:nvSpPr>
          <p:cNvPr id="8" name="Oval 7"/>
          <p:cNvSpPr/>
          <p:nvPr/>
        </p:nvSpPr>
        <p:spPr>
          <a:xfrm>
            <a:off x="1547664" y="1412776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422C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76468" y="1239143"/>
            <a:ext cx="133934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latin typeface="Arial Black" pitchFamily="34" charset="0"/>
              </a:rPr>
              <a:t>Lezhe</a:t>
            </a:r>
            <a:endParaRPr lang="en-US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212976"/>
            <a:ext cx="60486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116632"/>
            <a:ext cx="7293248" cy="98107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Main disaster risks faced in the Municipality of Lezha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836712"/>
            <a:ext cx="6480720" cy="3816424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1800" dirty="0" smtClean="0"/>
              <a:t>Increase of the number of extreme weather events as marine and land storms, sea ​​level rise, leading to flooding, seacoast erosion, acerbating of environmental situation in general as a result of climate change impact</a:t>
            </a:r>
          </a:p>
          <a:p>
            <a:endParaRPr lang="en-US" sz="1800" dirty="0" smtClean="0"/>
          </a:p>
          <a:p>
            <a:r>
              <a:rPr lang="en-US" sz="1800" dirty="0" smtClean="0"/>
              <a:t>This climate changes  lead into different consequences to water resources, electricity power, tourism, ecosystems, city infrastructure and agriculture.</a:t>
            </a:r>
          </a:p>
          <a:p>
            <a:endParaRPr lang="en-US" sz="2800" dirty="0" smtClean="0"/>
          </a:p>
        </p:txBody>
      </p:sp>
      <p:pic>
        <p:nvPicPr>
          <p:cNvPr id="6" name="Picture 124" descr="C:\Documents and Settings\Ornela\Desktop\b-lezh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6632"/>
            <a:ext cx="912660" cy="1177331"/>
          </a:xfrm>
          <a:prstGeom prst="rect">
            <a:avLst/>
          </a:prstGeom>
          <a:noFill/>
        </p:spPr>
      </p:pic>
      <p:sp>
        <p:nvSpPr>
          <p:cNvPr id="7" name="Rectangle 122"/>
          <p:cNvSpPr>
            <a:spLocks noChangeArrowheads="1"/>
          </p:cNvSpPr>
          <p:nvPr/>
        </p:nvSpPr>
        <p:spPr bwMode="auto">
          <a:xfrm>
            <a:off x="5652120" y="6309320"/>
            <a:ext cx="3096344" cy="314598"/>
          </a:xfrm>
          <a:prstGeom prst="rect">
            <a:avLst/>
          </a:prstGeom>
          <a:solidFill>
            <a:srgbClr val="FFFFFF">
              <a:alpha val="50196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UY" dirty="0"/>
              <a:t>Mayor	Viktor TUSHAJ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776578"/>
            <a:ext cx="1872208" cy="1404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824250"/>
            <a:ext cx="1872208" cy="129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3264410"/>
            <a:ext cx="1872208" cy="1404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794296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We design each year a Civil Emergency Plan under the National  Law no.8756 (26/03/2001 For Civil Emergencies);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The municipality worked on disciplining the surface waters and the  Drin River waters;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A permanent working group for the maintenance of infrastructure damaged especially  by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    floods;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Improving waste management and sewerage to face  extreme  events;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   The temporary and permanent evading the affected families;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Economic assistance to families affected by disaster;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 Allocation of funds for emergency cases;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    Prohibition of construction in vulnerable areas;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   Taking into account the risk areas in the process of Territory Urban Planning;</a:t>
            </a:r>
            <a:endParaRPr lang="en-US" sz="16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116632"/>
            <a:ext cx="7632848" cy="98107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The prevention and risk reduction measures adopted by the Municipality of Lezha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7" name="Picture 124" descr="C:\Documents and Settings\Ornela\Desktop\b-lezh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912660" cy="1177331"/>
          </a:xfrm>
          <a:prstGeom prst="rect">
            <a:avLst/>
          </a:prstGeom>
          <a:noFill/>
        </p:spPr>
      </p:pic>
      <p:sp>
        <p:nvSpPr>
          <p:cNvPr id="8" name="Rectangle 122"/>
          <p:cNvSpPr>
            <a:spLocks noChangeArrowheads="1"/>
          </p:cNvSpPr>
          <p:nvPr/>
        </p:nvSpPr>
        <p:spPr bwMode="auto">
          <a:xfrm>
            <a:off x="5652120" y="6381328"/>
            <a:ext cx="3096344" cy="360040"/>
          </a:xfrm>
          <a:prstGeom prst="rect">
            <a:avLst/>
          </a:prstGeom>
          <a:solidFill>
            <a:srgbClr val="FFFFFF">
              <a:alpha val="50196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UY" dirty="0"/>
              <a:t>Mayor	Viktor TUSHAJ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116632"/>
            <a:ext cx="7632848" cy="98107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The main challenges and the lessons  the Municipality of Lezha has learnt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5194920" cy="4752528"/>
          </a:xfrm>
        </p:spPr>
        <p:txBody>
          <a:bodyPr/>
          <a:lstStyle/>
          <a:p>
            <a:r>
              <a:rPr lang="en-US" sz="2000" dirty="0" smtClean="0"/>
              <a:t>Building adoptive institutional capacities to climate change impacts;</a:t>
            </a:r>
          </a:p>
          <a:p>
            <a:r>
              <a:rPr lang="en-US" sz="2000" dirty="0" smtClean="0"/>
              <a:t>Territory planning; </a:t>
            </a:r>
          </a:p>
          <a:p>
            <a:r>
              <a:rPr lang="en-US" sz="2000" dirty="0" smtClean="0"/>
              <a:t>Tourism  Planning;</a:t>
            </a:r>
          </a:p>
          <a:p>
            <a:r>
              <a:rPr lang="en-US" sz="2000" dirty="0" smtClean="0"/>
              <a:t>Coast and lowland protection;</a:t>
            </a:r>
          </a:p>
          <a:p>
            <a:r>
              <a:rPr lang="en-US" sz="2000" dirty="0" smtClean="0"/>
              <a:t>Encouragement and promotion of the use of solar energy</a:t>
            </a:r>
          </a:p>
          <a:p>
            <a:r>
              <a:rPr lang="en-US" sz="2000" dirty="0" smtClean="0"/>
              <a:t>Improvement of drinking water supply  and waste management system;</a:t>
            </a:r>
          </a:p>
          <a:p>
            <a:r>
              <a:rPr lang="en-US" sz="2000" dirty="0" smtClean="0"/>
              <a:t>Interventions of City infrastructure;</a:t>
            </a:r>
          </a:p>
          <a:p>
            <a:r>
              <a:rPr lang="en-US" sz="2000" dirty="0" smtClean="0"/>
              <a:t>Changing building codes;</a:t>
            </a:r>
          </a:p>
          <a:p>
            <a:r>
              <a:rPr lang="en-US" sz="2000" dirty="0" smtClean="0"/>
              <a:t>Increasing of green surfaces per inhabitant</a:t>
            </a:r>
          </a:p>
          <a:p>
            <a:r>
              <a:rPr lang="en-US" sz="2000" dirty="0" smtClean="0"/>
              <a:t>Resistant varieties in agriculture;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pic>
        <p:nvPicPr>
          <p:cNvPr id="6" name="Picture 124" descr="C:\Documents and Settings\Ornela\Desktop\b-lezh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912660" cy="1177331"/>
          </a:xfrm>
          <a:prstGeom prst="rect">
            <a:avLst/>
          </a:prstGeom>
          <a:noFill/>
        </p:spPr>
      </p:pic>
      <p:sp>
        <p:nvSpPr>
          <p:cNvPr id="7" name="Rectangle 122"/>
          <p:cNvSpPr>
            <a:spLocks noChangeArrowheads="1"/>
          </p:cNvSpPr>
          <p:nvPr/>
        </p:nvSpPr>
        <p:spPr bwMode="auto">
          <a:xfrm>
            <a:off x="5580112" y="6426770"/>
            <a:ext cx="3096344" cy="314598"/>
          </a:xfrm>
          <a:prstGeom prst="rect">
            <a:avLst/>
          </a:prstGeom>
          <a:solidFill>
            <a:srgbClr val="FFFFFF">
              <a:alpha val="50196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UY" dirty="0"/>
              <a:t>Mayor	Viktor TUSHAJ</a:t>
            </a:r>
            <a:endParaRPr lang="es-ES" dirty="0"/>
          </a:p>
        </p:txBody>
      </p:sp>
      <p:sp>
        <p:nvSpPr>
          <p:cNvPr id="8" name="Rectangle 7"/>
          <p:cNvSpPr/>
          <p:nvPr/>
        </p:nvSpPr>
        <p:spPr>
          <a:xfrm>
            <a:off x="5724128" y="1628800"/>
            <a:ext cx="2808312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According Climate Change Scenarios regarding </a:t>
            </a:r>
            <a:r>
              <a:rPr lang="en-US" dirty="0" err="1" smtClean="0">
                <a:solidFill>
                  <a:schemeClr val="tx1"/>
                </a:solidFill>
              </a:rPr>
              <a:t>Lezha</a:t>
            </a:r>
            <a:r>
              <a:rPr lang="en-US" dirty="0" smtClean="0">
                <a:solidFill>
                  <a:schemeClr val="tx1"/>
                </a:solidFill>
              </a:rPr>
              <a:t> in the framework of the project "Identification and Implementation of Response Measures in Drini-Mati River Deltas” are identified </a:t>
            </a:r>
            <a:r>
              <a:rPr lang="en-US" dirty="0" err="1" smtClean="0">
                <a:solidFill>
                  <a:schemeClr val="tx1"/>
                </a:solidFill>
              </a:rPr>
              <a:t>figers</a:t>
            </a:r>
            <a:r>
              <a:rPr lang="en-US" dirty="0" smtClean="0">
                <a:solidFill>
                  <a:schemeClr val="tx1"/>
                </a:solidFill>
              </a:rPr>
              <a:t> and data on: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Increase of annual average temperatures, reduction of average rainfall amount etc.( ccalb.com)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7850</TotalTime>
  <Words>322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Diseño predeterminado</vt:lpstr>
      <vt:lpstr>Municipality of Lezhe </vt:lpstr>
      <vt:lpstr>Main disaster risks faced in the Municipality of Lezha</vt:lpstr>
      <vt:lpstr>The prevention and risk reduction measures adopted by the Municipality of Lezha</vt:lpstr>
      <vt:lpstr>The main challenges and the lessons  the Municipality of Lezha has learnt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Ajla Hotic</cp:lastModifiedBy>
  <cp:revision>720</cp:revision>
  <dcterms:created xsi:type="dcterms:W3CDTF">2010-05-23T14:28:12Z</dcterms:created>
  <dcterms:modified xsi:type="dcterms:W3CDTF">2013-05-15T12:16:39Z</dcterms:modified>
</cp:coreProperties>
</file>