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71" r:id="rId2"/>
    <p:sldId id="270" r:id="rId3"/>
    <p:sldId id="257" r:id="rId4"/>
    <p:sldId id="259" r:id="rId5"/>
    <p:sldId id="260" r:id="rId6"/>
    <p:sldId id="261" r:id="rId7"/>
    <p:sldId id="262" r:id="rId8"/>
    <p:sldId id="263" r:id="rId9"/>
    <p:sldId id="267" r:id="rId10"/>
    <p:sldId id="269" r:id="rId11"/>
    <p:sldId id="268" r:id="rId12"/>
    <p:sldId id="264" r:id="rId13"/>
    <p:sldId id="265" r:id="rId14"/>
    <p:sldId id="273" r:id="rId15"/>
    <p:sldId id="266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6912" autoAdjust="0"/>
    <p:restoredTop sz="94660"/>
  </p:normalViewPr>
  <p:slideViewPr>
    <p:cSldViewPr>
      <p:cViewPr varScale="1">
        <p:scale>
          <a:sx n="95" d="100"/>
          <a:sy n="95" d="100"/>
        </p:scale>
        <p:origin x="-90" y="-3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16E1565-22A3-4114-A69E-E4D6FBEDD9F9}" type="datetimeFigureOut">
              <a:rPr lang="en-US"/>
              <a:pPr>
                <a:defRPr/>
              </a:pPr>
              <a:t>09/04/2013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AA37E39A-9411-4814-AAC8-2DB5BCF0F7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2B7BA0C-0777-431C-B715-1C2B6A7BAAE3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662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E0291BA-1DED-475D-97E6-C8CDC9BD8178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107389-25C9-4C2D-A0A0-2B98E31F5075}" type="datetimeFigureOut">
              <a:rPr lang="en-CA"/>
              <a:pPr>
                <a:defRPr/>
              </a:pPr>
              <a:t>09/04/2013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24A617-6A2B-4A68-B4D4-27A25D7E11D0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BAB089-A0CF-4B72-BBA5-1EC958D88E49}" type="datetimeFigureOut">
              <a:rPr lang="en-CA"/>
              <a:pPr>
                <a:defRPr/>
              </a:pPr>
              <a:t>09/04/2013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424F05-D210-4E56-9118-0CCF7012F4BA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EF5157-CA3A-4FF7-B928-C8DF45A76AA6}" type="datetimeFigureOut">
              <a:rPr lang="en-CA"/>
              <a:pPr>
                <a:defRPr/>
              </a:pPr>
              <a:t>09/04/2013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D61A42-43A6-4920-BFA5-6063C78D4639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947070-AD64-46F9-8CB4-FBACD6FBD8DB}" type="datetimeFigureOut">
              <a:rPr lang="en-CA"/>
              <a:pPr>
                <a:defRPr/>
              </a:pPr>
              <a:t>09/04/2013</a:t>
            </a:fld>
            <a:endParaRPr lang="en-CA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5E4A0D-6129-4F7B-A100-F20A6909A5AA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ED6BF7-10B9-4B32-B95F-EF49E6D8E2F0}" type="datetimeFigureOut">
              <a:rPr lang="en-CA"/>
              <a:pPr>
                <a:defRPr/>
              </a:pPr>
              <a:t>09/04/2013</a:t>
            </a:fld>
            <a:endParaRPr lang="en-CA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DA46C5-F104-4A5E-BFAA-784C58F172A6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A42673-3FCF-4E1B-BDCC-18641C87C8EB}" type="datetimeFigureOut">
              <a:rPr lang="en-CA"/>
              <a:pPr>
                <a:defRPr/>
              </a:pPr>
              <a:t>09/04/2013</a:t>
            </a:fld>
            <a:endParaRPr lang="en-CA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671031-34EA-44D0-88BE-A7C2C781C04B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85F70B-5F29-4E45-B291-22A5BB9E6781}" type="datetimeFigureOut">
              <a:rPr lang="en-CA"/>
              <a:pPr>
                <a:defRPr/>
              </a:pPr>
              <a:t>09/04/2013</a:t>
            </a:fld>
            <a:endParaRPr lang="en-CA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050097-F562-425B-AA81-7FA5D95F0545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75A7D-9383-4DAE-9B21-D1BF6605BBF2}" type="datetimeFigureOut">
              <a:rPr lang="en-CA"/>
              <a:pPr>
                <a:defRPr/>
              </a:pPr>
              <a:t>09/04/2013</a:t>
            </a:fld>
            <a:endParaRPr lang="en-CA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C2CB46-7866-467E-B862-5DD62050AEEB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C0CA4C-747C-4280-B430-A1AF24242127}" type="datetimeFigureOut">
              <a:rPr lang="en-CA"/>
              <a:pPr>
                <a:defRPr/>
              </a:pPr>
              <a:t>09/04/2013</a:t>
            </a:fld>
            <a:endParaRPr lang="en-CA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B2678B-216A-49CB-91BB-2D5D779A43BA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06070D-C8F3-45A5-9340-53E428B9D319}" type="datetimeFigureOut">
              <a:rPr lang="en-CA"/>
              <a:pPr>
                <a:defRPr/>
              </a:pPr>
              <a:t>09/04/2013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238230-FA68-40E3-8085-E8ECC60F8A2C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A18317-DC63-48CE-8D25-C8192793EEF7}" type="datetimeFigureOut">
              <a:rPr lang="en-CA"/>
              <a:pPr>
                <a:defRPr/>
              </a:pPr>
              <a:t>09/04/2013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5DEAE4-DA28-4557-8109-94AB86BC23D6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CA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5455914-3369-4F15-9D8E-4353E1E34F19}" type="datetimeFigureOut">
              <a:rPr lang="en-CA"/>
              <a:pPr>
                <a:defRPr/>
              </a:pPr>
              <a:t>09/04/2013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8DE4A33-93EB-4504-8815-4D390177EECD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849562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HFA Update and Post HFA Consultation at Disaster Management Platform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On Feb 17, 2013</a:t>
            </a:r>
            <a:endParaRPr lang="en-US" dirty="0"/>
          </a:p>
        </p:txBody>
      </p:sp>
      <p:sp>
        <p:nvSpPr>
          <p:cNvPr id="14338" name="Content Placeholder 2"/>
          <p:cNvSpPr>
            <a:spLocks noGrp="1"/>
          </p:cNvSpPr>
          <p:nvPr>
            <p:ph idx="1"/>
          </p:nvPr>
        </p:nvSpPr>
        <p:spPr>
          <a:xfrm>
            <a:off x="1143000" y="4267200"/>
            <a:ext cx="6248400" cy="1447800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en-US" smtClean="0"/>
              <a:t>Government of Nepal</a:t>
            </a:r>
          </a:p>
          <a:p>
            <a:pPr algn="ctr">
              <a:buFont typeface="Arial" charset="0"/>
              <a:buNone/>
            </a:pPr>
            <a:r>
              <a:rPr lang="en-US" smtClean="0"/>
              <a:t>Ministry of Home Affairs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Disaster Management Platform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495800" cy="4525963"/>
          </a:xfrm>
        </p:spPr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Loose network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Wider participation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Sharing and dissemination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Replication and lesson learned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Cooperation and support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Common Understanding on DRR</a:t>
            </a:r>
            <a:endParaRPr lang="en-US" dirty="0"/>
          </a:p>
        </p:txBody>
      </p:sp>
      <p:sp>
        <p:nvSpPr>
          <p:cNvPr id="15363" name="Content Placeholder 2"/>
          <p:cNvSpPr txBox="1">
            <a:spLocks/>
          </p:cNvSpPr>
          <p:nvPr/>
        </p:nvSpPr>
        <p:spPr bwMode="auto">
          <a:xfrm>
            <a:off x="5181600" y="1752600"/>
            <a:ext cx="3581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US" sz="3200">
                <a:latin typeface="Calibri" pitchFamily="34" charset="0"/>
              </a:rPr>
              <a:t>Registered as NGO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US" sz="3200">
                <a:latin typeface="Calibri" pitchFamily="34" charset="0"/>
              </a:rPr>
              <a:t>Is it needed to registered ?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US" sz="3200">
                <a:latin typeface="Calibri" pitchFamily="34" charset="0"/>
              </a:rPr>
              <a:t>MOHA – Lead and Secretariat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US" sz="3200">
                <a:latin typeface="Calibri" pitchFamily="34" charset="0"/>
              </a:rPr>
              <a:t>At least twice a year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0" y="20638"/>
            <a:ext cx="5761038" cy="1655762"/>
          </a:xfrm>
          <a:prstGeom prst="round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3200" dirty="0">
                <a:latin typeface="Cambria" pitchFamily="18" charset="0"/>
              </a:rPr>
              <a:t>Hyogo Framework of Action 2005-2015</a:t>
            </a:r>
            <a:endParaRPr lang="en-CA" sz="3200" dirty="0">
              <a:latin typeface="Cambria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066800" y="2420938"/>
            <a:ext cx="2195513" cy="1800225"/>
          </a:xfrm>
          <a:prstGeom prst="round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Priority I: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C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Make Disaster Risk Reduction a Priority</a:t>
            </a:r>
            <a:endParaRPr lang="en-CA" dirty="0"/>
          </a:p>
        </p:txBody>
      </p:sp>
      <p:sp>
        <p:nvSpPr>
          <p:cNvPr id="6" name="Rounded Rectangle 5"/>
          <p:cNvSpPr/>
          <p:nvPr/>
        </p:nvSpPr>
        <p:spPr>
          <a:xfrm>
            <a:off x="3473450" y="2420938"/>
            <a:ext cx="2197100" cy="1800225"/>
          </a:xfrm>
          <a:prstGeom prst="round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Priority II: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C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C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Know the Risk and Take Action</a:t>
            </a:r>
            <a:endParaRPr lang="en-CA" dirty="0"/>
          </a:p>
        </p:txBody>
      </p:sp>
      <p:sp>
        <p:nvSpPr>
          <p:cNvPr id="7" name="Rounded Rectangle 6"/>
          <p:cNvSpPr/>
          <p:nvPr/>
        </p:nvSpPr>
        <p:spPr>
          <a:xfrm>
            <a:off x="5867400" y="2420938"/>
            <a:ext cx="2197100" cy="1800225"/>
          </a:xfrm>
          <a:prstGeom prst="round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Priority III: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C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Build Understanding and Awareness</a:t>
            </a:r>
            <a:endParaRPr lang="en-CA" dirty="0"/>
          </a:p>
        </p:txBody>
      </p:sp>
      <p:sp>
        <p:nvSpPr>
          <p:cNvPr id="8" name="Rounded Rectangle 7"/>
          <p:cNvSpPr/>
          <p:nvPr/>
        </p:nvSpPr>
        <p:spPr>
          <a:xfrm>
            <a:off x="2376488" y="4373563"/>
            <a:ext cx="2195512" cy="1800225"/>
          </a:xfrm>
          <a:prstGeom prst="round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Priority IV: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C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Reducing Underlying Risk Factors</a:t>
            </a:r>
            <a:endParaRPr lang="en-CA" dirty="0"/>
          </a:p>
        </p:txBody>
      </p:sp>
      <p:sp>
        <p:nvSpPr>
          <p:cNvPr id="9" name="Rounded Rectangle 8"/>
          <p:cNvSpPr/>
          <p:nvPr/>
        </p:nvSpPr>
        <p:spPr>
          <a:xfrm>
            <a:off x="4735513" y="4373563"/>
            <a:ext cx="2195512" cy="1800225"/>
          </a:xfrm>
          <a:prstGeom prst="round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Priority V: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C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C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Be Prepared and Ready to Act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ounded Rectangle 3"/>
          <p:cNvSpPr/>
          <p:nvPr/>
        </p:nvSpPr>
        <p:spPr>
          <a:xfrm>
            <a:off x="0" y="20638"/>
            <a:ext cx="5761038" cy="1655762"/>
          </a:xfrm>
          <a:prstGeom prst="round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3200" dirty="0">
                <a:latin typeface="Cambria" pitchFamily="18" charset="0"/>
              </a:rPr>
              <a:t>Hyogo Framework of Action 2005-2015</a:t>
            </a:r>
            <a:endParaRPr lang="en-CA" sz="3200" dirty="0">
              <a:latin typeface="Cambria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79450" y="3141663"/>
            <a:ext cx="2195513" cy="1943100"/>
          </a:xfrm>
          <a:prstGeom prst="round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Key Achievements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C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Priority I: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C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Make Disaster Risk Reduction a Priority</a:t>
            </a:r>
            <a:endParaRPr lang="en-CA" dirty="0"/>
          </a:p>
        </p:txBody>
      </p:sp>
      <p:sp>
        <p:nvSpPr>
          <p:cNvPr id="6" name="Rounded Rectangle 5"/>
          <p:cNvSpPr/>
          <p:nvPr/>
        </p:nvSpPr>
        <p:spPr>
          <a:xfrm>
            <a:off x="3248025" y="2420938"/>
            <a:ext cx="5184775" cy="576262"/>
          </a:xfrm>
          <a:prstGeom prst="round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National DRR Platform initiated</a:t>
            </a:r>
            <a:endParaRPr lang="en-CA" dirty="0"/>
          </a:p>
        </p:txBody>
      </p:sp>
      <p:sp>
        <p:nvSpPr>
          <p:cNvPr id="7" name="Rounded Rectangle 6"/>
          <p:cNvSpPr/>
          <p:nvPr/>
        </p:nvSpPr>
        <p:spPr>
          <a:xfrm>
            <a:off x="3252788" y="3114675"/>
            <a:ext cx="5184775" cy="576263"/>
          </a:xfrm>
          <a:prstGeom prst="round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Mainstreaming DRR into development</a:t>
            </a:r>
            <a:endParaRPr lang="en-CA" dirty="0"/>
          </a:p>
        </p:txBody>
      </p:sp>
      <p:sp>
        <p:nvSpPr>
          <p:cNvPr id="8" name="Rounded Rectangle 7"/>
          <p:cNvSpPr/>
          <p:nvPr/>
        </p:nvSpPr>
        <p:spPr>
          <a:xfrm>
            <a:off x="3252788" y="3824288"/>
            <a:ext cx="5184775" cy="576262"/>
          </a:xfrm>
          <a:prstGeom prst="round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 National DRM Strategy functional</a:t>
            </a:r>
            <a:endParaRPr lang="en-CA" dirty="0"/>
          </a:p>
        </p:txBody>
      </p:sp>
      <p:sp>
        <p:nvSpPr>
          <p:cNvPr id="9" name="Rounded Rectangle 8"/>
          <p:cNvSpPr/>
          <p:nvPr/>
        </p:nvSpPr>
        <p:spPr>
          <a:xfrm>
            <a:off x="3276600" y="4581525"/>
            <a:ext cx="5183188" cy="576263"/>
          </a:xfrm>
          <a:prstGeom prst="round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New DRM Act proposed; Concept of DRM division initiated</a:t>
            </a:r>
            <a:endParaRPr lang="en-CA" dirty="0"/>
          </a:p>
        </p:txBody>
      </p:sp>
      <p:sp>
        <p:nvSpPr>
          <p:cNvPr id="10" name="Rounded Rectangle 9"/>
          <p:cNvSpPr/>
          <p:nvPr/>
        </p:nvSpPr>
        <p:spPr>
          <a:xfrm>
            <a:off x="3276600" y="5300663"/>
            <a:ext cx="5183188" cy="576262"/>
          </a:xfrm>
          <a:prstGeom prst="round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Capacity assessment of several ministries and organisations</a:t>
            </a:r>
            <a:endParaRPr lang="en-CA" dirty="0"/>
          </a:p>
        </p:txBody>
      </p:sp>
      <p:sp>
        <p:nvSpPr>
          <p:cNvPr id="11" name="Rounded Rectangle 10"/>
          <p:cNvSpPr/>
          <p:nvPr/>
        </p:nvSpPr>
        <p:spPr>
          <a:xfrm>
            <a:off x="3276600" y="5949950"/>
            <a:ext cx="5183188" cy="574675"/>
          </a:xfrm>
          <a:prstGeom prst="round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DRR focal points established in Ministries/DRR-CCA Focal Points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ounded Rectangle 3"/>
          <p:cNvSpPr/>
          <p:nvPr/>
        </p:nvSpPr>
        <p:spPr>
          <a:xfrm>
            <a:off x="679450" y="3141663"/>
            <a:ext cx="2195513" cy="1943100"/>
          </a:xfrm>
          <a:prstGeom prst="round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Key Achievements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C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Priority II: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C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Know the Risk and Take Action</a:t>
            </a:r>
            <a:endParaRPr lang="en-CA" dirty="0"/>
          </a:p>
        </p:txBody>
      </p:sp>
      <p:sp>
        <p:nvSpPr>
          <p:cNvPr id="5" name="Rounded Rectangle 4"/>
          <p:cNvSpPr/>
          <p:nvPr/>
        </p:nvSpPr>
        <p:spPr>
          <a:xfrm>
            <a:off x="3248025" y="2420938"/>
            <a:ext cx="5184775" cy="576262"/>
          </a:xfrm>
          <a:prstGeom prst="round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Risk/vulnerability/hazard assessment initiated by several organisations</a:t>
            </a:r>
            <a:endParaRPr lang="en-CA" dirty="0"/>
          </a:p>
        </p:txBody>
      </p:sp>
      <p:sp>
        <p:nvSpPr>
          <p:cNvPr id="6" name="Rounded Rectangle 5"/>
          <p:cNvSpPr/>
          <p:nvPr/>
        </p:nvSpPr>
        <p:spPr>
          <a:xfrm>
            <a:off x="3252788" y="3114675"/>
            <a:ext cx="5184775" cy="576263"/>
          </a:xfrm>
          <a:prstGeom prst="round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DesInventar data of disasters over last 37 years</a:t>
            </a:r>
            <a:endParaRPr lang="en-CA" dirty="0"/>
          </a:p>
        </p:txBody>
      </p:sp>
      <p:sp>
        <p:nvSpPr>
          <p:cNvPr id="7" name="Rounded Rectangle 6"/>
          <p:cNvSpPr/>
          <p:nvPr/>
        </p:nvSpPr>
        <p:spPr>
          <a:xfrm>
            <a:off x="3248025" y="3824288"/>
            <a:ext cx="5184775" cy="576262"/>
          </a:xfrm>
          <a:prstGeom prst="round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 SAHANA/DRR Portal initiated</a:t>
            </a:r>
            <a:endParaRPr lang="en-CA" dirty="0"/>
          </a:p>
        </p:txBody>
      </p:sp>
      <p:sp>
        <p:nvSpPr>
          <p:cNvPr id="8" name="Rounded Rectangle 7"/>
          <p:cNvSpPr/>
          <p:nvPr/>
        </p:nvSpPr>
        <p:spPr>
          <a:xfrm>
            <a:off x="3276600" y="4581525"/>
            <a:ext cx="5183188" cy="576263"/>
          </a:xfrm>
          <a:prstGeom prst="round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Several community level early warning systems established</a:t>
            </a:r>
            <a:endParaRPr lang="en-CA" dirty="0"/>
          </a:p>
        </p:txBody>
      </p:sp>
      <p:sp>
        <p:nvSpPr>
          <p:cNvPr id="9" name="Rounded Rectangle 8"/>
          <p:cNvSpPr/>
          <p:nvPr/>
        </p:nvSpPr>
        <p:spPr>
          <a:xfrm>
            <a:off x="3276600" y="5300663"/>
            <a:ext cx="5183188" cy="576262"/>
          </a:xfrm>
          <a:prstGeom prst="round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Regional level dialogue and information sharing </a:t>
            </a:r>
            <a:endParaRPr lang="en-CA" dirty="0"/>
          </a:p>
        </p:txBody>
      </p:sp>
      <p:sp>
        <p:nvSpPr>
          <p:cNvPr id="10" name="Rounded Rectangle 9"/>
          <p:cNvSpPr/>
          <p:nvPr/>
        </p:nvSpPr>
        <p:spPr>
          <a:xfrm>
            <a:off x="3276600" y="5949950"/>
            <a:ext cx="5183188" cy="574675"/>
          </a:xfrm>
          <a:prstGeom prst="round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Risk assessment and DPR plans completed in 72 districts</a:t>
            </a:r>
            <a:endParaRPr lang="en-CA" dirty="0"/>
          </a:p>
        </p:txBody>
      </p:sp>
      <p:sp>
        <p:nvSpPr>
          <p:cNvPr id="11" name="Rounded Rectangle 10"/>
          <p:cNvSpPr/>
          <p:nvPr/>
        </p:nvSpPr>
        <p:spPr>
          <a:xfrm>
            <a:off x="0" y="20638"/>
            <a:ext cx="5761038" cy="1655762"/>
          </a:xfrm>
          <a:prstGeom prst="round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3200" dirty="0">
                <a:latin typeface="Cambria" pitchFamily="18" charset="0"/>
              </a:rPr>
              <a:t>Hyogo Framework of Action 2005-2015</a:t>
            </a:r>
            <a:endParaRPr lang="en-CA" sz="32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ounded Rectangle 3"/>
          <p:cNvSpPr/>
          <p:nvPr/>
        </p:nvSpPr>
        <p:spPr>
          <a:xfrm>
            <a:off x="0" y="20638"/>
            <a:ext cx="5761038" cy="1655762"/>
          </a:xfrm>
          <a:prstGeom prst="round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3200" dirty="0">
                <a:latin typeface="Cambria" pitchFamily="18" charset="0"/>
              </a:rPr>
              <a:t>Hyogo Framework of Action 2005-2015</a:t>
            </a:r>
            <a:endParaRPr lang="en-CA" sz="3200" dirty="0">
              <a:latin typeface="Cambria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79450" y="3141663"/>
            <a:ext cx="2195513" cy="1943100"/>
          </a:xfrm>
          <a:prstGeom prst="round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Key Achievements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C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Priority III: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C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Build Understanding and Awareness</a:t>
            </a:r>
            <a:endParaRPr lang="en-CA" dirty="0"/>
          </a:p>
        </p:txBody>
      </p:sp>
      <p:sp>
        <p:nvSpPr>
          <p:cNvPr id="6" name="Rounded Rectangle 5"/>
          <p:cNvSpPr/>
          <p:nvPr/>
        </p:nvSpPr>
        <p:spPr>
          <a:xfrm>
            <a:off x="3248025" y="2420938"/>
            <a:ext cx="5184775" cy="576262"/>
          </a:xfrm>
          <a:prstGeom prst="round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NRRC Communications Group with BBC Media Action as technical lead</a:t>
            </a:r>
            <a:endParaRPr lang="en-CA" dirty="0"/>
          </a:p>
        </p:txBody>
      </p:sp>
      <p:sp>
        <p:nvSpPr>
          <p:cNvPr id="7" name="Rounded Rectangle 6"/>
          <p:cNvSpPr/>
          <p:nvPr/>
        </p:nvSpPr>
        <p:spPr>
          <a:xfrm>
            <a:off x="3252788" y="3114675"/>
            <a:ext cx="5184775" cy="576263"/>
          </a:xfrm>
          <a:prstGeom prst="round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DRR included in school curricula and disaster management degrees initiated</a:t>
            </a:r>
            <a:endParaRPr lang="en-CA" dirty="0"/>
          </a:p>
        </p:txBody>
      </p:sp>
      <p:sp>
        <p:nvSpPr>
          <p:cNvPr id="8" name="Rounded Rectangle 7"/>
          <p:cNvSpPr/>
          <p:nvPr/>
        </p:nvSpPr>
        <p:spPr>
          <a:xfrm>
            <a:off x="3248025" y="3824288"/>
            <a:ext cx="5184775" cy="576262"/>
          </a:xfrm>
          <a:prstGeom prst="round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 Public awareness activities at several levels</a:t>
            </a:r>
            <a:endParaRPr lang="en-CA" dirty="0"/>
          </a:p>
        </p:txBody>
      </p:sp>
      <p:sp>
        <p:nvSpPr>
          <p:cNvPr id="9" name="Rounded Rectangle 8"/>
          <p:cNvSpPr/>
          <p:nvPr/>
        </p:nvSpPr>
        <p:spPr>
          <a:xfrm>
            <a:off x="3276600" y="4581525"/>
            <a:ext cx="5183188" cy="576263"/>
          </a:xfrm>
          <a:prstGeom prst="round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Large scale training activities activated by government and NGOs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ounded Rectangle 3"/>
          <p:cNvSpPr/>
          <p:nvPr/>
        </p:nvSpPr>
        <p:spPr>
          <a:xfrm>
            <a:off x="679450" y="3141663"/>
            <a:ext cx="2195513" cy="1943100"/>
          </a:xfrm>
          <a:prstGeom prst="round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Key Achievements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C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Priority IV: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C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Reduce Underlying Risk Factors</a:t>
            </a:r>
            <a:endParaRPr lang="en-CA" dirty="0"/>
          </a:p>
        </p:txBody>
      </p:sp>
      <p:sp>
        <p:nvSpPr>
          <p:cNvPr id="5" name="Rounded Rectangle 4"/>
          <p:cNvSpPr/>
          <p:nvPr/>
        </p:nvSpPr>
        <p:spPr>
          <a:xfrm>
            <a:off x="3248025" y="2420938"/>
            <a:ext cx="5184775" cy="576262"/>
          </a:xfrm>
          <a:prstGeom prst="round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School and hospital safety initiatives (Flagship 1)</a:t>
            </a:r>
            <a:endParaRPr lang="en-CA" dirty="0"/>
          </a:p>
        </p:txBody>
      </p:sp>
      <p:sp>
        <p:nvSpPr>
          <p:cNvPr id="6" name="Rounded Rectangle 5"/>
          <p:cNvSpPr/>
          <p:nvPr/>
        </p:nvSpPr>
        <p:spPr>
          <a:xfrm>
            <a:off x="3252788" y="3114675"/>
            <a:ext cx="5184775" cy="576263"/>
          </a:xfrm>
          <a:prstGeom prst="round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Government and NGO initiated linkages between DRM and CRM</a:t>
            </a:r>
            <a:endParaRPr lang="en-CA" dirty="0"/>
          </a:p>
        </p:txBody>
      </p:sp>
      <p:sp>
        <p:nvSpPr>
          <p:cNvPr id="7" name="Rounded Rectangle 6"/>
          <p:cNvSpPr/>
          <p:nvPr/>
        </p:nvSpPr>
        <p:spPr>
          <a:xfrm>
            <a:off x="3248025" y="3824288"/>
            <a:ext cx="5184775" cy="576262"/>
          </a:xfrm>
          <a:prstGeom prst="round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 Risk sensitive land use planning initiated in Kathmandu Valley and other districts</a:t>
            </a:r>
            <a:endParaRPr lang="en-CA" dirty="0"/>
          </a:p>
        </p:txBody>
      </p:sp>
      <p:sp>
        <p:nvSpPr>
          <p:cNvPr id="8" name="Rounded Rectangle 7"/>
          <p:cNvSpPr/>
          <p:nvPr/>
        </p:nvSpPr>
        <p:spPr>
          <a:xfrm>
            <a:off x="3276600" y="4581525"/>
            <a:ext cx="5183188" cy="576263"/>
          </a:xfrm>
          <a:prstGeom prst="round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Early recovery activities initiated in flood and earthquake affected areas</a:t>
            </a:r>
            <a:endParaRPr lang="en-CA" dirty="0"/>
          </a:p>
        </p:txBody>
      </p:sp>
      <p:sp>
        <p:nvSpPr>
          <p:cNvPr id="9" name="Rounded Rectangle 8"/>
          <p:cNvSpPr/>
          <p:nvPr/>
        </p:nvSpPr>
        <p:spPr>
          <a:xfrm>
            <a:off x="3276600" y="5300663"/>
            <a:ext cx="5183188" cy="576262"/>
          </a:xfrm>
          <a:prstGeom prst="round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TIA retrofitting initiatives</a:t>
            </a:r>
            <a:endParaRPr lang="en-CA" dirty="0"/>
          </a:p>
        </p:txBody>
      </p:sp>
      <p:sp>
        <p:nvSpPr>
          <p:cNvPr id="11" name="Rounded Rectangle 10"/>
          <p:cNvSpPr/>
          <p:nvPr/>
        </p:nvSpPr>
        <p:spPr>
          <a:xfrm>
            <a:off x="0" y="20638"/>
            <a:ext cx="5761038" cy="1655762"/>
          </a:xfrm>
          <a:prstGeom prst="round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3200" dirty="0">
                <a:latin typeface="Cambria" pitchFamily="18" charset="0"/>
              </a:rPr>
              <a:t>Hyogo Framework of Action 2005-2015</a:t>
            </a:r>
            <a:endParaRPr lang="en-CA" sz="32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ounded Rectangle 3"/>
          <p:cNvSpPr/>
          <p:nvPr/>
        </p:nvSpPr>
        <p:spPr>
          <a:xfrm>
            <a:off x="0" y="20638"/>
            <a:ext cx="5761038" cy="1655762"/>
          </a:xfrm>
          <a:prstGeom prst="round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3200" dirty="0">
                <a:latin typeface="Cambria" pitchFamily="18" charset="0"/>
              </a:rPr>
              <a:t>Hyogo Framework of Action 2005-2015</a:t>
            </a:r>
            <a:endParaRPr lang="en-CA" sz="3200" dirty="0">
              <a:latin typeface="Cambria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79450" y="3141663"/>
            <a:ext cx="2195513" cy="1943100"/>
          </a:xfrm>
          <a:prstGeom prst="round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Key Achievements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C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Priority V: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C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Be Prepared and Ready to Act</a:t>
            </a:r>
            <a:endParaRPr lang="en-CA" dirty="0"/>
          </a:p>
        </p:txBody>
      </p:sp>
      <p:sp>
        <p:nvSpPr>
          <p:cNvPr id="6" name="Rounded Rectangle 5"/>
          <p:cNvSpPr/>
          <p:nvPr/>
        </p:nvSpPr>
        <p:spPr>
          <a:xfrm>
            <a:off x="3248025" y="2420938"/>
            <a:ext cx="5184775" cy="576262"/>
          </a:xfrm>
          <a:prstGeom prst="round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Provision of emergency funds</a:t>
            </a:r>
            <a:endParaRPr lang="en-CA" dirty="0"/>
          </a:p>
        </p:txBody>
      </p:sp>
      <p:sp>
        <p:nvSpPr>
          <p:cNvPr id="7" name="Rounded Rectangle 6"/>
          <p:cNvSpPr/>
          <p:nvPr/>
        </p:nvSpPr>
        <p:spPr>
          <a:xfrm>
            <a:off x="3252788" y="3048000"/>
            <a:ext cx="5184775" cy="576263"/>
          </a:xfrm>
          <a:prstGeom prst="round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DM capacity assessed and capacity development plan activities initiated by many agencies</a:t>
            </a:r>
            <a:endParaRPr lang="en-CA" dirty="0"/>
          </a:p>
        </p:txBody>
      </p:sp>
      <p:sp>
        <p:nvSpPr>
          <p:cNvPr id="8" name="Rounded Rectangle 7"/>
          <p:cNvSpPr/>
          <p:nvPr/>
        </p:nvSpPr>
        <p:spPr>
          <a:xfrm>
            <a:off x="3248025" y="3733800"/>
            <a:ext cx="5184775" cy="576263"/>
          </a:xfrm>
          <a:prstGeom prst="round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 Regular interactions amongst practitioners regarding DRM/CRM mainstreaming</a:t>
            </a:r>
            <a:endParaRPr lang="en-CA" dirty="0"/>
          </a:p>
        </p:txBody>
      </p:sp>
      <p:sp>
        <p:nvSpPr>
          <p:cNvPr id="9" name="Rounded Rectangle 8"/>
          <p:cNvSpPr/>
          <p:nvPr/>
        </p:nvSpPr>
        <p:spPr>
          <a:xfrm>
            <a:off x="3276600" y="4419600"/>
            <a:ext cx="5183188" cy="576263"/>
          </a:xfrm>
          <a:prstGeom prst="round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Volunteers trained in First Aid and Search and Rescue at the national and local level</a:t>
            </a:r>
            <a:endParaRPr lang="en-CA" dirty="0"/>
          </a:p>
        </p:txBody>
      </p:sp>
      <p:sp>
        <p:nvSpPr>
          <p:cNvPr id="10" name="Rounded Rectangle 9"/>
          <p:cNvSpPr/>
          <p:nvPr/>
        </p:nvSpPr>
        <p:spPr>
          <a:xfrm>
            <a:off x="3276600" y="5029200"/>
            <a:ext cx="5183188" cy="576263"/>
          </a:xfrm>
          <a:prstGeom prst="round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USAR Capacity Development</a:t>
            </a:r>
            <a:endParaRPr lang="en-CA" dirty="0"/>
          </a:p>
        </p:txBody>
      </p:sp>
      <p:sp>
        <p:nvSpPr>
          <p:cNvPr id="11" name="Rounded Rectangle 10"/>
          <p:cNvSpPr/>
          <p:nvPr/>
        </p:nvSpPr>
        <p:spPr>
          <a:xfrm>
            <a:off x="3429000" y="5595938"/>
            <a:ext cx="5183188" cy="576262"/>
          </a:xfrm>
          <a:prstGeom prst="round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Establishment of national, regional and district EOCs</a:t>
            </a:r>
            <a:endParaRPr lang="en-CA" dirty="0"/>
          </a:p>
        </p:txBody>
      </p:sp>
      <p:sp>
        <p:nvSpPr>
          <p:cNvPr id="12" name="Rounded Rectangle 11"/>
          <p:cNvSpPr/>
          <p:nvPr/>
        </p:nvSpPr>
        <p:spPr>
          <a:xfrm>
            <a:off x="3581400" y="6172200"/>
            <a:ext cx="5183188" cy="576263"/>
          </a:xfrm>
          <a:prstGeom prst="round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NDRF approved at MOHA and need endorsed by CNDRC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Content Placeholder 2"/>
          <p:cNvSpPr>
            <a:spLocks noGrp="1"/>
          </p:cNvSpPr>
          <p:nvPr>
            <p:ph idx="1"/>
          </p:nvPr>
        </p:nvSpPr>
        <p:spPr>
          <a:xfrm>
            <a:off x="566738" y="1752600"/>
            <a:ext cx="8001000" cy="42672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2400" b="1" smtClean="0"/>
              <a:t>Objectives</a:t>
            </a:r>
          </a:p>
          <a:p>
            <a:pPr>
              <a:buFont typeface="Wingdings" pitchFamily="2" charset="2"/>
              <a:buNone/>
            </a:pPr>
            <a:endParaRPr lang="en-US" b="1" smtClean="0"/>
          </a:p>
          <a:p>
            <a:pPr marL="469900" lvl="1" indent="-469900" algn="just">
              <a:buFont typeface="Wingdings" pitchFamily="2" charset="2"/>
              <a:buChar char="o"/>
            </a:pPr>
            <a:r>
              <a:rPr lang="en-US" sz="1800" smtClean="0"/>
              <a:t>Engage wide range of stakeholders in the preparatory process in developing a Post HFA - 2015 Framework on DRR </a:t>
            </a:r>
          </a:p>
          <a:p>
            <a:pPr marL="469900" lvl="1" indent="-469900" algn="just">
              <a:buFont typeface="Wingdings" pitchFamily="2" charset="2"/>
              <a:buNone/>
            </a:pPr>
            <a:endParaRPr lang="en-US" sz="1800" smtClean="0"/>
          </a:p>
          <a:p>
            <a:pPr marL="469900" lvl="1" indent="-469900" algn="just">
              <a:buFont typeface="Wingdings" pitchFamily="2" charset="2"/>
              <a:buChar char="o"/>
            </a:pPr>
            <a:r>
              <a:rPr lang="en-US" sz="1800" smtClean="0"/>
              <a:t>Review success and lessons learnt, identify challenges and opportunities on risk reduction, especially at national and local levels</a:t>
            </a:r>
          </a:p>
          <a:p>
            <a:pPr marL="469900" lvl="1" indent="-469900" algn="just">
              <a:buFont typeface="Wingdings" pitchFamily="2" charset="2"/>
              <a:buNone/>
            </a:pPr>
            <a:endParaRPr lang="en-US" sz="1800" smtClean="0"/>
          </a:p>
          <a:p>
            <a:pPr marL="469900" lvl="1" indent="-469900" algn="just">
              <a:buFont typeface="Wingdings" pitchFamily="2" charset="2"/>
              <a:buChar char="o"/>
            </a:pPr>
            <a:r>
              <a:rPr lang="en-US" sz="1800" smtClean="0"/>
              <a:t>Deepen understanding and knowledge of issues imperative to making development initiatives resilient to the impact of natural disasters</a:t>
            </a:r>
            <a:endParaRPr lang="en-US" sz="1800" b="1" smtClean="0"/>
          </a:p>
          <a:p>
            <a:endParaRPr lang="en-US" smtClean="0"/>
          </a:p>
        </p:txBody>
      </p:sp>
      <p:sp>
        <p:nvSpPr>
          <p:cNvPr id="6" name="Rounded Rectangle 5"/>
          <p:cNvSpPr/>
          <p:nvPr/>
        </p:nvSpPr>
        <p:spPr>
          <a:xfrm>
            <a:off x="0" y="20638"/>
            <a:ext cx="5761038" cy="1655762"/>
          </a:xfrm>
          <a:prstGeom prst="round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3200" dirty="0">
                <a:latin typeface="Cambria" pitchFamily="18" charset="0"/>
              </a:rPr>
              <a:t>Post-Hyogo Framework</a:t>
            </a:r>
            <a:endParaRPr lang="en-CA" sz="32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smtClean="0"/>
              <a:t>Post -2015 framework on DRR</a:t>
            </a:r>
          </a:p>
        </p:txBody>
      </p:sp>
      <p:sp>
        <p:nvSpPr>
          <p:cNvPr id="2355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smtClean="0"/>
              <a:t>What are the major achievements/ successes ?</a:t>
            </a:r>
          </a:p>
          <a:p>
            <a:pPr>
              <a:buFont typeface="Wingdings" pitchFamily="2" charset="2"/>
              <a:buNone/>
            </a:pPr>
            <a:endParaRPr lang="en-US" sz="1800" smtClean="0"/>
          </a:p>
          <a:p>
            <a:r>
              <a:rPr lang="en-US" sz="1800" smtClean="0"/>
              <a:t>What three challenges in the implementation of the current HFA at national level ? Why ?</a:t>
            </a:r>
          </a:p>
          <a:p>
            <a:endParaRPr lang="en-US" sz="1800" smtClean="0"/>
          </a:p>
          <a:p>
            <a:r>
              <a:rPr lang="en-US" sz="1800" smtClean="0"/>
              <a:t>What are the DRR priorities that you wish to be addressed in the </a:t>
            </a:r>
            <a:r>
              <a:rPr lang="en-US" sz="1800" b="1" smtClean="0"/>
              <a:t>post -2015 framework on DRR </a:t>
            </a:r>
            <a:r>
              <a:rPr lang="en-US" sz="1800" smtClean="0"/>
              <a:t>at national and local levels 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smtClean="0"/>
              <a:t>Post -2015 framework on DRR</a:t>
            </a:r>
          </a:p>
        </p:txBody>
      </p:sp>
      <p:sp>
        <p:nvSpPr>
          <p:cNvPr id="2560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smtClean="0"/>
              <a:t>What are the major achievements/ successes ?</a:t>
            </a:r>
          </a:p>
          <a:p>
            <a:pPr>
              <a:buFont typeface="Wingdings" pitchFamily="2" charset="2"/>
              <a:buNone/>
            </a:pPr>
            <a:endParaRPr lang="en-US" sz="1800" smtClean="0"/>
          </a:p>
          <a:p>
            <a:r>
              <a:rPr lang="en-US" sz="1800" smtClean="0"/>
              <a:t>What three challenges in the implementation of the current HFA at national level ? Why ?</a:t>
            </a:r>
          </a:p>
          <a:p>
            <a:endParaRPr lang="en-US" sz="1800" smtClean="0"/>
          </a:p>
          <a:p>
            <a:r>
              <a:rPr lang="en-US" sz="1800" smtClean="0"/>
              <a:t>What are the DRR priorities that you wish to be addressed in the </a:t>
            </a:r>
            <a:r>
              <a:rPr lang="en-US" sz="1800" b="1" smtClean="0"/>
              <a:t>post -2015 framework on DRR </a:t>
            </a:r>
            <a:r>
              <a:rPr lang="en-US" sz="1800" smtClean="0"/>
              <a:t>at national and local levels 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554163" y="96838"/>
            <a:ext cx="5761037" cy="1655762"/>
          </a:xfrm>
          <a:prstGeom prst="round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3200" dirty="0">
                <a:latin typeface="Cambria" pitchFamily="18" charset="0"/>
              </a:rPr>
              <a:t>Post HFA Plan</a:t>
            </a:r>
            <a:endParaRPr lang="en-CA" sz="3200" dirty="0">
              <a:latin typeface="Cambria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331913" y="2349500"/>
            <a:ext cx="2016125" cy="1439863"/>
          </a:xfrm>
          <a:prstGeom prst="round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Effectively implement NSDRM</a:t>
            </a:r>
            <a:endParaRPr lang="en-CA" dirty="0"/>
          </a:p>
        </p:txBody>
      </p:sp>
      <p:sp>
        <p:nvSpPr>
          <p:cNvPr id="6" name="Rounded Rectangle 5"/>
          <p:cNvSpPr/>
          <p:nvPr/>
        </p:nvSpPr>
        <p:spPr>
          <a:xfrm>
            <a:off x="3563938" y="2349500"/>
            <a:ext cx="2016125" cy="1439863"/>
          </a:xfrm>
          <a:prstGeom prst="round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Update policies related to C/DRM and focus on capacity building</a:t>
            </a:r>
            <a:endParaRPr lang="en-CA" dirty="0"/>
          </a:p>
        </p:txBody>
      </p:sp>
      <p:sp>
        <p:nvSpPr>
          <p:cNvPr id="7" name="Rounded Rectangle 6"/>
          <p:cNvSpPr/>
          <p:nvPr/>
        </p:nvSpPr>
        <p:spPr>
          <a:xfrm>
            <a:off x="5773738" y="4070350"/>
            <a:ext cx="2016125" cy="1441450"/>
          </a:xfrm>
          <a:prstGeom prst="round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Strengthen Early Warning Systems</a:t>
            </a:r>
            <a:endParaRPr lang="en-CA" dirty="0"/>
          </a:p>
        </p:txBody>
      </p:sp>
      <p:sp>
        <p:nvSpPr>
          <p:cNvPr id="8" name="Rounded Rectangle 7"/>
          <p:cNvSpPr/>
          <p:nvPr/>
        </p:nvSpPr>
        <p:spPr>
          <a:xfrm>
            <a:off x="3563938" y="4065588"/>
            <a:ext cx="2016125" cy="1439862"/>
          </a:xfrm>
          <a:prstGeom prst="round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Strengthen coordination and information sharing</a:t>
            </a:r>
            <a:endParaRPr lang="en-CA" dirty="0"/>
          </a:p>
        </p:txBody>
      </p:sp>
      <p:sp>
        <p:nvSpPr>
          <p:cNvPr id="9" name="Rounded Rectangle 8"/>
          <p:cNvSpPr/>
          <p:nvPr/>
        </p:nvSpPr>
        <p:spPr>
          <a:xfrm>
            <a:off x="1331913" y="4076700"/>
            <a:ext cx="2016125" cy="1439863"/>
          </a:xfrm>
          <a:prstGeom prst="round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Include C/DRM in school curricula, academic an training institutions</a:t>
            </a:r>
            <a:endParaRPr lang="en-CA" dirty="0"/>
          </a:p>
        </p:txBody>
      </p:sp>
      <p:sp>
        <p:nvSpPr>
          <p:cNvPr id="10" name="Rounded Rectangle 9"/>
          <p:cNvSpPr/>
          <p:nvPr/>
        </p:nvSpPr>
        <p:spPr>
          <a:xfrm>
            <a:off x="5761038" y="2349500"/>
            <a:ext cx="2016125" cy="1439863"/>
          </a:xfrm>
          <a:prstGeom prst="round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Strengthen institutional mechanisms and relations with private sector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331913" y="2349500"/>
            <a:ext cx="2016125" cy="1439863"/>
          </a:xfrm>
          <a:prstGeom prst="round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Promote large scale media involvement</a:t>
            </a:r>
            <a:endParaRPr lang="en-CA" dirty="0"/>
          </a:p>
        </p:txBody>
      </p:sp>
      <p:sp>
        <p:nvSpPr>
          <p:cNvPr id="5" name="Rounded Rectangle 4"/>
          <p:cNvSpPr/>
          <p:nvPr/>
        </p:nvSpPr>
        <p:spPr>
          <a:xfrm>
            <a:off x="3563938" y="2349500"/>
            <a:ext cx="2016125" cy="1439863"/>
          </a:xfrm>
          <a:prstGeom prst="round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National level multi-hazard risk assessment</a:t>
            </a:r>
            <a:endParaRPr lang="en-CA" dirty="0"/>
          </a:p>
        </p:txBody>
      </p:sp>
      <p:sp>
        <p:nvSpPr>
          <p:cNvPr id="7" name="Rounded Rectangle 6"/>
          <p:cNvSpPr/>
          <p:nvPr/>
        </p:nvSpPr>
        <p:spPr>
          <a:xfrm>
            <a:off x="4752975" y="4056063"/>
            <a:ext cx="2016125" cy="1441450"/>
          </a:xfrm>
          <a:prstGeom prst="round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Promote wider coverage of CBDRM/LDRM</a:t>
            </a:r>
            <a:endParaRPr lang="en-CA" dirty="0"/>
          </a:p>
        </p:txBody>
      </p:sp>
      <p:sp>
        <p:nvSpPr>
          <p:cNvPr id="8" name="Rounded Rectangle 7"/>
          <p:cNvSpPr/>
          <p:nvPr/>
        </p:nvSpPr>
        <p:spPr>
          <a:xfrm>
            <a:off x="2530475" y="4056063"/>
            <a:ext cx="2016125" cy="1441450"/>
          </a:xfrm>
          <a:prstGeom prst="round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Strengthen post disaster response and recovery</a:t>
            </a:r>
            <a:endParaRPr lang="en-CA" dirty="0"/>
          </a:p>
        </p:txBody>
      </p:sp>
      <p:sp>
        <p:nvSpPr>
          <p:cNvPr id="9" name="Rounded Rectangle 8"/>
          <p:cNvSpPr/>
          <p:nvPr/>
        </p:nvSpPr>
        <p:spPr>
          <a:xfrm>
            <a:off x="5761038" y="2349500"/>
            <a:ext cx="2016125" cy="1439863"/>
          </a:xfrm>
          <a:prstGeom prst="round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Mainstream C/DRM in planning, implementation and M&amp;E</a:t>
            </a:r>
            <a:endParaRPr lang="en-CA" dirty="0"/>
          </a:p>
        </p:txBody>
      </p:sp>
      <p:sp>
        <p:nvSpPr>
          <p:cNvPr id="10" name="Rounded Rectangle 9"/>
          <p:cNvSpPr/>
          <p:nvPr/>
        </p:nvSpPr>
        <p:spPr>
          <a:xfrm>
            <a:off x="1752600" y="20638"/>
            <a:ext cx="5761038" cy="1655762"/>
          </a:xfrm>
          <a:prstGeom prst="round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3200" dirty="0">
                <a:latin typeface="Cambria" pitchFamily="18" charset="0"/>
              </a:rPr>
              <a:t>Post HFA Plan</a:t>
            </a:r>
            <a:endParaRPr lang="en-CA" sz="32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534400" cy="64008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en-GB" sz="1600" smtClean="0">
                <a:solidFill>
                  <a:srgbClr val="000000"/>
                </a:solidFill>
              </a:rPr>
              <a:t/>
            </a:r>
            <a:br>
              <a:rPr lang="en-GB" sz="1600" smtClean="0">
                <a:solidFill>
                  <a:srgbClr val="000000"/>
                </a:solidFill>
              </a:rPr>
            </a:br>
            <a:r>
              <a:rPr lang="en-GB" sz="1600" smtClean="0">
                <a:solidFill>
                  <a:srgbClr val="000000"/>
                </a:solidFill>
              </a:rPr>
              <a:t/>
            </a:r>
            <a:br>
              <a:rPr lang="en-GB" sz="1600" smtClean="0">
                <a:solidFill>
                  <a:srgbClr val="000000"/>
                </a:solidFill>
              </a:rPr>
            </a:br>
            <a:r>
              <a:rPr lang="en-GB" sz="1600" smtClean="0">
                <a:solidFill>
                  <a:srgbClr val="000000"/>
                </a:solidFill>
              </a:rPr>
              <a:t/>
            </a:r>
            <a:br>
              <a:rPr lang="en-GB" sz="1600" smtClean="0">
                <a:solidFill>
                  <a:srgbClr val="000000"/>
                </a:solidFill>
              </a:rPr>
            </a:br>
            <a:r>
              <a:rPr lang="en-GB" sz="1600" smtClean="0">
                <a:solidFill>
                  <a:srgbClr val="000000"/>
                </a:solidFill>
              </a:rPr>
              <a:t/>
            </a:r>
            <a:br>
              <a:rPr lang="en-GB" sz="1600" smtClean="0">
                <a:solidFill>
                  <a:srgbClr val="000000"/>
                </a:solidFill>
              </a:rPr>
            </a:br>
            <a:r>
              <a:rPr lang="en-GB" sz="1600" smtClean="0">
                <a:solidFill>
                  <a:srgbClr val="000000"/>
                </a:solidFill>
              </a:rPr>
              <a:t/>
            </a:r>
            <a:br>
              <a:rPr lang="en-GB" sz="1600" smtClean="0">
                <a:solidFill>
                  <a:srgbClr val="000000"/>
                </a:solidFill>
              </a:rPr>
            </a:br>
            <a:r>
              <a:rPr lang="en-GB" sz="1600" b="1" smtClean="0">
                <a:solidFill>
                  <a:srgbClr val="000000"/>
                </a:solidFill>
              </a:rPr>
              <a:t>Post HFA</a:t>
            </a:r>
            <a:r>
              <a:rPr lang="en-GB" sz="1600" smtClean="0">
                <a:solidFill>
                  <a:srgbClr val="000000"/>
                </a:solidFill>
              </a:rPr>
              <a:t/>
            </a:r>
            <a:br>
              <a:rPr lang="en-GB" sz="1600" smtClean="0">
                <a:solidFill>
                  <a:srgbClr val="000000"/>
                </a:solidFill>
              </a:rPr>
            </a:br>
            <a:r>
              <a:rPr lang="en-GB" sz="1600" smtClean="0">
                <a:solidFill>
                  <a:srgbClr val="000000"/>
                </a:solidFill>
              </a:rPr>
              <a:t>Continuation of NRRC</a:t>
            </a:r>
            <a:br>
              <a:rPr lang="en-GB" sz="1600" smtClean="0">
                <a:solidFill>
                  <a:srgbClr val="000000"/>
                </a:solidFill>
              </a:rPr>
            </a:br>
            <a:r>
              <a:rPr lang="en-GB" sz="1600" smtClean="0">
                <a:solidFill>
                  <a:srgbClr val="000000"/>
                </a:solidFill>
              </a:rPr>
              <a:t>Flagship 3 - Flood Management only in spite of KFM</a:t>
            </a:r>
            <a:br>
              <a:rPr lang="en-GB" sz="1600" smtClean="0">
                <a:solidFill>
                  <a:srgbClr val="000000"/>
                </a:solidFill>
              </a:rPr>
            </a:br>
            <a:r>
              <a:rPr lang="en-GB" sz="1600" smtClean="0">
                <a:solidFill>
                  <a:srgbClr val="000000"/>
                </a:solidFill>
              </a:rPr>
              <a:t>Registration at DM Section of Member of Platform</a:t>
            </a:r>
            <a:br>
              <a:rPr lang="en-GB" sz="1600" smtClean="0">
                <a:solidFill>
                  <a:srgbClr val="000000"/>
                </a:solidFill>
              </a:rPr>
            </a:br>
            <a:r>
              <a:rPr lang="en-GB" sz="1600" smtClean="0">
                <a:solidFill>
                  <a:srgbClr val="000000"/>
                </a:solidFill>
              </a:rPr>
              <a:t>Early Warning Automatic do exist - 23 rivers, 9 rivers to community level</a:t>
            </a:r>
            <a:br>
              <a:rPr lang="en-GB" sz="1600" smtClean="0">
                <a:solidFill>
                  <a:srgbClr val="000000"/>
                </a:solidFill>
              </a:rPr>
            </a:br>
            <a:r>
              <a:rPr lang="en-GB" sz="1600" smtClean="0">
                <a:solidFill>
                  <a:srgbClr val="000000"/>
                </a:solidFill>
              </a:rPr>
              <a:t>LDRMP and LAPA - some confusion</a:t>
            </a:r>
            <a:br>
              <a:rPr lang="en-GB" sz="1600" smtClean="0">
                <a:solidFill>
                  <a:srgbClr val="000000"/>
                </a:solidFill>
              </a:rPr>
            </a:br>
            <a:r>
              <a:rPr lang="en-GB" sz="1600" smtClean="0">
                <a:solidFill>
                  <a:srgbClr val="000000"/>
                </a:solidFill>
              </a:rPr>
              <a:t>More workout on Post HFA - More opinion has come</a:t>
            </a:r>
            <a:br>
              <a:rPr lang="en-GB" sz="1600" smtClean="0">
                <a:solidFill>
                  <a:srgbClr val="000000"/>
                </a:solidFill>
              </a:rPr>
            </a:br>
            <a:r>
              <a:rPr lang="en-GB" sz="1600" smtClean="0">
                <a:solidFill>
                  <a:srgbClr val="000000"/>
                </a:solidFill>
              </a:rPr>
              <a:t>National Platform - need more wider</a:t>
            </a:r>
            <a:br>
              <a:rPr lang="en-GB" sz="1600" smtClean="0">
                <a:solidFill>
                  <a:srgbClr val="000000"/>
                </a:solidFill>
              </a:rPr>
            </a:br>
            <a:r>
              <a:rPr lang="en-GB" sz="1600" smtClean="0">
                <a:solidFill>
                  <a:srgbClr val="000000"/>
                </a:solidFill>
              </a:rPr>
              <a:t>Post HFA Progress - Cross-cutting issue focus ? Gender, Environment</a:t>
            </a:r>
            <a:br>
              <a:rPr lang="en-GB" sz="1600" smtClean="0">
                <a:solidFill>
                  <a:srgbClr val="000000"/>
                </a:solidFill>
              </a:rPr>
            </a:br>
            <a:r>
              <a:rPr lang="en-GB" sz="1600" smtClean="0">
                <a:solidFill>
                  <a:srgbClr val="000000"/>
                </a:solidFill>
              </a:rPr>
              <a:t>Resilience community and DRR Community - platform need more wider</a:t>
            </a:r>
            <a:br>
              <a:rPr lang="en-GB" sz="1600" smtClean="0">
                <a:solidFill>
                  <a:srgbClr val="000000"/>
                </a:solidFill>
              </a:rPr>
            </a:br>
            <a:r>
              <a:rPr lang="en-GB" sz="1600" smtClean="0">
                <a:solidFill>
                  <a:srgbClr val="000000"/>
                </a:solidFill>
              </a:rPr>
              <a:t>Disaster Management - Annual Report need incorporate in progress</a:t>
            </a:r>
            <a:br>
              <a:rPr lang="en-GB" sz="1600" smtClean="0">
                <a:solidFill>
                  <a:srgbClr val="000000"/>
                </a:solidFill>
              </a:rPr>
            </a:br>
            <a:r>
              <a:rPr lang="en-GB" sz="1600" smtClean="0">
                <a:solidFill>
                  <a:srgbClr val="000000"/>
                </a:solidFill>
              </a:rPr>
              <a:t>Need to care on Spare Standard</a:t>
            </a:r>
            <a:br>
              <a:rPr lang="en-GB" sz="1600" smtClean="0">
                <a:solidFill>
                  <a:srgbClr val="000000"/>
                </a:solidFill>
              </a:rPr>
            </a:br>
            <a:r>
              <a:rPr lang="en-GB" sz="1600" smtClean="0">
                <a:solidFill>
                  <a:srgbClr val="000000"/>
                </a:solidFill>
              </a:rPr>
              <a:t>in Priority one -  65 school retrofit completed</a:t>
            </a:r>
            <a:br>
              <a:rPr lang="en-GB" sz="1600" smtClean="0">
                <a:solidFill>
                  <a:srgbClr val="000000"/>
                </a:solidFill>
              </a:rPr>
            </a:br>
            <a:r>
              <a:rPr lang="en-GB" sz="1600" smtClean="0">
                <a:solidFill>
                  <a:srgbClr val="000000"/>
                </a:solidFill>
              </a:rPr>
              <a:t>Global Platform - complementary report</a:t>
            </a:r>
            <a:br>
              <a:rPr lang="en-GB" sz="1600" smtClean="0">
                <a:solidFill>
                  <a:srgbClr val="000000"/>
                </a:solidFill>
              </a:rPr>
            </a:br>
            <a:r>
              <a:rPr lang="en-GB" sz="1600" smtClean="0">
                <a:solidFill>
                  <a:srgbClr val="000000"/>
                </a:solidFill>
              </a:rPr>
              <a:t>link with poverty, social inclusion, gender issue incorporation</a:t>
            </a:r>
            <a:br>
              <a:rPr lang="en-GB" sz="1600" smtClean="0">
                <a:solidFill>
                  <a:srgbClr val="000000"/>
                </a:solidFill>
              </a:rPr>
            </a:br>
            <a:r>
              <a:rPr lang="en-GB" sz="1600" smtClean="0">
                <a:solidFill>
                  <a:srgbClr val="000000"/>
                </a:solidFill>
              </a:rPr>
              <a:t>Land use planning - various data available, need to consolidate in one portal, probably with GIS Database</a:t>
            </a:r>
            <a:br>
              <a:rPr lang="en-GB" sz="1600" smtClean="0">
                <a:solidFill>
                  <a:srgbClr val="000000"/>
                </a:solidFill>
              </a:rPr>
            </a:br>
            <a:r>
              <a:rPr lang="en-GB" sz="1600" smtClean="0">
                <a:solidFill>
                  <a:srgbClr val="000000"/>
                </a:solidFill>
              </a:rPr>
              <a:t>NPDDR - those who has paid for registration ? Corporate Sector involvement ? Local level consultation link with FG4, CBDMC consultation, </a:t>
            </a:r>
            <a:br>
              <a:rPr lang="en-GB" sz="1600" smtClean="0">
                <a:solidFill>
                  <a:srgbClr val="000000"/>
                </a:solidFill>
              </a:rPr>
            </a:br>
            <a:r>
              <a:rPr lang="en-GB" sz="1600" smtClean="0">
                <a:solidFill>
                  <a:srgbClr val="000000"/>
                </a:solidFill>
              </a:rPr>
              <a:t>Plans LDRMP/DDRMP Guideline - Need to transmit the National level data and initiation to local level - DRR Portal  operationalize - </a:t>
            </a:r>
            <a:br>
              <a:rPr lang="en-GB" sz="1600" smtClean="0">
                <a:solidFill>
                  <a:srgbClr val="000000"/>
                </a:solidFill>
              </a:rPr>
            </a:br>
            <a:r>
              <a:rPr lang="en-GB" sz="1600" smtClean="0">
                <a:solidFill>
                  <a:srgbClr val="000000"/>
                </a:solidFill>
              </a:rPr>
              <a:t>Include in FG5 - TTX, INSARAG, FTX and DPRP need to operationalize, </a:t>
            </a:r>
            <a:br>
              <a:rPr lang="en-GB" sz="1600" smtClean="0">
                <a:solidFill>
                  <a:srgbClr val="000000"/>
                </a:solidFill>
              </a:rPr>
            </a:br>
            <a:r>
              <a:rPr lang="en-GB" sz="1600" smtClean="0">
                <a:solidFill>
                  <a:srgbClr val="000000"/>
                </a:solidFill>
              </a:rPr>
              <a:t>According to NSDRM - Reporting from concern Ministries - Coordination reporting from NPC as well.</a:t>
            </a:r>
            <a:br>
              <a:rPr lang="en-GB" sz="1600" smtClean="0">
                <a:solidFill>
                  <a:srgbClr val="000000"/>
                </a:solidFill>
              </a:rPr>
            </a:br>
            <a:r>
              <a:rPr lang="en-GB" sz="1600" smtClean="0">
                <a:solidFill>
                  <a:srgbClr val="000000"/>
                </a:solidFill>
              </a:rPr>
              <a:t/>
            </a:r>
            <a:br>
              <a:rPr lang="en-GB" sz="1600" smtClean="0">
                <a:solidFill>
                  <a:srgbClr val="000000"/>
                </a:solidFill>
              </a:rPr>
            </a:br>
            <a:r>
              <a:rPr lang="en-GB" sz="1600" smtClean="0">
                <a:solidFill>
                  <a:srgbClr val="000000"/>
                </a:solidFill>
              </a:rPr>
              <a:t/>
            </a:r>
            <a:br>
              <a:rPr lang="en-GB" sz="1600" smtClean="0">
                <a:solidFill>
                  <a:srgbClr val="000000"/>
                </a:solidFill>
              </a:rPr>
            </a:br>
            <a:r>
              <a:rPr lang="en-GB" sz="1600" smtClean="0">
                <a:solidFill>
                  <a:srgbClr val="000000"/>
                </a:solidFill>
              </a:rPr>
              <a:t/>
            </a:r>
            <a:br>
              <a:rPr lang="en-GB" sz="1600" smtClean="0">
                <a:solidFill>
                  <a:srgbClr val="000000"/>
                </a:solidFill>
              </a:rPr>
            </a:br>
            <a:r>
              <a:rPr lang="en-GB" sz="1600" smtClean="0">
                <a:solidFill>
                  <a:srgbClr val="000000"/>
                </a:solidFill>
              </a:rPr>
              <a:t/>
            </a:r>
            <a:br>
              <a:rPr lang="en-GB" sz="1600" smtClean="0">
                <a:solidFill>
                  <a:srgbClr val="000000"/>
                </a:solidFill>
              </a:rPr>
            </a:br>
            <a:endParaRPr lang="en-GB" sz="160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0" y="2600325"/>
            <a:ext cx="9144000" cy="1657350"/>
          </a:xfrm>
          <a:prstGeom prst="round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3200" dirty="0">
                <a:latin typeface="Cambria" pitchFamily="18" charset="0"/>
              </a:rPr>
              <a:t>Thank You</a:t>
            </a:r>
            <a:endParaRPr lang="en-CA" sz="32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</TotalTime>
  <Words>788</Words>
  <Application>Microsoft Office PowerPoint</Application>
  <PresentationFormat>On-screen Show (4:3)</PresentationFormat>
  <Paragraphs>127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Calibri</vt:lpstr>
      <vt:lpstr>Arial</vt:lpstr>
      <vt:lpstr>Cambria</vt:lpstr>
      <vt:lpstr>Wingdings</vt:lpstr>
      <vt:lpstr>Office Theme</vt:lpstr>
      <vt:lpstr>HFA Update and Post HFA Consultation at Disaster Management Platform  On Feb 17, 2013</vt:lpstr>
      <vt:lpstr>Disaster Management Platform</vt:lpstr>
      <vt:lpstr>Slide 3</vt:lpstr>
      <vt:lpstr>Slide 4</vt:lpstr>
      <vt:lpstr>Slide 5</vt:lpstr>
      <vt:lpstr>Slide 6</vt:lpstr>
      <vt:lpstr>Slide 7</vt:lpstr>
      <vt:lpstr>Slide 8</vt:lpstr>
      <vt:lpstr>Slide 9</vt:lpstr>
      <vt:lpstr>Post -2015 framework on DRR</vt:lpstr>
      <vt:lpstr>Post -2015 framework on DRR</vt:lpstr>
      <vt:lpstr>Slide 12</vt:lpstr>
      <vt:lpstr>Slide 13</vt:lpstr>
      <vt:lpstr>     Post HFA Continuation of NRRC Flagship 3 - Flood Management only in spite of KFM Registration at DM Section of Member of Platform Early Warning Automatic do exist - 23 rivers, 9 rivers to community level LDRMP and LAPA - some confusion More workout on Post HFA - More opinion has come National Platform - need more wider Post HFA Progress - Cross-cutting issue focus ? Gender, Environment Resilience community and DRR Community - platform need more wider Disaster Management - Annual Report need incorporate in progress Need to care on Spare Standard in Priority one -  65 school retrofit completed Global Platform - complementary report link with poverty, social inclusion, gender issue incorporation Land use planning - various data available, need to consolidate in one portal, probably with GIS Database NPDDR - those who has paid for registration ? Corporate Sector involvement ? Local level consultation link with FG4, CBDMC consultation,  Plans LDRMP/DDRMP Guideline - Need to transmit the National level data and initiation to local level - DRR Portal  operationalize -  Include in FG5 - TTX, INSARAG, FTX and DPRP need to operationalize,  According to NSDRM - Reporting from concern Ministries - Coordination reporting from NPC as well.     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HP</dc:creator>
  <cp:lastModifiedBy>UNESCAP</cp:lastModifiedBy>
  <cp:revision>14</cp:revision>
  <dcterms:modified xsi:type="dcterms:W3CDTF">2013-04-09T02:35:12Z</dcterms:modified>
</cp:coreProperties>
</file>