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70" r:id="rId6"/>
    <p:sldId id="260" r:id="rId7"/>
    <p:sldId id="261" r:id="rId8"/>
    <p:sldId id="262" r:id="rId9"/>
    <p:sldId id="271" r:id="rId10"/>
    <p:sldId id="263" r:id="rId11"/>
    <p:sldId id="264" r:id="rId12"/>
    <p:sldId id="265" r:id="rId13"/>
    <p:sldId id="266" r:id="rId14"/>
    <p:sldId id="267" r:id="rId15"/>
    <p:sldId id="268" r:id="rId16"/>
    <p:sldId id="269" r:id="rId17"/>
    <p:sldId id="272"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A4D95-C2ED-4F92-8A38-B24807988F7B}" type="datetimeFigureOut">
              <a:rPr lang="ar-EG" smtClean="0"/>
              <a:pPr/>
              <a:t>04/05/1434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0F1CDB-9AA8-411E-8F13-16248EED256C}"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5A4D95-C2ED-4F92-8A38-B24807988F7B}" type="datetimeFigureOut">
              <a:rPr lang="ar-EG" smtClean="0"/>
              <a:pPr/>
              <a:t>04/05/1434</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0F1CDB-9AA8-411E-8F13-16248EED256C}" type="slidenum">
              <a:rPr lang="ar-EG" smtClean="0"/>
              <a:pPr/>
              <a:t>‹#›</a:t>
            </a:fld>
            <a:endParaRPr lang="ar-EG"/>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ei-international.org/projects?prid=200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FFFF00"/>
                </a:solidFill>
              </a:rPr>
              <a:t>Some Reflections on Post-2015 HFA</a:t>
            </a:r>
            <a:r>
              <a:rPr lang="en-US" dirty="0">
                <a:solidFill>
                  <a:srgbClr val="FFFF00"/>
                </a:solidFill>
              </a:rPr>
              <a:t/>
            </a:r>
            <a:br>
              <a:rPr lang="en-US" dirty="0">
                <a:solidFill>
                  <a:srgbClr val="FFFF00"/>
                </a:solidFill>
              </a:rPr>
            </a:br>
            <a:endParaRPr lang="ar-EG" dirty="0">
              <a:solidFill>
                <a:srgbClr val="FFFF00"/>
              </a:solidFill>
            </a:endParaRPr>
          </a:p>
        </p:txBody>
      </p:sp>
      <p:sp>
        <p:nvSpPr>
          <p:cNvPr id="3" name="Subtitle 2"/>
          <p:cNvSpPr>
            <a:spLocks noGrp="1"/>
          </p:cNvSpPr>
          <p:nvPr>
            <p:ph type="subTitle" idx="1"/>
          </p:nvPr>
        </p:nvSpPr>
        <p:spPr/>
        <p:txBody>
          <a:bodyPr/>
          <a:lstStyle/>
          <a:p>
            <a:r>
              <a:rPr lang="en-US" sz="2400" b="1" dirty="0" err="1">
                <a:solidFill>
                  <a:srgbClr val="C00000"/>
                </a:solidFill>
              </a:rPr>
              <a:t>Fatma</a:t>
            </a:r>
            <a:r>
              <a:rPr lang="en-US" sz="2400" b="1" dirty="0">
                <a:solidFill>
                  <a:srgbClr val="C00000"/>
                </a:solidFill>
              </a:rPr>
              <a:t> El </a:t>
            </a:r>
            <a:r>
              <a:rPr lang="en-US" sz="2400" b="1" dirty="0" err="1">
                <a:solidFill>
                  <a:srgbClr val="C00000"/>
                </a:solidFill>
              </a:rPr>
              <a:t>Mallah</a:t>
            </a:r>
            <a:endParaRPr lang="en-US" sz="2400" dirty="0">
              <a:solidFill>
                <a:srgbClr val="C00000"/>
              </a:solidFill>
            </a:endParaRPr>
          </a:p>
          <a:p>
            <a:r>
              <a:rPr lang="en-US" sz="2400" b="1" dirty="0">
                <a:solidFill>
                  <a:srgbClr val="C00000"/>
                </a:solidFill>
              </a:rPr>
              <a:t>Member of the Advisory Group </a:t>
            </a:r>
            <a:endParaRPr lang="en-US" sz="2400" dirty="0">
              <a:solidFill>
                <a:srgbClr val="C00000"/>
              </a:solidFill>
            </a:endParaRPr>
          </a:p>
          <a:p>
            <a:r>
              <a:rPr lang="en-US" sz="2400" b="1" dirty="0">
                <a:solidFill>
                  <a:srgbClr val="C00000"/>
                </a:solidFill>
              </a:rPr>
              <a:t> to the </a:t>
            </a:r>
            <a:r>
              <a:rPr lang="en-US" sz="2400" b="1" dirty="0" smtClean="0">
                <a:solidFill>
                  <a:srgbClr val="C00000"/>
                </a:solidFill>
              </a:rPr>
              <a:t>UN/SRSG on </a:t>
            </a:r>
            <a:r>
              <a:rPr lang="en-US" sz="2400" b="1" dirty="0">
                <a:solidFill>
                  <a:srgbClr val="C00000"/>
                </a:solidFill>
              </a:rPr>
              <a:t>Post -2015 HFA</a:t>
            </a:r>
            <a:endParaRPr lang="en-US" sz="2400" dirty="0">
              <a:solidFill>
                <a:srgbClr val="C00000"/>
              </a:solidFill>
            </a:endParaRPr>
          </a:p>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lvl="0" algn="just" rtl="0">
              <a:buFont typeface="Courier New" pitchFamily="49" charset="0"/>
              <a:buChar char="o"/>
            </a:pPr>
            <a:r>
              <a:rPr lang="en-US" sz="2800" dirty="0" smtClean="0"/>
              <a:t>In Feb. 2013 at an informal meeting at the UN </a:t>
            </a:r>
            <a:r>
              <a:rPr lang="en-US" sz="2800" dirty="0" smtClean="0"/>
              <a:t>Security Council</a:t>
            </a:r>
            <a:r>
              <a:rPr lang="en-US" sz="2800" dirty="0" smtClean="0"/>
              <a:t>: the director of the Potsdam Institute for Climate Impact </a:t>
            </a:r>
            <a:r>
              <a:rPr lang="en-US" sz="2800" dirty="0" smtClean="0"/>
              <a:t>Research warned </a:t>
            </a:r>
            <a:r>
              <a:rPr lang="en-US" sz="2800" dirty="0" smtClean="0"/>
              <a:t>"either rich nations will find a way to supply needy nations suffering from damaging climate effects or you will have all kinds of unrest and revolutions, with the export of angry and hungry people to the industrialized countries".  </a:t>
            </a:r>
          </a:p>
          <a:p>
            <a:pPr lvl="0" algn="just" rtl="0">
              <a:buFont typeface="Courier New" pitchFamily="49" charset="0"/>
              <a:buChar char="o"/>
            </a:pPr>
            <a:r>
              <a:rPr lang="en-US" sz="2800" dirty="0" smtClean="0"/>
              <a:t>The U.K. - Pakistan notes to the informal meeting: The impacts of climate change, such as sea-level rises, drought, flooding and extreme weather events, can exacerbate underlying tensions and conflict in part of the world already suffering from resource pressures.”</a:t>
            </a:r>
          </a:p>
          <a:p>
            <a:pPr algn="just" rtl="0">
              <a:buNone/>
            </a:pPr>
            <a:endParaRPr lang="en-US" sz="2800" dirty="0" smtClean="0"/>
          </a:p>
          <a:p>
            <a:pPr lvl="0" algn="just" rtl="0">
              <a:buFont typeface="Courier New" pitchFamily="49" charset="0"/>
              <a:buChar char="o"/>
            </a:pPr>
            <a:endParaRPr lang="en-US" sz="2800" dirty="0" smtClean="0"/>
          </a:p>
          <a:p>
            <a:pPr algn="l">
              <a:buFont typeface="Courier New" pitchFamily="49" charset="0"/>
              <a:buChar char="o"/>
            </a:pP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100" b="1" dirty="0" smtClean="0">
                <a:solidFill>
                  <a:srgbClr val="C00000"/>
                </a:solidFill>
              </a:rPr>
              <a:t>Enhanced leadership and governance  for  DRR on the </a:t>
            </a:r>
            <a:r>
              <a:rPr lang="ar-EG" sz="3100" b="1" dirty="0" smtClean="0">
                <a:solidFill>
                  <a:srgbClr val="C00000"/>
                </a:solidFill>
              </a:rPr>
              <a:t/>
            </a:r>
            <a:br>
              <a:rPr lang="ar-EG" sz="3100" b="1" dirty="0" smtClean="0">
                <a:solidFill>
                  <a:srgbClr val="C00000"/>
                </a:solidFill>
              </a:rPr>
            </a:br>
            <a:r>
              <a:rPr lang="en-US" sz="3100" b="1" dirty="0" smtClean="0">
                <a:solidFill>
                  <a:srgbClr val="C00000"/>
                </a:solidFill>
              </a:rPr>
              <a:t>national regional and global levels</a:t>
            </a:r>
            <a:br>
              <a:rPr lang="en-US" sz="3100" b="1" dirty="0" smtClean="0">
                <a:solidFill>
                  <a:srgbClr val="C00000"/>
                </a:solidFill>
              </a:rPr>
            </a:br>
            <a:r>
              <a:rPr lang="en-US" b="1" dirty="0" smtClean="0"/>
              <a:t> </a:t>
            </a:r>
            <a:r>
              <a:rPr lang="en-US" sz="2700" b="1" dirty="0" smtClean="0"/>
              <a:t>On the national level </a:t>
            </a:r>
            <a:r>
              <a:rPr lang="en-US" dirty="0" smtClean="0"/>
              <a:t/>
            </a:r>
            <a:br>
              <a:rPr lang="en-US" dirty="0" smtClean="0"/>
            </a:br>
            <a:endParaRPr lang="ar-EG" dirty="0"/>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pPr lvl="0" algn="just" rtl="0">
              <a:buFont typeface="Courier New" pitchFamily="49" charset="0"/>
              <a:buChar char="o"/>
            </a:pPr>
            <a:r>
              <a:rPr lang="en-US" sz="2400" dirty="0" smtClean="0"/>
              <a:t>Clear Commitment to the core elements of good governance (access to information, transparency, effective civic participation, accountability, rule of law, combating corruption, etc….) with elaboration on how the promotion of these elements can enhance the achievement of good governance for DRR.  </a:t>
            </a:r>
          </a:p>
          <a:p>
            <a:pPr algn="just" rtl="0">
              <a:buFont typeface="Courier New" pitchFamily="49" charset="0"/>
              <a:buChar char="o"/>
            </a:pPr>
            <a:r>
              <a:rPr lang="en-US" sz="2400" dirty="0" smtClean="0"/>
              <a:t>Development of  the necessary  institutional arrangements for good governance for DRR ( a sovereign body or ministry with authority in charge of DRR; integrate DRR into planning, land use planning, urban planning, development and sector policies; coordinate CCA and DRR; adequate budget  allocations for DRR on the national and local levels; determine responsibilities and accountability of different stakeholders at the national and local levels;  develop appropriate social protection schemes; develop appropriate early warning and monitoring -reporting-verification systems; enhance legislative and enforcement support;  incorporate DRR in public investment and public procurement, etc…). </a:t>
            </a:r>
          </a:p>
          <a:p>
            <a:pPr lvl="0" algn="just"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dirty="0" smtClean="0"/>
              <a:t/>
            </a:r>
            <a:br>
              <a:rPr lang="en-US" sz="3100" b="1" dirty="0" smtClean="0"/>
            </a:br>
            <a:r>
              <a:rPr lang="en-US" sz="3100" b="1" dirty="0" smtClean="0"/>
              <a:t>On the regional level</a:t>
            </a:r>
            <a:r>
              <a:rPr lang="en-US" sz="3100" dirty="0" smtClean="0"/>
              <a:t> </a:t>
            </a:r>
            <a:r>
              <a:rPr lang="en-US" dirty="0" smtClean="0"/>
              <a:t/>
            </a:r>
            <a:br>
              <a:rPr lang="en-US" dirty="0" smtClean="0"/>
            </a:br>
            <a:endParaRPr lang="ar-EG"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lvl="0" algn="just" rtl="0">
              <a:buFont typeface="Courier New" pitchFamily="49" charset="0"/>
              <a:buChar char="o"/>
            </a:pPr>
            <a:r>
              <a:rPr lang="en-US" dirty="0" smtClean="0"/>
              <a:t>Strengthen and develop existing regional DRR mechanism  (A number of DRR structures that have been set up in between 2005 and now, especially in Africa e.g. Ministerial Committees on DRR; national policies on DRR; DRR departments in AU and the RECs; the Permanent Inter-State Committee for Drought Control in the Sahel (CILSS), the Climate for Development in Africa (</a:t>
            </a:r>
            <a:r>
              <a:rPr lang="en-US" dirty="0" err="1" smtClean="0"/>
              <a:t>ClimDev</a:t>
            </a:r>
            <a:r>
              <a:rPr lang="en-US" dirty="0" smtClean="0"/>
              <a:t>-Africa) Initiative and the three lead partners, the African Union Commission (AUC), the UN Economic Commission for Africa (UN ECA) and the African Development Bank (</a:t>
            </a:r>
            <a:r>
              <a:rPr lang="en-US" dirty="0" err="1" smtClean="0"/>
              <a:t>AfDB</a:t>
            </a:r>
            <a:r>
              <a:rPr lang="en-US" dirty="0" smtClean="0"/>
              <a:t>), to work as one in implementing its work plan; the Africa Adaptation Knowledge Network (</a:t>
            </a:r>
            <a:r>
              <a:rPr lang="en-US" dirty="0" err="1" smtClean="0"/>
              <a:t>AAKNet</a:t>
            </a:r>
            <a:r>
              <a:rPr lang="en-US" dirty="0" smtClean="0"/>
              <a:t>) as the continental network to be responsible for coordinating, facilitating, harnessing and strengthening the exchange of information and knowledge and fostering and supporting strategic planning and policy processes.</a:t>
            </a:r>
          </a:p>
          <a:p>
            <a:pPr algn="just" rtl="0">
              <a:buFont typeface="Courier New" pitchFamily="49" charset="0"/>
              <a:buChar char="o"/>
            </a:pPr>
            <a:r>
              <a:rPr lang="en-US" dirty="0" smtClean="0"/>
              <a:t>Strengthened coordination and cooperation with Regional organizations and  UN entities operating at the Regional level. </a:t>
            </a:r>
          </a:p>
          <a:p>
            <a:pPr algn="just" rtl="0">
              <a:buFont typeface="Courier New" pitchFamily="49" charset="0"/>
              <a:buChar char="o"/>
            </a:pPr>
            <a:r>
              <a:rPr lang="en-US" dirty="0" smtClean="0"/>
              <a:t>More strengthened and effective UNISDR Regional Offices.</a:t>
            </a:r>
          </a:p>
          <a:p>
            <a:pPr lvl="0" algn="just" rtl="0">
              <a:buFont typeface="Courier New" pitchFamily="49" charset="0"/>
              <a:buChar char="o"/>
            </a:pPr>
            <a:endParaRPr lang="en-US" dirty="0" smtClean="0"/>
          </a:p>
          <a:p>
            <a:pPr algn="l">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sz="3100" b="1" dirty="0" smtClean="0"/>
              <a:t>On the Global level</a:t>
            </a:r>
            <a:r>
              <a:rPr lang="en-US" dirty="0" smtClean="0"/>
              <a:t/>
            </a:r>
            <a:br>
              <a:rPr lang="en-US" dirty="0" smtClean="0"/>
            </a:br>
            <a:endParaRPr lang="ar-EG" dirty="0"/>
          </a:p>
        </p:txBody>
      </p:sp>
      <p:sp>
        <p:nvSpPr>
          <p:cNvPr id="3" name="Content Placeholder 2"/>
          <p:cNvSpPr>
            <a:spLocks noGrp="1"/>
          </p:cNvSpPr>
          <p:nvPr>
            <p:ph idx="1"/>
          </p:nvPr>
        </p:nvSpPr>
        <p:spPr/>
        <p:txBody>
          <a:bodyPr>
            <a:normAutofit lnSpcReduction="10000"/>
          </a:bodyPr>
          <a:lstStyle/>
          <a:p>
            <a:pPr lvl="0" algn="just" rtl="0">
              <a:buFont typeface="Courier New" pitchFamily="49" charset="0"/>
              <a:buChar char="o"/>
            </a:pPr>
            <a:r>
              <a:rPr lang="en-US" sz="2400" dirty="0" smtClean="0"/>
              <a:t>A strengthened UNISDR with adequate resources and capabilities to implement Post-2015 HFA. </a:t>
            </a:r>
          </a:p>
          <a:p>
            <a:pPr algn="just" rtl="0">
              <a:buFont typeface="Courier New" pitchFamily="49" charset="0"/>
              <a:buChar char="o"/>
            </a:pPr>
            <a:r>
              <a:rPr lang="en-US" sz="2400" dirty="0" smtClean="0"/>
              <a:t>The UN recognizes disaster risk reduction including climate change adaptation as essential to poverty reduction in the 21st century.</a:t>
            </a:r>
          </a:p>
          <a:p>
            <a:pPr algn="just" rtl="0">
              <a:buFont typeface="Courier New" pitchFamily="49" charset="0"/>
              <a:buChar char="o"/>
            </a:pPr>
            <a:r>
              <a:rPr lang="en-US" sz="2400" dirty="0" smtClean="0"/>
              <a:t>The UN Plan of Action on Disaster Risk Reduction (DRR) for Resilience 2013 is to ensure cross-UN agency support for mainstreaming DRR and accelerating the integration of DRR into all UN country-level operations. The Plan also indicates that the UN is introducing more accountability around risk management; agencies will track their progress on a regular basis.</a:t>
            </a:r>
          </a:p>
          <a:p>
            <a:pPr algn="just" rtl="0">
              <a:buFont typeface="Courier New" pitchFamily="49" charset="0"/>
              <a:buChar char="o"/>
            </a:pPr>
            <a:endParaRPr lang="en-US" sz="2400" dirty="0" smtClean="0"/>
          </a:p>
          <a:p>
            <a:pPr lvl="0" algn="just" rtl="0">
              <a:buFont typeface="Courier New" pitchFamily="49" charset="0"/>
              <a:buChar char="o"/>
            </a:pPr>
            <a:endParaRPr lang="en-US" sz="2800" dirty="0" smtClean="0"/>
          </a:p>
          <a:p>
            <a:pPr algn="l">
              <a:buNone/>
            </a:pP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t/>
            </a:r>
            <a:br>
              <a:rPr lang="en-US" sz="2800" b="1" dirty="0" smtClean="0"/>
            </a:br>
            <a:r>
              <a:rPr lang="en-US" sz="3600" b="1" dirty="0" smtClean="0">
                <a:solidFill>
                  <a:srgbClr val="C00000"/>
                </a:solidFill>
              </a:rPr>
              <a:t>Mobilizing Finance for DRR and Resilience</a:t>
            </a:r>
            <a:r>
              <a:rPr lang="en-US" sz="3600" dirty="0" smtClean="0"/>
              <a:t/>
            </a:r>
            <a:br>
              <a:rPr lang="en-US" sz="3600" dirty="0" smtClean="0"/>
            </a:br>
            <a:endParaRPr lang="ar-EG" sz="3600" dirty="0"/>
          </a:p>
        </p:txBody>
      </p:sp>
      <p:sp>
        <p:nvSpPr>
          <p:cNvPr id="3" name="Content Placeholder 2"/>
          <p:cNvSpPr>
            <a:spLocks noGrp="1"/>
          </p:cNvSpPr>
          <p:nvPr>
            <p:ph idx="1"/>
          </p:nvPr>
        </p:nvSpPr>
        <p:spPr/>
        <p:txBody>
          <a:bodyPr>
            <a:normAutofit lnSpcReduction="10000"/>
          </a:bodyPr>
          <a:lstStyle/>
          <a:p>
            <a:pPr lvl="0" algn="just" rtl="0">
              <a:buFont typeface="Courier New" pitchFamily="49" charset="0"/>
              <a:buChar char="o"/>
            </a:pPr>
            <a:r>
              <a:rPr lang="en-US" sz="2400" dirty="0" smtClean="0"/>
              <a:t>More resources need to be pooled to finance DRR and Resilience.</a:t>
            </a:r>
          </a:p>
          <a:p>
            <a:pPr algn="just" rtl="0">
              <a:buFont typeface="Courier New" pitchFamily="49" charset="0"/>
              <a:buChar char="o"/>
            </a:pPr>
            <a:r>
              <a:rPr lang="en-US" sz="2400" dirty="0" smtClean="0"/>
              <a:t>Financing DRR and Resilience is not expenditure, but rather an investment for sustainable development.</a:t>
            </a:r>
          </a:p>
          <a:p>
            <a:pPr algn="just" rtl="0">
              <a:buFont typeface="Courier New" pitchFamily="49" charset="0"/>
              <a:buChar char="o"/>
            </a:pPr>
            <a:r>
              <a:rPr lang="en-US" sz="2400" dirty="0" smtClean="0"/>
              <a:t>Post-2015 HFA is a voluntary process with no commitments to developed countries like under the UNCCC process. However the socio-economic and political implications of climate change and extreme events could greatly affect the global regional and national security. Developed countries should find a way to support countries, suffering from </a:t>
            </a:r>
            <a:r>
              <a:rPr lang="en-US" sz="2400" dirty="0" smtClean="0"/>
              <a:t>climate </a:t>
            </a:r>
            <a:r>
              <a:rPr lang="en-US" sz="2400" dirty="0" smtClean="0"/>
              <a:t>extremes, in their efforts to reduce disaster risks and build resilience.  </a:t>
            </a:r>
          </a:p>
          <a:p>
            <a:pPr lvl="0" algn="l"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lvl="0" algn="just" rtl="0">
              <a:buFont typeface="Courier New" pitchFamily="49" charset="0"/>
              <a:buChar char="o"/>
            </a:pPr>
            <a:r>
              <a:rPr lang="en-US" sz="2400" dirty="0" smtClean="0"/>
              <a:t>The World Bank and regional development banks need to be further involved.</a:t>
            </a:r>
          </a:p>
          <a:p>
            <a:pPr algn="just" rtl="0">
              <a:buFont typeface="Courier New" pitchFamily="49" charset="0"/>
              <a:buChar char="o"/>
            </a:pPr>
            <a:r>
              <a:rPr lang="en-US" sz="2400" dirty="0" smtClean="0"/>
              <a:t>Public financing includes local, national, international aid (developmental and humanitarian) </a:t>
            </a:r>
          </a:p>
          <a:p>
            <a:pPr algn="just" rtl="0">
              <a:buFont typeface="Courier New" pitchFamily="49" charset="0"/>
              <a:buChar char="o"/>
            </a:pPr>
            <a:r>
              <a:rPr lang="en-US" sz="2400" dirty="0" smtClean="0"/>
              <a:t>Private sector to focus on making its investments resilient. Big and medium businesses can through their supply chain promote the resilience of smaller businesses. </a:t>
            </a:r>
          </a:p>
          <a:p>
            <a:pPr lvl="0" algn="just" rtl="0">
              <a:buFont typeface="Courier New" pitchFamily="49" charset="0"/>
              <a:buChar char="o"/>
            </a:pPr>
            <a:r>
              <a:rPr lang="en-US" sz="2400" dirty="0" smtClean="0"/>
              <a:t>Insurance is a way towards higher resilience. If finance companies, insist on an insurance coverage for projects with higher disaster risk, the insurance firms in turn insist on stronger adherence to safety standards for construction.  </a:t>
            </a:r>
          </a:p>
          <a:p>
            <a:pPr algn="l">
              <a:buNone/>
            </a:pP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lvl="0" algn="just" rtl="0">
              <a:buFont typeface="Courier New" pitchFamily="49" charset="0"/>
              <a:buChar char="o"/>
            </a:pPr>
            <a:r>
              <a:rPr lang="en-US" sz="2800" dirty="0" smtClean="0"/>
              <a:t>Carefully designed micro-insurance policies, using innovative premium payment methods, can get cash to farmers early enough to avoid drought-induced poverty traps.</a:t>
            </a:r>
          </a:p>
          <a:p>
            <a:pPr algn="just" rtl="0">
              <a:buFont typeface="Courier New" pitchFamily="49" charset="0"/>
              <a:buChar char="o"/>
            </a:pPr>
            <a:r>
              <a:rPr lang="en-US" sz="2800" dirty="0" smtClean="0"/>
              <a:t>Insurance can also work well at the household scale, for example, to avoid a spiral into poverty caused by repeated failed harvests due to extreme climate events.</a:t>
            </a:r>
          </a:p>
          <a:p>
            <a:pPr algn="just" rtl="0">
              <a:buFont typeface="Courier New" pitchFamily="49" charset="0"/>
              <a:buChar char="o"/>
            </a:pPr>
            <a:r>
              <a:rPr lang="en-US" sz="2800" dirty="0" smtClean="0"/>
              <a:t>Risk transfer schemes, via regional risk pooling between affected countries offer another option. It is only effective when costly events are relatively infrequent and affect only a fraction of the pool. But as temperatures keep rising and extreme events become more common, insurance may no longer help.</a:t>
            </a:r>
          </a:p>
          <a:p>
            <a:pPr algn="just" rtl="0">
              <a:buFont typeface="Courier New" pitchFamily="49" charset="0"/>
              <a:buChar char="o"/>
            </a:pPr>
            <a:r>
              <a:rPr lang="en-US" sz="2800" dirty="0" smtClean="0"/>
              <a:t>UNFCCC/COP continues the debate around what institutional arrangements could be created to address loss and damage – payments to offset losses and damages that occur despite adaptation. Funds under the adaptation Fund are minimal and expectations under the Green Fund are not foreseen.</a:t>
            </a:r>
          </a:p>
          <a:p>
            <a:pPr lvl="0" algn="just" rtl="0">
              <a:buFont typeface="Courier New" pitchFamily="49" charset="0"/>
              <a:buChar char="o"/>
            </a:pPr>
            <a:endParaRPr lang="en-US" sz="2800" dirty="0" smtClean="0"/>
          </a:p>
          <a:p>
            <a:pPr algn="l">
              <a:buNone/>
            </a:pP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ctr">
              <a:buNone/>
            </a:pPr>
            <a:endParaRPr lang="ar-EG" dirty="0" smtClean="0"/>
          </a:p>
          <a:p>
            <a:pPr algn="ctr">
              <a:buNone/>
            </a:pPr>
            <a:endParaRPr lang="ar-EG" dirty="0" smtClean="0"/>
          </a:p>
          <a:p>
            <a:pPr algn="ctr">
              <a:buNone/>
            </a:pPr>
            <a:endParaRPr lang="ar-EG" dirty="0" smtClean="0"/>
          </a:p>
          <a:p>
            <a:pPr algn="ctr">
              <a:buNone/>
            </a:pPr>
            <a:r>
              <a:rPr lang="en-US" dirty="0" smtClean="0"/>
              <a:t>Thank you</a:t>
            </a:r>
          </a:p>
          <a:p>
            <a:pPr algn="ctr">
              <a:buNone/>
            </a:pPr>
            <a:r>
              <a:rPr lang="en-US" dirty="0" smtClean="0"/>
              <a:t>f_elmallah@hotmail.com</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solidFill>
                  <a:srgbClr val="FFFF00"/>
                </a:solidFill>
              </a:rPr>
              <a:t>Post-2015 HFA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85000" lnSpcReduction="20000"/>
          </a:bodyPr>
          <a:lstStyle/>
          <a:p>
            <a:pPr lvl="0" algn="l" rtl="0">
              <a:buFont typeface="Courier New" pitchFamily="49" charset="0"/>
              <a:buChar char="o"/>
            </a:pPr>
            <a:endParaRPr lang="en-US" dirty="0" smtClean="0"/>
          </a:p>
          <a:p>
            <a:pPr lvl="0" algn="l" rtl="0">
              <a:buFont typeface="Courier New" pitchFamily="49" charset="0"/>
              <a:buChar char="o"/>
            </a:pPr>
            <a:r>
              <a:rPr lang="en-US" sz="3300" dirty="0" smtClean="0"/>
              <a:t>Post-2015HFA to be built on the current HFA</a:t>
            </a:r>
            <a:r>
              <a:rPr lang="en-US" sz="3300" b="1" dirty="0" smtClean="0"/>
              <a:t>. </a:t>
            </a:r>
          </a:p>
          <a:p>
            <a:pPr lvl="0" algn="l" rtl="0">
              <a:buFont typeface="Courier New" pitchFamily="49" charset="0"/>
              <a:buChar char="o"/>
            </a:pPr>
            <a:r>
              <a:rPr lang="en-US" sz="3300" dirty="0" smtClean="0"/>
              <a:t>Position the Post-2015 HFA as a process rather than a regulatory framework. </a:t>
            </a:r>
          </a:p>
          <a:p>
            <a:pPr algn="just" rtl="0">
              <a:buFont typeface="Courier New" pitchFamily="49" charset="0"/>
              <a:buChar char="o"/>
            </a:pPr>
            <a:r>
              <a:rPr lang="en-US" sz="3300" dirty="0" smtClean="0"/>
              <a:t>Need to see how the High-Level Panel on SDGs and Post-2015 development agenda process unfold. </a:t>
            </a:r>
          </a:p>
          <a:p>
            <a:pPr algn="just" rtl="0">
              <a:buFont typeface="Courier New" pitchFamily="49" charset="0"/>
              <a:buChar char="o"/>
            </a:pPr>
            <a:r>
              <a:rPr lang="en-US" sz="3300" dirty="0" smtClean="0"/>
              <a:t>Disaster risk reduction and resilience to be integrated into the texts of new Post-2015 agreements as essential supportive measures for the achievement of sustainable development , and </a:t>
            </a:r>
            <a:r>
              <a:rPr lang="en-US" sz="3300" dirty="0" smtClean="0"/>
              <a:t>in a </a:t>
            </a:r>
            <a:r>
              <a:rPr lang="en-US" sz="3300" dirty="0" smtClean="0"/>
              <a:t>way </a:t>
            </a:r>
            <a:r>
              <a:rPr lang="en-US" sz="3300" dirty="0" smtClean="0"/>
              <a:t>that gives momentum to the </a:t>
            </a:r>
            <a:r>
              <a:rPr lang="en-US" sz="3300" dirty="0" smtClean="0"/>
              <a:t>Post-2015 HFA.</a:t>
            </a:r>
          </a:p>
          <a:p>
            <a:pPr lvl="0" algn="l" rtl="0">
              <a:buFont typeface="Courier New" pitchFamily="49" charset="0"/>
              <a:buChar char="o"/>
            </a:pPr>
            <a:endParaRPr lang="en-US" dirty="0" smtClean="0"/>
          </a:p>
          <a:p>
            <a:pPr lvl="0" algn="l" rtl="0">
              <a:buFont typeface="Courier New" pitchFamily="49" charset="0"/>
              <a:buChar char="o"/>
            </a:pPr>
            <a:endParaRPr lang="en-US" dirty="0" smtClean="0"/>
          </a:p>
          <a:p>
            <a:pPr algn="l" rtl="0">
              <a:buNone/>
            </a:pP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09600"/>
            <a:ext cx="4038600" cy="5516563"/>
          </a:xfrm>
        </p:spPr>
        <p:txBody>
          <a:bodyPr/>
          <a:lstStyle/>
          <a:p>
            <a:pPr lvl="0" algn="l" rtl="0">
              <a:buNone/>
            </a:pPr>
            <a:r>
              <a:rPr lang="en-US" b="1" dirty="0" smtClean="0"/>
              <a:t>      </a:t>
            </a:r>
            <a:r>
              <a:rPr lang="en-US" sz="3200" b="1" dirty="0" smtClean="0">
                <a:solidFill>
                  <a:srgbClr val="FFFF00"/>
                </a:solidFill>
              </a:rPr>
              <a:t>Expected Outcome</a:t>
            </a:r>
          </a:p>
          <a:p>
            <a:pPr algn="just" rtl="0">
              <a:buFont typeface="Courier New" pitchFamily="49" charset="0"/>
              <a:buChar char="o"/>
            </a:pPr>
            <a:r>
              <a:rPr lang="en-US" dirty="0" smtClean="0"/>
              <a:t>Substantial DRR and building the resilience of nations and communities. </a:t>
            </a:r>
          </a:p>
          <a:p>
            <a:pPr lvl="0" algn="just" rtl="0">
              <a:buNone/>
            </a:pPr>
            <a:r>
              <a:rPr lang="en-US" b="1" dirty="0" smtClean="0"/>
              <a:t> </a:t>
            </a:r>
            <a:endParaRPr lang="en-US" dirty="0" smtClean="0"/>
          </a:p>
          <a:p>
            <a:pPr algn="l" rtl="0">
              <a:buNone/>
            </a:pPr>
            <a:endParaRPr lang="ar-EG" dirty="0"/>
          </a:p>
        </p:txBody>
      </p:sp>
      <p:sp>
        <p:nvSpPr>
          <p:cNvPr id="4" name="Content Placeholder 3"/>
          <p:cNvSpPr>
            <a:spLocks noGrp="1"/>
          </p:cNvSpPr>
          <p:nvPr>
            <p:ph sz="half" idx="2"/>
          </p:nvPr>
        </p:nvSpPr>
        <p:spPr>
          <a:xfrm>
            <a:off x="4648200" y="609600"/>
            <a:ext cx="4038600" cy="5516563"/>
          </a:xfrm>
        </p:spPr>
        <p:txBody>
          <a:bodyPr/>
          <a:lstStyle/>
          <a:p>
            <a:pPr lvl="0" algn="ctr">
              <a:buNone/>
            </a:pPr>
            <a:r>
              <a:rPr lang="en-US" sz="3200" b="1" dirty="0" smtClean="0">
                <a:solidFill>
                  <a:srgbClr val="FFFF00"/>
                </a:solidFill>
              </a:rPr>
              <a:t>Same 5 Priorities for Action</a:t>
            </a:r>
            <a:r>
              <a:rPr lang="en-US" b="1" dirty="0" smtClean="0">
                <a:solidFill>
                  <a:srgbClr val="FFFF00"/>
                </a:solidFill>
              </a:rPr>
              <a:t> </a:t>
            </a:r>
          </a:p>
          <a:p>
            <a:pPr algn="just" rtl="0">
              <a:buFont typeface="Courier New" pitchFamily="49" charset="0"/>
              <a:buChar char="o"/>
            </a:pPr>
            <a:r>
              <a:rPr lang="en-US" sz="1600" dirty="0" smtClean="0"/>
              <a:t>Priority 1: Ensure that disaster risk reduction is a national and a local priority with a strong institutional basis for implementation.</a:t>
            </a:r>
            <a:endParaRPr lang="en-US" b="1" dirty="0" smtClean="0"/>
          </a:p>
          <a:p>
            <a:pPr lvl="0" algn="just" rtl="0">
              <a:buFont typeface="Courier New" pitchFamily="49" charset="0"/>
              <a:buChar char="o"/>
            </a:pPr>
            <a:r>
              <a:rPr lang="en-US" sz="1600" dirty="0" smtClean="0"/>
              <a:t>Priority 2: Identify, assess and monitor disaster risks and enhance early warning. </a:t>
            </a:r>
          </a:p>
          <a:p>
            <a:pPr algn="just" rtl="0">
              <a:buFont typeface="Courier New" pitchFamily="49" charset="0"/>
              <a:buChar char="o"/>
            </a:pPr>
            <a:r>
              <a:rPr lang="en-US" sz="1600" dirty="0" smtClean="0"/>
              <a:t>Priority 3: Use knowledge, innovation and education to build a culture of safety and resilience at all levels. </a:t>
            </a:r>
          </a:p>
          <a:p>
            <a:pPr algn="just" rtl="0">
              <a:buFont typeface="Courier New" pitchFamily="49" charset="0"/>
              <a:buChar char="o"/>
            </a:pPr>
            <a:r>
              <a:rPr lang="en-US" sz="1600" dirty="0" smtClean="0"/>
              <a:t>Priority 4: Reduce the underlying risk factors. </a:t>
            </a:r>
          </a:p>
          <a:p>
            <a:pPr algn="just" rtl="0">
              <a:buFont typeface="Courier New" pitchFamily="49" charset="0"/>
              <a:buChar char="o"/>
            </a:pPr>
            <a:r>
              <a:rPr lang="en-US" sz="1600" dirty="0" smtClean="0"/>
              <a:t>Priority 5: Strengthen disaster preparedness for effective response at all levels.</a:t>
            </a:r>
          </a:p>
          <a:p>
            <a:pPr lvl="0" algn="just" rtl="0">
              <a:buFont typeface="Courier New" pitchFamily="49" charset="0"/>
              <a:buChar char="o"/>
            </a:pPr>
            <a:endParaRPr lang="en-US" sz="1600" dirty="0" smtClean="0"/>
          </a:p>
          <a:p>
            <a:pPr algn="just" rtl="0">
              <a:buFont typeface="Courier New" pitchFamily="49" charset="0"/>
              <a:buChar char="o"/>
            </a:pPr>
            <a:endParaRPr lang="en-US" dirty="0" smtClean="0"/>
          </a:p>
          <a:p>
            <a:pPr algn="l">
              <a:buNone/>
            </a:pP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en-US" b="1" dirty="0" smtClean="0">
                <a:solidFill>
                  <a:srgbClr val="FFFF00"/>
                </a:solidFill>
              </a:rPr>
              <a:t/>
            </a:r>
            <a:br>
              <a:rPr lang="en-US" b="1" dirty="0" smtClean="0">
                <a:solidFill>
                  <a:srgbClr val="FFFF00"/>
                </a:solidFill>
              </a:rPr>
            </a:br>
            <a:r>
              <a:rPr lang="en-US" b="1" dirty="0" smtClean="0">
                <a:solidFill>
                  <a:srgbClr val="FFFF00"/>
                </a:solidFill>
              </a:rPr>
              <a:t>Focus on</a:t>
            </a:r>
            <a:r>
              <a:rPr lang="en-US" dirty="0" smtClean="0"/>
              <a:t/>
            </a:r>
            <a:br>
              <a:rPr lang="en-US" dirty="0" smtClean="0"/>
            </a:br>
            <a:endParaRPr lang="ar-EG" dirty="0"/>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lvl="0" algn="just" rtl="0">
              <a:buFont typeface="Courier New" pitchFamily="49" charset="0"/>
              <a:buChar char="o"/>
            </a:pPr>
            <a:r>
              <a:rPr lang="en-US" sz="5900" dirty="0" smtClean="0"/>
              <a:t>Trans-boundary risks and emerging risks such as scarcity of drinking water, food insecurity, biological threats, collapse of IT infrastructure etc….</a:t>
            </a:r>
          </a:p>
          <a:p>
            <a:pPr algn="just" rtl="0">
              <a:buFont typeface="Courier New" pitchFamily="49" charset="0"/>
              <a:buChar char="o"/>
            </a:pPr>
            <a:r>
              <a:rPr lang="en-US" sz="5900" dirty="0" smtClean="0"/>
              <a:t>Drought, a hazard not well scientifically researched. Evidence shows that arid regions are expanding ( If deserts were shifted by just few degrees, the southwestern desert in the USA would move into the grain-producing region, and the Sahara would move into southern Europe).</a:t>
            </a:r>
          </a:p>
          <a:p>
            <a:pPr algn="just" rtl="0">
              <a:buFont typeface="Courier New" pitchFamily="49" charset="0"/>
              <a:buChar char="o"/>
            </a:pPr>
            <a:r>
              <a:rPr lang="en-US" sz="5900" dirty="0" smtClean="0"/>
              <a:t>Defining and positioning different issues related to disaster risk reduction and climate change adaptation in manner that they can be unified in their practical implementation. </a:t>
            </a:r>
          </a:p>
          <a:p>
            <a:pPr lvl="0" algn="l" rtl="0">
              <a:buFont typeface="Courier New" pitchFamily="49" charset="0"/>
              <a:buChar char="o"/>
            </a:pPr>
            <a:endParaRPr lang="en-US" sz="2800" dirty="0" smtClean="0"/>
          </a:p>
          <a:p>
            <a:pPr algn="l">
              <a:buNone/>
            </a:pP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rtl="0">
              <a:buFont typeface="Courier New" pitchFamily="49" charset="0"/>
              <a:buChar char="o"/>
            </a:pPr>
            <a:r>
              <a:rPr lang="en-US" sz="2400" dirty="0" smtClean="0"/>
              <a:t>Risks from climate change and extreme weathers that not only increase exposure and vulnerability, but affect people beyond the places where they occur. (Raise commodity prices, cause shortages and disrupt supply chains and export markets) ( Addressing risks in one country may affect countries that rely on one another for their prosperity and well-being) (The Stockholm Environment Institute a new project, "</a:t>
            </a:r>
            <a:r>
              <a:rPr lang="en-US" sz="2400" dirty="0" smtClean="0">
                <a:solidFill>
                  <a:srgbClr val="C00000"/>
                </a:solidFill>
                <a:hlinkClick r:id="rId2"/>
              </a:rPr>
              <a:t>Adaptation without Borders</a:t>
            </a:r>
            <a:r>
              <a:rPr lang="en-US" sz="2400" dirty="0" smtClean="0"/>
              <a:t>"). </a:t>
            </a:r>
          </a:p>
          <a:p>
            <a:pPr lvl="0" algn="just" rtl="0">
              <a:buFont typeface="Courier New" pitchFamily="49" charset="0"/>
              <a:buChar char="o"/>
            </a:pPr>
            <a:r>
              <a:rPr lang="en-US" sz="2400" dirty="0" smtClean="0"/>
              <a:t>Addressing urban risks through urban planning and public investments, and increasing resilience to disasters through climate adaptation and risk reduction. (Important to enforce the implementation of the building codes and develop a simple building code, like in India, to reduce the risks from earthquakes in informal settlements) . </a:t>
            </a:r>
          </a:p>
          <a:p>
            <a:pPr algn="just"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rtl="0">
              <a:buFont typeface="Courier New" pitchFamily="49" charset="0"/>
              <a:buChar char="o"/>
            </a:pPr>
            <a:r>
              <a:rPr lang="en-US" sz="2800" dirty="0" smtClean="0"/>
              <a:t>More emphasis on social protection schemes as effective measures to enhance the resilience of communities to disaster risks (learning from the experiences of some Latin American countries).</a:t>
            </a:r>
          </a:p>
          <a:p>
            <a:pPr lvl="0" algn="just" rtl="0">
              <a:buFont typeface="Courier New" pitchFamily="49" charset="0"/>
              <a:buChar char="o"/>
            </a:pPr>
            <a:r>
              <a:rPr lang="en-US" sz="2800" dirty="0" smtClean="0"/>
              <a:t>Mainstreaming risk assessment in feasibility studies and environmental impact studies of new projects (promote resilient investment among business and finance). </a:t>
            </a:r>
          </a:p>
          <a:p>
            <a:pPr lvl="0" algn="just" rtl="0">
              <a:buFont typeface="Courier New" pitchFamily="49" charset="0"/>
              <a:buChar char="o"/>
            </a:pPr>
            <a:r>
              <a:rPr lang="en-US" sz="2800" dirty="0" smtClean="0"/>
              <a:t>The economics of disasters and disaster risk reduction; and developing performance indicators that measure how much a given risk is reduced and resilience is improved, assess how the perception of risk leads to resilience, ... </a:t>
            </a:r>
          </a:p>
          <a:p>
            <a:pPr algn="just" rtl="0">
              <a:buFont typeface="Courier New" pitchFamily="49" charset="0"/>
              <a:buChar char="o"/>
            </a:pPr>
            <a:endParaRPr lang="en-US" sz="2400" dirty="0" smtClean="0"/>
          </a:p>
          <a:p>
            <a:pPr lvl="0" algn="just"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lgn="just" rtl="0">
              <a:buFont typeface="Courier New" pitchFamily="49" charset="0"/>
              <a:buChar char="o"/>
            </a:pPr>
            <a:r>
              <a:rPr lang="en-US" sz="2800" dirty="0" smtClean="0"/>
              <a:t>Pushing Science and technology harder into DRR, to ensure that decisions are based on best available scientific evidence. Traditional science should also be encouraged and promoted. </a:t>
            </a:r>
          </a:p>
          <a:p>
            <a:pPr algn="just" rtl="0">
              <a:buFont typeface="Courier New" pitchFamily="49" charset="0"/>
              <a:buChar char="o"/>
            </a:pPr>
            <a:r>
              <a:rPr lang="en-US" sz="2800" dirty="0" smtClean="0"/>
              <a:t>Changing behavior and risk perceptions to influence actions around risk, using innovative ways (people change behavior in response to risk). </a:t>
            </a:r>
          </a:p>
          <a:p>
            <a:pPr algn="just" rtl="0">
              <a:buFont typeface="Courier New" pitchFamily="49" charset="0"/>
              <a:buChar char="o"/>
            </a:pPr>
            <a:r>
              <a:rPr lang="en-US" sz="2800" dirty="0" smtClean="0"/>
              <a:t>Outreaching to new partners like financial institutions, business and professional associations; and promoting the engagement of specific groups such as women, young people (scout movement), scientists, parliamentarians (finance/budget issues </a:t>
            </a:r>
            <a:r>
              <a:rPr lang="en-US" sz="2800" dirty="0" smtClean="0"/>
              <a:t>and </a:t>
            </a:r>
            <a:r>
              <a:rPr lang="en-US" sz="2800" dirty="0" smtClean="0"/>
              <a:t>legislation)…..</a:t>
            </a:r>
          </a:p>
          <a:p>
            <a:pPr lvl="0" algn="l"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011362"/>
          </a:xfrm>
        </p:spPr>
        <p:txBody>
          <a:bodyPr>
            <a:normAutofit fontScale="90000"/>
          </a:bodyPr>
          <a:lstStyle/>
          <a:p>
            <a:r>
              <a:rPr lang="en-US" sz="3600" b="1" dirty="0" smtClean="0">
                <a:solidFill>
                  <a:srgbClr val="FFFF00"/>
                </a:solidFill>
              </a:rPr>
              <a:t>Enhance Means of Implementation</a:t>
            </a:r>
            <a:r>
              <a:rPr lang="en-US" sz="3600" dirty="0" smtClean="0"/>
              <a:t/>
            </a:r>
            <a:br>
              <a:rPr lang="en-US" sz="3600" dirty="0" smtClean="0"/>
            </a:br>
            <a:r>
              <a:rPr lang="en-US" sz="3600" dirty="0" smtClean="0"/>
              <a:t/>
            </a:r>
            <a:br>
              <a:rPr lang="en-US" sz="3600" dirty="0" smtClean="0"/>
            </a:br>
            <a:r>
              <a:rPr lang="en-US" sz="3600" b="1" dirty="0" smtClean="0">
                <a:solidFill>
                  <a:srgbClr val="C00000"/>
                </a:solidFill>
              </a:rPr>
              <a:t>A high level of political commitment to DRR</a:t>
            </a:r>
            <a:r>
              <a:rPr lang="en-US" sz="3600" dirty="0" smtClean="0">
                <a:solidFill>
                  <a:srgbClr val="C00000"/>
                </a:solidFill>
              </a:rPr>
              <a:t>  </a:t>
            </a:r>
            <a:r>
              <a:rPr lang="en-US" dirty="0" smtClean="0">
                <a:solidFill>
                  <a:srgbClr val="C00000"/>
                </a:solidFill>
              </a:rPr>
              <a:t/>
            </a:r>
            <a:br>
              <a:rPr lang="en-US" dirty="0" smtClean="0">
                <a:solidFill>
                  <a:srgbClr val="C00000"/>
                </a:solidFill>
              </a:rPr>
            </a:br>
            <a:endParaRPr lang="ar-EG" dirty="0">
              <a:solidFill>
                <a:srgbClr val="C00000"/>
              </a:solidFill>
            </a:endParaRPr>
          </a:p>
        </p:txBody>
      </p:sp>
      <p:sp>
        <p:nvSpPr>
          <p:cNvPr id="3" name="Content Placeholder 2"/>
          <p:cNvSpPr>
            <a:spLocks noGrp="1"/>
          </p:cNvSpPr>
          <p:nvPr>
            <p:ph idx="1"/>
          </p:nvPr>
        </p:nvSpPr>
        <p:spPr/>
        <p:txBody>
          <a:bodyPr>
            <a:normAutofit/>
          </a:bodyPr>
          <a:lstStyle/>
          <a:p>
            <a:pPr lvl="0" algn="just" rtl="0">
              <a:buFont typeface="Courier New" pitchFamily="49" charset="0"/>
              <a:buChar char="o"/>
            </a:pPr>
            <a:endParaRPr lang="en-US" sz="2400" dirty="0" smtClean="0"/>
          </a:p>
          <a:p>
            <a:pPr lvl="0" algn="just" rtl="0">
              <a:buFont typeface="Courier New" pitchFamily="49" charset="0"/>
              <a:buChar char="o"/>
            </a:pPr>
            <a:r>
              <a:rPr lang="en-US" sz="2400" dirty="0" smtClean="0"/>
              <a:t>The </a:t>
            </a:r>
            <a:r>
              <a:rPr lang="en-US" sz="2400" dirty="0" smtClean="0"/>
              <a:t>climate change-extreme weather-security connection is one that can no longer be </a:t>
            </a:r>
            <a:r>
              <a:rPr lang="en-US" sz="2400" dirty="0" smtClean="0"/>
              <a:t>overlooked.</a:t>
            </a:r>
            <a:endParaRPr lang="en-US" sz="2400" dirty="0" smtClean="0"/>
          </a:p>
          <a:p>
            <a:pPr lvl="0" algn="just" rtl="0">
              <a:buFont typeface="Courier New" pitchFamily="49" charset="0"/>
              <a:buChar char="o"/>
            </a:pPr>
            <a:r>
              <a:rPr lang="en-US" sz="2400" dirty="0" smtClean="0"/>
              <a:t>The scientific evidence and projections and the socio-economic and political implications of risk need to be more accessible and understood by decision-makers. </a:t>
            </a:r>
          </a:p>
          <a:p>
            <a:pPr algn="just" rtl="0">
              <a:buFont typeface="Courier New" pitchFamily="49" charset="0"/>
              <a:buChar char="o"/>
            </a:pPr>
            <a:r>
              <a:rPr lang="en-US" sz="2400" dirty="0" smtClean="0"/>
              <a:t>A robust decision making approach based on the best available science </a:t>
            </a:r>
            <a:r>
              <a:rPr lang="en-US" sz="2400" dirty="0" smtClean="0"/>
              <a:t>. </a:t>
            </a:r>
            <a:endParaRPr lang="en-US" sz="2400" dirty="0" smtClean="0"/>
          </a:p>
          <a:p>
            <a:pPr algn="just" rtl="0">
              <a:buFont typeface="Courier New" pitchFamily="49" charset="0"/>
              <a:buChar char="o"/>
            </a:pPr>
            <a:r>
              <a:rPr lang="en-US" sz="2400" dirty="0" smtClean="0"/>
              <a:t>The conflict in the Sudan’s western region of Darfur has generated headlines over the years as the first climate war because drought and the advancing desert stoked tensions. </a:t>
            </a:r>
          </a:p>
          <a:p>
            <a:pPr lvl="0" algn="just" rtl="0">
              <a:buFont typeface="Courier New" pitchFamily="49" charset="0"/>
              <a:buChar char="o"/>
            </a:pPr>
            <a:endParaRPr lang="en-US" sz="2400" dirty="0" smtClean="0"/>
          </a:p>
          <a:p>
            <a:pPr algn="l">
              <a:buNone/>
            </a:pP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lgn="just" rtl="0">
              <a:buFont typeface="Courier New" pitchFamily="49" charset="0"/>
              <a:buChar char="o"/>
            </a:pPr>
            <a:r>
              <a:rPr lang="en-US" sz="2800" dirty="0" smtClean="0"/>
              <a:t>In 2011, the UN Security Council agreed to a statement expressing “concern that the possible adverse effects of climate change may, in the long run, aggravate certain existing threats to international peace and security.” </a:t>
            </a:r>
          </a:p>
          <a:p>
            <a:pPr algn="just" rtl="0">
              <a:buFont typeface="Courier New" pitchFamily="49" charset="0"/>
              <a:buChar char="o"/>
            </a:pPr>
            <a:r>
              <a:rPr lang="en-US" sz="2800" dirty="0" smtClean="0"/>
              <a:t>The Security Council session was evidence of the increased focus on the link between climate change, extreme weathers and global security.</a:t>
            </a:r>
          </a:p>
          <a:p>
            <a:pPr algn="just" rtl="0">
              <a:buFont typeface="Courier New" pitchFamily="49" charset="0"/>
              <a:buChar char="o"/>
            </a:pPr>
            <a:endParaRPr lang="en-US" sz="2800" dirty="0" smtClean="0"/>
          </a:p>
          <a:p>
            <a:pPr algn="l" rtl="0">
              <a:buFont typeface="Courier New" pitchFamily="49" charset="0"/>
              <a:buChar char="o"/>
            </a:pP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TotalTime>
  <Words>1625</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Some Reflections on Post-2015 HFA </vt:lpstr>
      <vt:lpstr> Post-2015 HFA  </vt:lpstr>
      <vt:lpstr>Slide 3</vt:lpstr>
      <vt:lpstr> Focus on </vt:lpstr>
      <vt:lpstr>Slide 5</vt:lpstr>
      <vt:lpstr>Slide 6</vt:lpstr>
      <vt:lpstr>Slide 7</vt:lpstr>
      <vt:lpstr>Enhance Means of Implementation  A high level of political commitment to DRR   </vt:lpstr>
      <vt:lpstr>Slide 9</vt:lpstr>
      <vt:lpstr>Slide 10</vt:lpstr>
      <vt:lpstr>  Enhanced leadership and governance  for  DRR on the  national regional and global levels  On the national level  </vt:lpstr>
      <vt:lpstr> On the regional level  </vt:lpstr>
      <vt:lpstr> On the Global level </vt:lpstr>
      <vt:lpstr> Mobilizing Finance for DRR and Resilience </vt:lpstr>
      <vt:lpstr>Slide 15</vt:lpstr>
      <vt:lpstr>Slide 16</vt:lpstr>
      <vt:lpstr>Slide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Reflections on Post-2015 HFA </dc:title>
  <dc:creator>Fatma-El-Mallah</dc:creator>
  <cp:lastModifiedBy>Fatma-El-Mallah</cp:lastModifiedBy>
  <cp:revision>13</cp:revision>
  <dcterms:created xsi:type="dcterms:W3CDTF">2013-03-14T17:54:51Z</dcterms:created>
  <dcterms:modified xsi:type="dcterms:W3CDTF">2013-03-15T14:57:03Z</dcterms:modified>
</cp:coreProperties>
</file>