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8" r:id="rId4"/>
    <p:sldId id="279" r:id="rId5"/>
    <p:sldId id="280" r:id="rId6"/>
    <p:sldId id="281" r:id="rId7"/>
    <p:sldId id="282" r:id="rId8"/>
    <p:sldId id="274" r:id="rId9"/>
    <p:sldId id="275" r:id="rId10"/>
    <p:sldId id="276" r:id="rId11"/>
    <p:sldId id="277" r:id="rId12"/>
    <p:sldId id="270" r:id="rId13"/>
    <p:sldId id="271" r:id="rId14"/>
    <p:sldId id="272" r:id="rId15"/>
    <p:sldId id="273" r:id="rId16"/>
    <p:sldId id="266" r:id="rId17"/>
    <p:sldId id="267" r:id="rId18"/>
    <p:sldId id="268" r:id="rId19"/>
    <p:sldId id="283" r:id="rId20"/>
    <p:sldId id="284" r:id="rId21"/>
    <p:sldId id="269" r:id="rId22"/>
    <p:sldId id="263" r:id="rId23"/>
    <p:sldId id="264" r:id="rId24"/>
    <p:sldId id="265" r:id="rId25"/>
    <p:sldId id="260" r:id="rId26"/>
    <p:sldId id="261" r:id="rId27"/>
    <p:sldId id="285" r:id="rId28"/>
    <p:sldId id="26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7" autoAdjust="0"/>
    <p:restoredTop sz="94563" autoAdjust="0"/>
  </p:normalViewPr>
  <p:slideViewPr>
    <p:cSldViewPr>
      <p:cViewPr>
        <p:scale>
          <a:sx n="60" d="100"/>
          <a:sy n="60" d="100"/>
        </p:scale>
        <p:origin x="-270" y="-72"/>
      </p:cViewPr>
      <p:guideLst>
        <p:guide orient="horz" pos="2160"/>
        <p:guide pos="2880"/>
      </p:guideLst>
    </p:cSldViewPr>
  </p:slideViewPr>
  <p:notesTextViewPr>
    <p:cViewPr>
      <p:scale>
        <a:sx n="1" d="1"/>
        <a:sy n="1" d="1"/>
      </p:scale>
      <p:origin x="0" y="0"/>
    </p:cViewPr>
  </p:notesTextViewPr>
  <p:sorterViewPr>
    <p:cViewPr>
      <p:scale>
        <a:sx n="100" d="100"/>
        <a:sy n="100" d="100"/>
      </p:scale>
      <p:origin x="0" y="43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156733-BDDB-4777-B681-802F02BA80DE}" type="datetimeFigureOut">
              <a:rPr lang="en-US" smtClean="0"/>
              <a:t>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157309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56733-BDDB-4777-B681-802F02BA80DE}" type="datetimeFigureOut">
              <a:rPr lang="en-US" smtClean="0"/>
              <a:t>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361057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56733-BDDB-4777-B681-802F02BA80DE}" type="datetimeFigureOut">
              <a:rPr lang="en-US" smtClean="0"/>
              <a:t>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163752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56733-BDDB-4777-B681-802F02BA80DE}" type="datetimeFigureOut">
              <a:rPr lang="en-US" smtClean="0"/>
              <a:t>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424139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156733-BDDB-4777-B681-802F02BA80DE}" type="datetimeFigureOut">
              <a:rPr lang="en-US" smtClean="0"/>
              <a:t>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693618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156733-BDDB-4777-B681-802F02BA80DE}" type="datetimeFigureOut">
              <a:rPr lang="en-US" smtClean="0"/>
              <a:t>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258013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156733-BDDB-4777-B681-802F02BA80DE}" type="datetimeFigureOut">
              <a:rPr lang="en-US" smtClean="0"/>
              <a:t>1/13/2013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3672691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156733-BDDB-4777-B681-802F02BA80DE}" type="datetimeFigureOut">
              <a:rPr lang="en-US" smtClean="0"/>
              <a:t>1/13/2013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54647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56733-BDDB-4777-B681-802F02BA80DE}" type="datetimeFigureOut">
              <a:rPr lang="en-US" smtClean="0"/>
              <a:t>1/13/2013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2424489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156733-BDDB-4777-B681-802F02BA80DE}" type="datetimeFigureOut">
              <a:rPr lang="en-US" smtClean="0"/>
              <a:t>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79840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156733-BDDB-4777-B681-802F02BA80DE}" type="datetimeFigureOut">
              <a:rPr lang="en-US" smtClean="0"/>
              <a:t>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2EBA44-B2E9-492F-8279-4997C8582017}" type="slidenum">
              <a:rPr lang="en-US" smtClean="0"/>
              <a:t>‹#›</a:t>
            </a:fld>
            <a:endParaRPr lang="en-US"/>
          </a:p>
        </p:txBody>
      </p:sp>
    </p:spTree>
    <p:extLst>
      <p:ext uri="{BB962C8B-B14F-4D97-AF65-F5344CB8AC3E}">
        <p14:creationId xmlns:p14="http://schemas.microsoft.com/office/powerpoint/2010/main" val="2458226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56733-BDDB-4777-B681-802F02BA80DE}" type="datetimeFigureOut">
              <a:rPr lang="en-US" smtClean="0"/>
              <a:t>1/13/2013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EBA44-B2E9-492F-8279-4997C8582017}" type="slidenum">
              <a:rPr lang="en-US" smtClean="0"/>
              <a:t>‹#›</a:t>
            </a:fld>
            <a:endParaRPr lang="en-US"/>
          </a:p>
        </p:txBody>
      </p:sp>
    </p:spTree>
    <p:extLst>
      <p:ext uri="{BB962C8B-B14F-4D97-AF65-F5344CB8AC3E}">
        <p14:creationId xmlns:p14="http://schemas.microsoft.com/office/powerpoint/2010/main" val="326572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26" Type="http://schemas.openxmlformats.org/officeDocument/2006/relationships/image" Target="../media/image64.jpeg"/><Relationship Id="rId3" Type="http://schemas.openxmlformats.org/officeDocument/2006/relationships/image" Target="../media/image41.jpeg"/><Relationship Id="rId21" Type="http://schemas.openxmlformats.org/officeDocument/2006/relationships/image" Target="../media/image59.jpeg"/><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5.jpeg"/><Relationship Id="rId25" Type="http://schemas.openxmlformats.org/officeDocument/2006/relationships/image" Target="../media/image63.jpeg"/><Relationship Id="rId2" Type="http://schemas.openxmlformats.org/officeDocument/2006/relationships/image" Target="../media/image2.png"/><Relationship Id="rId16" Type="http://schemas.openxmlformats.org/officeDocument/2006/relationships/image" Target="../media/image54.jpeg"/><Relationship Id="rId20"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49.jpeg"/><Relationship Id="rId24" Type="http://schemas.openxmlformats.org/officeDocument/2006/relationships/image" Target="../media/image62.jpeg"/><Relationship Id="rId5" Type="http://schemas.openxmlformats.org/officeDocument/2006/relationships/image" Target="../media/image43.jpeg"/><Relationship Id="rId15" Type="http://schemas.openxmlformats.org/officeDocument/2006/relationships/image" Target="../media/image53.jpeg"/><Relationship Id="rId23" Type="http://schemas.openxmlformats.org/officeDocument/2006/relationships/image" Target="../media/image61.jpeg"/><Relationship Id="rId28" Type="http://schemas.openxmlformats.org/officeDocument/2006/relationships/image" Target="../media/image66.jpeg"/><Relationship Id="rId10" Type="http://schemas.openxmlformats.org/officeDocument/2006/relationships/image" Target="../media/image48.jpeg"/><Relationship Id="rId19" Type="http://schemas.openxmlformats.org/officeDocument/2006/relationships/image" Target="../media/image57.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 Id="rId22" Type="http://schemas.openxmlformats.org/officeDocument/2006/relationships/image" Target="../media/image60.jpeg"/><Relationship Id="rId27"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200" y="0"/>
            <a:ext cx="44958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762000"/>
            <a:ext cx="4490356" cy="613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 y="228600"/>
            <a:ext cx="4191000" cy="1477328"/>
          </a:xfrm>
          <a:prstGeom prst="rect">
            <a:avLst/>
          </a:prstGeom>
        </p:spPr>
        <p:txBody>
          <a:bodyPr wrap="square">
            <a:spAutoFit/>
          </a:bodyPr>
          <a:lstStyle/>
          <a:p>
            <a:pPr algn="ctr"/>
            <a:r>
              <a:rPr lang="en-US" b="1" dirty="0">
                <a:solidFill>
                  <a:schemeClr val="accent1">
                    <a:lumMod val="50000"/>
                  </a:schemeClr>
                </a:solidFill>
              </a:rPr>
              <a:t>Managing the Risks of Extreme Events</a:t>
            </a:r>
          </a:p>
          <a:p>
            <a:pPr algn="ctr"/>
            <a:r>
              <a:rPr lang="en-US" b="1" dirty="0">
                <a:solidFill>
                  <a:schemeClr val="accent1">
                    <a:lumMod val="50000"/>
                  </a:schemeClr>
                </a:solidFill>
              </a:rPr>
              <a:t>and Disasters to Advance</a:t>
            </a:r>
          </a:p>
          <a:p>
            <a:pPr algn="ctr"/>
            <a:r>
              <a:rPr lang="en-US" b="1" dirty="0">
                <a:solidFill>
                  <a:schemeClr val="accent1">
                    <a:lumMod val="50000"/>
                  </a:schemeClr>
                </a:solidFill>
              </a:rPr>
              <a:t>Climate Change Adaptation</a:t>
            </a:r>
          </a:p>
          <a:p>
            <a:pPr algn="ctr"/>
            <a:r>
              <a:rPr lang="en-US" b="1" dirty="0">
                <a:solidFill>
                  <a:schemeClr val="accent1">
                    <a:lumMod val="50000"/>
                  </a:schemeClr>
                </a:solidFill>
              </a:rPr>
              <a:t>Special Report of the</a:t>
            </a:r>
          </a:p>
          <a:p>
            <a:pPr algn="ctr"/>
            <a:r>
              <a:rPr lang="en-US" sz="1600" b="1" dirty="0">
                <a:solidFill>
                  <a:schemeClr val="accent1">
                    <a:lumMod val="50000"/>
                  </a:schemeClr>
                </a:solidFill>
              </a:rPr>
              <a:t>Intergovernmental Panel on Climate Change</a:t>
            </a:r>
            <a:endParaRPr lang="en-US" sz="1600" dirty="0">
              <a:solidFill>
                <a:schemeClr val="accent1">
                  <a:lumMod val="50000"/>
                </a:schemeClr>
              </a:solidFill>
            </a:endParaRPr>
          </a:p>
        </p:txBody>
      </p:sp>
      <p:sp>
        <p:nvSpPr>
          <p:cNvPr id="5" name="Rectangle 4"/>
          <p:cNvSpPr/>
          <p:nvPr/>
        </p:nvSpPr>
        <p:spPr>
          <a:xfrm>
            <a:off x="609600" y="5791200"/>
            <a:ext cx="4038600" cy="938719"/>
          </a:xfrm>
          <a:prstGeom prst="rect">
            <a:avLst/>
          </a:prstGeom>
        </p:spPr>
        <p:txBody>
          <a:bodyPr wrap="square">
            <a:spAutoFit/>
          </a:bodyPr>
          <a:lstStyle/>
          <a:p>
            <a:pPr algn="just"/>
            <a:r>
              <a:rPr lang="en-US" sz="1100" dirty="0">
                <a:solidFill>
                  <a:schemeClr val="accent1">
                    <a:lumMod val="50000"/>
                  </a:schemeClr>
                </a:solidFill>
              </a:rPr>
              <a:t>The IPCC was established by </a:t>
            </a:r>
            <a:r>
              <a:rPr lang="en-US" sz="1100" dirty="0" smtClean="0">
                <a:solidFill>
                  <a:schemeClr val="accent1">
                    <a:lumMod val="50000"/>
                  </a:schemeClr>
                </a:solidFill>
              </a:rPr>
              <a:t>the United </a:t>
            </a:r>
            <a:r>
              <a:rPr lang="en-US" sz="1100" dirty="0">
                <a:solidFill>
                  <a:schemeClr val="accent1">
                    <a:lumMod val="50000"/>
                  </a:schemeClr>
                </a:solidFill>
              </a:rPr>
              <a:t>Nations Environment </a:t>
            </a:r>
            <a:r>
              <a:rPr lang="en-US" sz="1100" dirty="0" err="1">
                <a:solidFill>
                  <a:schemeClr val="accent1">
                    <a:lumMod val="50000"/>
                  </a:schemeClr>
                </a:solidFill>
              </a:rPr>
              <a:t>Programme</a:t>
            </a:r>
            <a:r>
              <a:rPr lang="en-US" sz="1100" dirty="0">
                <a:solidFill>
                  <a:schemeClr val="accent1">
                    <a:lumMod val="50000"/>
                  </a:schemeClr>
                </a:solidFill>
              </a:rPr>
              <a:t> (UNEP) and the World Meteorological Organization (WMO) to provide the world with </a:t>
            </a:r>
            <a:r>
              <a:rPr lang="en-US" sz="1100" dirty="0" smtClean="0">
                <a:solidFill>
                  <a:schemeClr val="accent1">
                    <a:lumMod val="50000"/>
                  </a:schemeClr>
                </a:solidFill>
              </a:rPr>
              <a:t>a comprehensive </a:t>
            </a:r>
            <a:r>
              <a:rPr lang="en-US" sz="1100" dirty="0">
                <a:solidFill>
                  <a:schemeClr val="accent1">
                    <a:lumMod val="50000"/>
                  </a:schemeClr>
                </a:solidFill>
              </a:rPr>
              <a:t>assessment of the current state of knowledge of climate change and its potential environmental and </a:t>
            </a:r>
            <a:r>
              <a:rPr lang="en-US" sz="1100" dirty="0" smtClean="0">
                <a:solidFill>
                  <a:schemeClr val="accent1">
                    <a:lumMod val="50000"/>
                  </a:schemeClr>
                </a:solidFill>
              </a:rPr>
              <a:t>socioeconomic  impacts</a:t>
            </a:r>
            <a:r>
              <a:rPr lang="en-US" sz="1100" dirty="0">
                <a:solidFill>
                  <a:schemeClr val="accent1">
                    <a:lumMod val="50000"/>
                  </a:schemeClr>
                </a:solidFill>
              </a:rPr>
              <a:t>.</a:t>
            </a:r>
          </a:p>
        </p:txBody>
      </p:sp>
      <p:sp>
        <p:nvSpPr>
          <p:cNvPr id="7" name="Rectangle 6"/>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90600" y="3874587"/>
            <a:ext cx="3886200" cy="1653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dirty="0">
                <a:solidFill>
                  <a:srgbClr val="FF0000"/>
                </a:solidFill>
                <a:latin typeface="Arial" pitchFamily="34" charset="0"/>
                <a:cs typeface="Arial" pitchFamily="34" charset="0"/>
              </a:rPr>
              <a:t>Prof. Wadid ERIAN</a:t>
            </a:r>
          </a:p>
          <a:p>
            <a:pPr>
              <a:defRPr/>
            </a:pPr>
            <a:endParaRPr lang="en-US" sz="1400" dirty="0">
              <a:solidFill>
                <a:srgbClr val="FF0000"/>
              </a:solidFill>
              <a:latin typeface="Aharoni" pitchFamily="2" charset="-79"/>
              <a:cs typeface="Aharoni" pitchFamily="2" charset="-79"/>
            </a:endParaRPr>
          </a:p>
          <a:p>
            <a:pPr>
              <a:defRPr/>
            </a:pPr>
            <a:r>
              <a:rPr lang="en-US" sz="1400" dirty="0" smtClean="0">
                <a:solidFill>
                  <a:srgbClr val="FF0000"/>
                </a:solidFill>
                <a:latin typeface="Arial" pitchFamily="34" charset="0"/>
                <a:cs typeface="Arial" pitchFamily="34" charset="0"/>
              </a:rPr>
              <a:t>DIRECTOR, Land and Water Uses Division</a:t>
            </a:r>
          </a:p>
          <a:p>
            <a:pPr>
              <a:defRPr/>
            </a:pPr>
            <a:r>
              <a:rPr lang="en-US" sz="1400" dirty="0" smtClean="0">
                <a:solidFill>
                  <a:srgbClr val="FF0000"/>
                </a:solidFill>
                <a:latin typeface="Arial" pitchFamily="34" charset="0"/>
                <a:cs typeface="Arial" pitchFamily="34" charset="0"/>
              </a:rPr>
              <a:t>LAS  ACSAD</a:t>
            </a:r>
            <a:endParaRPr lang="en-US" sz="1400" dirty="0">
              <a:solidFill>
                <a:srgbClr val="FF0000"/>
              </a:solidFill>
              <a:latin typeface="Arial" pitchFamily="34" charset="0"/>
              <a:cs typeface="Arial" pitchFamily="34" charset="0"/>
            </a:endParaRPr>
          </a:p>
          <a:p>
            <a:pPr>
              <a:defRPr/>
            </a:pPr>
            <a:r>
              <a:rPr lang="en-US" sz="1400" dirty="0">
                <a:solidFill>
                  <a:srgbClr val="FF0000"/>
                </a:solidFill>
                <a:latin typeface="Arial" pitchFamily="34" charset="0"/>
                <a:cs typeface="Arial" pitchFamily="34" charset="0"/>
              </a:rPr>
              <a:t>Lead Author in IPCC - SREX , </a:t>
            </a:r>
            <a:r>
              <a:rPr lang="en-US" sz="1400" dirty="0" smtClean="0">
                <a:solidFill>
                  <a:srgbClr val="FF0000"/>
                </a:solidFill>
                <a:latin typeface="Arial" pitchFamily="34" charset="0"/>
                <a:cs typeface="Arial" pitchFamily="34" charset="0"/>
              </a:rPr>
              <a:t>WGII</a:t>
            </a:r>
          </a:p>
          <a:p>
            <a:pPr>
              <a:defRPr/>
            </a:pPr>
            <a:r>
              <a:rPr lang="en-US" sz="1400" dirty="0" smtClean="0">
                <a:solidFill>
                  <a:srgbClr val="FF0000"/>
                </a:solidFill>
                <a:latin typeface="Arial" pitchFamily="34" charset="0"/>
                <a:cs typeface="Arial" pitchFamily="34" charset="0"/>
              </a:rPr>
              <a:t>Member in  UNISDR GAR Advisory Board</a:t>
            </a:r>
          </a:p>
          <a:p>
            <a:pPr>
              <a:defRPr/>
            </a:pPr>
            <a:r>
              <a:rPr lang="en-US" sz="1400" dirty="0" smtClean="0">
                <a:solidFill>
                  <a:srgbClr val="FF0000"/>
                </a:solidFill>
                <a:latin typeface="Arial" pitchFamily="34" charset="0"/>
                <a:cs typeface="Arial" pitchFamily="34" charset="0"/>
              </a:rPr>
              <a:t>Advisor World Bank </a:t>
            </a:r>
            <a:endParaRPr lang="en-US" sz="14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018133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434" y="4724400"/>
            <a:ext cx="8305800" cy="2031325"/>
          </a:xfrm>
          <a:prstGeom prst="rect">
            <a:avLst/>
          </a:prstGeom>
        </p:spPr>
        <p:txBody>
          <a:bodyPr wrap="square">
            <a:spAutoFit/>
          </a:bodyPr>
          <a:lstStyle/>
          <a:p>
            <a:r>
              <a:rPr lang="en-US" b="1" dirty="0"/>
              <a:t>It is </a:t>
            </a:r>
            <a:r>
              <a:rPr lang="en-US" b="1" i="1" dirty="0"/>
              <a:t>likely </a:t>
            </a:r>
            <a:r>
              <a:rPr lang="en-US" b="1" dirty="0"/>
              <a:t>that the frequency of heavy precipitation or the proportion of total rainfall from heavy falls </a:t>
            </a:r>
            <a:r>
              <a:rPr lang="en-US" b="1" dirty="0" smtClean="0"/>
              <a:t>will increase </a:t>
            </a:r>
            <a:r>
              <a:rPr lang="en-US" b="1" dirty="0"/>
              <a:t>in the 21st century over many areas of the globe</a:t>
            </a:r>
            <a:r>
              <a:rPr lang="en-US" b="1" dirty="0" smtClean="0"/>
              <a:t>.</a:t>
            </a:r>
          </a:p>
          <a:p>
            <a:r>
              <a:rPr lang="en-US" dirty="0"/>
              <a:t>This is particularly the case in the high latitudes </a:t>
            </a:r>
            <a:r>
              <a:rPr lang="en-US" dirty="0" smtClean="0"/>
              <a:t>and tropical </a:t>
            </a:r>
            <a:r>
              <a:rPr lang="en-US" dirty="0"/>
              <a:t>regions, and in winter in the northern mid-latitudes. Heavy rainfalls associated with tropical cyclones are </a:t>
            </a:r>
            <a:r>
              <a:rPr lang="en-US" i="1" dirty="0"/>
              <a:t>likely</a:t>
            </a:r>
          </a:p>
          <a:p>
            <a:r>
              <a:rPr lang="en-US" dirty="0"/>
              <a:t>to increase with continued warming. </a:t>
            </a:r>
            <a:endParaRPr lang="en-US" dirty="0" smtClean="0"/>
          </a:p>
          <a:p>
            <a:r>
              <a:rPr lang="en-US" dirty="0" smtClean="0"/>
              <a:t>There </a:t>
            </a:r>
            <a:r>
              <a:rPr lang="en-US" dirty="0"/>
              <a:t>is </a:t>
            </a:r>
            <a:r>
              <a:rPr lang="en-US" b="1" i="1" dirty="0"/>
              <a:t>medium confidence </a:t>
            </a:r>
            <a:r>
              <a:rPr lang="en-US" dirty="0"/>
              <a:t>that, in some regions, increases in heavy </a:t>
            </a:r>
            <a:r>
              <a:rPr lang="en-US" dirty="0" smtClean="0"/>
              <a:t>precipitation will </a:t>
            </a:r>
            <a:r>
              <a:rPr lang="en-US" dirty="0"/>
              <a:t>occur despite projected decreases in total precipitation</a:t>
            </a: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http://www.jondavies.net/photos/supercells/061592sprcl6(c)_s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0"/>
            <a:ext cx="87630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357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227" y="5626894"/>
            <a:ext cx="8286466" cy="1231106"/>
          </a:xfrm>
          <a:prstGeom prst="rect">
            <a:avLst/>
          </a:prstGeom>
        </p:spPr>
        <p:txBody>
          <a:bodyPr wrap="square">
            <a:spAutoFit/>
          </a:bodyPr>
          <a:lstStyle/>
          <a:p>
            <a:r>
              <a:rPr lang="en-US" b="1" dirty="0"/>
              <a:t>There is </a:t>
            </a:r>
            <a:r>
              <a:rPr lang="en-US" sz="2000" b="1" i="1" dirty="0"/>
              <a:t>medium confidence </a:t>
            </a:r>
            <a:r>
              <a:rPr lang="en-US" b="1" dirty="0"/>
              <a:t>that there will be a reduction in the number of </a:t>
            </a:r>
            <a:r>
              <a:rPr lang="en-US" b="1" dirty="0" smtClean="0"/>
              <a:t>extra_ tropical </a:t>
            </a:r>
            <a:r>
              <a:rPr lang="en-US" b="1" dirty="0"/>
              <a:t>cyclones </a:t>
            </a:r>
            <a:r>
              <a:rPr lang="en-US" b="1" dirty="0" smtClean="0"/>
              <a:t>averaged over </a:t>
            </a:r>
            <a:r>
              <a:rPr lang="en-US" b="1" dirty="0"/>
              <a:t>each hemisphere. </a:t>
            </a:r>
            <a:endParaRPr lang="en-US" b="1" dirty="0" smtClean="0"/>
          </a:p>
          <a:p>
            <a:r>
              <a:rPr lang="en-US" dirty="0" smtClean="0"/>
              <a:t>While </a:t>
            </a:r>
            <a:r>
              <a:rPr lang="en-US" dirty="0"/>
              <a:t>there is </a:t>
            </a:r>
            <a:r>
              <a:rPr lang="en-US" b="1" i="1" dirty="0"/>
              <a:t>low confidence </a:t>
            </a:r>
            <a:r>
              <a:rPr lang="en-US" dirty="0"/>
              <a:t>in the detailed geographical projections of </a:t>
            </a:r>
            <a:r>
              <a:rPr lang="en-US" dirty="0" smtClean="0"/>
              <a:t>extra_ tropical cyclone </a:t>
            </a:r>
            <a:r>
              <a:rPr lang="en-US" dirty="0"/>
              <a:t>activity,</a:t>
            </a: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http://www.ema.gov.au/www/ema/rwpgslib.nsf/GraphicFilesPersonal/(A96D9A49EA98CFE780B96F6EE5A027F4)~Cyclone+Eye+Large/$FILE/cyclone_eye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03"/>
            <a:ext cx="8763000" cy="5655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018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640" y="3962400"/>
            <a:ext cx="8196759" cy="2862322"/>
          </a:xfrm>
          <a:prstGeom prst="rect">
            <a:avLst/>
          </a:prstGeom>
        </p:spPr>
        <p:txBody>
          <a:bodyPr wrap="square">
            <a:spAutoFit/>
          </a:bodyPr>
          <a:lstStyle/>
          <a:p>
            <a:pPr algn="just"/>
            <a:r>
              <a:rPr lang="en-US" b="1" dirty="0"/>
              <a:t>There is </a:t>
            </a:r>
            <a:r>
              <a:rPr lang="en-US" b="1" i="1" dirty="0"/>
              <a:t>medium confidence </a:t>
            </a:r>
            <a:r>
              <a:rPr lang="en-US" b="1" dirty="0"/>
              <a:t>that droughts will intensify in the 21st century in some seasons and areas, </a:t>
            </a:r>
            <a:r>
              <a:rPr lang="en-US" b="1" dirty="0" smtClean="0"/>
              <a:t>due to </a:t>
            </a:r>
            <a:r>
              <a:rPr lang="en-US" b="1" dirty="0"/>
              <a:t>reduced precipitation and/or increased evapotranspiration. </a:t>
            </a:r>
          </a:p>
          <a:p>
            <a:pPr algn="just"/>
            <a:r>
              <a:rPr lang="en-US" dirty="0" smtClean="0"/>
              <a:t>This </a:t>
            </a:r>
            <a:r>
              <a:rPr lang="en-US" dirty="0"/>
              <a:t>applies to regions including southern </a:t>
            </a:r>
            <a:r>
              <a:rPr lang="en-US" dirty="0" smtClean="0"/>
              <a:t>Europe and </a:t>
            </a:r>
            <a:r>
              <a:rPr lang="en-US" dirty="0"/>
              <a:t>the Mediterranean region, central Europe, central North America, Central America and Mexico, northeast </a:t>
            </a:r>
            <a:r>
              <a:rPr lang="en-US" dirty="0" smtClean="0"/>
              <a:t>Brazil, and </a:t>
            </a:r>
            <a:r>
              <a:rPr lang="en-US" dirty="0"/>
              <a:t>southern Africa. Elsewhere there is overall </a:t>
            </a:r>
            <a:r>
              <a:rPr lang="en-US" i="1" dirty="0"/>
              <a:t>low confidence </a:t>
            </a:r>
            <a:r>
              <a:rPr lang="en-US" dirty="0"/>
              <a:t>because of inconsistent projections of drought </a:t>
            </a:r>
            <a:r>
              <a:rPr lang="en-US" dirty="0" smtClean="0"/>
              <a:t>changes (</a:t>
            </a:r>
            <a:r>
              <a:rPr lang="en-US" dirty="0"/>
              <a:t>dependent both on model and dryness index). Definitional issues, lack of observational data, and the inability of </a:t>
            </a:r>
            <a:r>
              <a:rPr lang="en-US" dirty="0" smtClean="0"/>
              <a:t>models to </a:t>
            </a:r>
            <a:r>
              <a:rPr lang="en-US" dirty="0"/>
              <a:t>include all the factors that influence droughts preclude stronger confidence than </a:t>
            </a:r>
            <a:r>
              <a:rPr lang="en-US" i="1" dirty="0"/>
              <a:t>medium </a:t>
            </a:r>
            <a:r>
              <a:rPr lang="en-US" dirty="0"/>
              <a:t>in drought projections.</a:t>
            </a:r>
          </a:p>
        </p:txBody>
      </p:sp>
      <p:pic>
        <p:nvPicPr>
          <p:cNvPr id="4" name="Picture 1"/>
          <p:cNvPicPr>
            <a:picLocks noChangeAspect="1" noChangeArrowheads="1"/>
          </p:cNvPicPr>
          <p:nvPr/>
        </p:nvPicPr>
        <p:blipFill>
          <a:blip r:embed="rId2" cstate="print"/>
          <a:srcRect/>
          <a:stretch>
            <a:fillRect/>
          </a:stretch>
        </p:blipFill>
        <p:spPr bwMode="auto">
          <a:xfrm>
            <a:off x="4421033" y="0"/>
            <a:ext cx="4726704" cy="3962400"/>
          </a:xfrm>
          <a:prstGeom prst="rect">
            <a:avLst/>
          </a:prstGeom>
          <a:noFill/>
          <a:ln w="9525">
            <a:noFill/>
            <a:miter lim="800000"/>
            <a:headEnd/>
            <a:tailEnd/>
          </a:ln>
        </p:spPr>
      </p:pic>
      <p:pic>
        <p:nvPicPr>
          <p:cNvPr id="5" name="Picture 6" descr="20100127_syriasandstorm"/>
          <p:cNvPicPr>
            <a:picLocks noChangeAspect="1" noChangeArrowheads="1"/>
          </p:cNvPicPr>
          <p:nvPr/>
        </p:nvPicPr>
        <p:blipFill>
          <a:blip r:embed="rId3" cstate="print"/>
          <a:srcRect/>
          <a:stretch>
            <a:fillRect/>
          </a:stretch>
        </p:blipFill>
        <p:spPr bwMode="auto">
          <a:xfrm>
            <a:off x="174624" y="0"/>
            <a:ext cx="4397376" cy="3962400"/>
          </a:xfrm>
          <a:prstGeom prst="rect">
            <a:avLst/>
          </a:prstGeom>
          <a:noFill/>
          <a:ln w="9525">
            <a:noFill/>
            <a:miter lim="800000"/>
            <a:headEnd/>
            <a:tailEnd/>
          </a:ln>
        </p:spPr>
      </p:pic>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950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781550"/>
            <a:ext cx="8686800" cy="2031325"/>
          </a:xfrm>
          <a:prstGeom prst="rect">
            <a:avLst/>
          </a:prstGeom>
        </p:spPr>
        <p:txBody>
          <a:bodyPr wrap="square">
            <a:spAutoFit/>
          </a:bodyPr>
          <a:lstStyle/>
          <a:p>
            <a:r>
              <a:rPr lang="en-US" b="1" dirty="0"/>
              <a:t>Projected precipitation and temperature changes imply possible changes in floods, although overall </a:t>
            </a:r>
            <a:r>
              <a:rPr lang="en-US" b="1" dirty="0" smtClean="0"/>
              <a:t>there is </a:t>
            </a:r>
            <a:r>
              <a:rPr lang="en-US" b="1" i="1" dirty="0"/>
              <a:t>low </a:t>
            </a:r>
            <a:r>
              <a:rPr lang="en-US" b="1" i="1" dirty="0" smtClean="0"/>
              <a:t>confidence </a:t>
            </a:r>
            <a:r>
              <a:rPr lang="en-US" b="1" dirty="0" smtClean="0"/>
              <a:t>in </a:t>
            </a:r>
            <a:r>
              <a:rPr lang="en-US" b="1" dirty="0"/>
              <a:t>projections of changes in fluvial floods. </a:t>
            </a:r>
            <a:endParaRPr lang="en-US" b="1" dirty="0" smtClean="0"/>
          </a:p>
          <a:p>
            <a:r>
              <a:rPr lang="en-US" b="1" dirty="0" smtClean="0"/>
              <a:t>Confidence </a:t>
            </a:r>
            <a:r>
              <a:rPr lang="en-US" b="1" dirty="0"/>
              <a:t>is </a:t>
            </a:r>
            <a:r>
              <a:rPr lang="en-US" b="1" i="1" dirty="0"/>
              <a:t>low </a:t>
            </a:r>
            <a:r>
              <a:rPr lang="en-US" dirty="0"/>
              <a:t>due to </a:t>
            </a:r>
            <a:r>
              <a:rPr lang="en-US" i="1" dirty="0"/>
              <a:t>limited evidence </a:t>
            </a:r>
            <a:r>
              <a:rPr lang="en-US" dirty="0" smtClean="0"/>
              <a:t>and because </a:t>
            </a:r>
            <a:r>
              <a:rPr lang="en-US" dirty="0"/>
              <a:t>the causes of regional changes are complex, although there are exceptions to this statement. </a:t>
            </a:r>
            <a:endParaRPr lang="en-US" dirty="0" smtClean="0"/>
          </a:p>
          <a:p>
            <a:r>
              <a:rPr lang="en-US" dirty="0" smtClean="0"/>
              <a:t>There </a:t>
            </a:r>
            <a:r>
              <a:rPr lang="en-US" dirty="0"/>
              <a:t>is </a:t>
            </a:r>
            <a:r>
              <a:rPr lang="en-US" b="1" i="1" dirty="0" smtClean="0"/>
              <a:t>medium confidence </a:t>
            </a:r>
            <a:r>
              <a:rPr lang="en-US" dirty="0"/>
              <a:t>(based on physical reasoning) that projected increases in heavy rainfall would contribute to increases </a:t>
            </a:r>
            <a:r>
              <a:rPr lang="en-US" dirty="0" smtClean="0"/>
              <a:t>in local </a:t>
            </a:r>
            <a:r>
              <a:rPr lang="en-US" dirty="0"/>
              <a:t>flooding in some catchments or regions.</a:t>
            </a: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ttp://www.earthonlinemedia.com/ebooks/tpe_3e/fluvial_systems/Rochesterflood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90" y="0"/>
            <a:ext cx="877351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4326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625876"/>
            <a:ext cx="8382000" cy="2308324"/>
          </a:xfrm>
          <a:prstGeom prst="rect">
            <a:avLst/>
          </a:prstGeom>
        </p:spPr>
        <p:txBody>
          <a:bodyPr wrap="square">
            <a:spAutoFit/>
          </a:bodyPr>
          <a:lstStyle/>
          <a:p>
            <a:pPr algn="just"/>
            <a:r>
              <a:rPr lang="en-US" b="1" dirty="0"/>
              <a:t>It is </a:t>
            </a:r>
            <a:r>
              <a:rPr lang="en-US" b="1" i="1" dirty="0"/>
              <a:t>very likely </a:t>
            </a:r>
            <a:r>
              <a:rPr lang="en-US" b="1" dirty="0"/>
              <a:t>that mean sea level rise will contribute to upward trends in extreme coastal high </a:t>
            </a:r>
            <a:r>
              <a:rPr lang="en-US" b="1" dirty="0" smtClean="0"/>
              <a:t>water levels </a:t>
            </a:r>
            <a:r>
              <a:rPr lang="en-US" b="1" dirty="0"/>
              <a:t>in the future. </a:t>
            </a:r>
            <a:endParaRPr lang="en-US" b="1" dirty="0" smtClean="0"/>
          </a:p>
          <a:p>
            <a:pPr algn="just"/>
            <a:r>
              <a:rPr lang="en-US" dirty="0" smtClean="0"/>
              <a:t>There </a:t>
            </a:r>
            <a:r>
              <a:rPr lang="en-US" dirty="0"/>
              <a:t>is </a:t>
            </a:r>
            <a:r>
              <a:rPr lang="en-US" b="1" i="1" dirty="0"/>
              <a:t>high confidence </a:t>
            </a:r>
            <a:r>
              <a:rPr lang="en-US" dirty="0"/>
              <a:t>that locations currently experiencing adverse impacts such as </a:t>
            </a:r>
            <a:r>
              <a:rPr lang="en-US" dirty="0" smtClean="0"/>
              <a:t>coastal erosion </a:t>
            </a:r>
            <a:r>
              <a:rPr lang="en-US" dirty="0"/>
              <a:t>and inundation will continue to do so in the future due to increasing sea levels, all other contributing </a:t>
            </a:r>
            <a:r>
              <a:rPr lang="en-US" dirty="0" smtClean="0"/>
              <a:t>factors being </a:t>
            </a:r>
            <a:r>
              <a:rPr lang="en-US" dirty="0"/>
              <a:t>equal. </a:t>
            </a:r>
            <a:endParaRPr lang="en-US" dirty="0" smtClean="0"/>
          </a:p>
          <a:p>
            <a:pPr algn="just"/>
            <a:r>
              <a:rPr lang="en-US" dirty="0" smtClean="0"/>
              <a:t>The </a:t>
            </a:r>
            <a:r>
              <a:rPr lang="en-US" b="1" i="1" dirty="0"/>
              <a:t>very likely </a:t>
            </a:r>
            <a:r>
              <a:rPr lang="en-US" dirty="0"/>
              <a:t>contribution of mean sea level rise to increased extreme coastal high water levels, </a:t>
            </a:r>
            <a:r>
              <a:rPr lang="en-US" dirty="0" smtClean="0"/>
              <a:t>coupled with </a:t>
            </a:r>
            <a:r>
              <a:rPr lang="en-US" dirty="0"/>
              <a:t>the </a:t>
            </a:r>
            <a:r>
              <a:rPr lang="en-US" b="1" i="1" dirty="0"/>
              <a:t>likely </a:t>
            </a:r>
            <a:r>
              <a:rPr lang="en-US" b="1" dirty="0"/>
              <a:t>increase </a:t>
            </a:r>
            <a:r>
              <a:rPr lang="en-US" dirty="0"/>
              <a:t>in tropical cyclone maximum wind speed, is a specific issue for tropical small island states.</a:t>
            </a: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http://media.treehugger.com/assets/images/2011/10/20090310-maldives-sea-level-r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763000" cy="4652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357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233" y="5426095"/>
            <a:ext cx="8610600" cy="1508105"/>
          </a:xfrm>
          <a:prstGeom prst="rect">
            <a:avLst/>
          </a:prstGeom>
        </p:spPr>
        <p:txBody>
          <a:bodyPr wrap="square">
            <a:spAutoFit/>
          </a:bodyPr>
          <a:lstStyle/>
          <a:p>
            <a:r>
              <a:rPr lang="en-US" b="1" dirty="0"/>
              <a:t>There is </a:t>
            </a:r>
            <a:r>
              <a:rPr lang="en-US" sz="2000" b="1" i="1" dirty="0"/>
              <a:t>high confidence </a:t>
            </a:r>
            <a:r>
              <a:rPr lang="en-US" b="1" dirty="0"/>
              <a:t>that changes in heat waves, glacial retreat, and/or permafrost degradation </a:t>
            </a:r>
            <a:r>
              <a:rPr lang="en-US" b="1" dirty="0" smtClean="0"/>
              <a:t>will affect </a:t>
            </a:r>
            <a:r>
              <a:rPr lang="en-US" b="1" dirty="0"/>
              <a:t>high mountain phenomena such as slope instabilities, movements of mass, and glacial lake </a:t>
            </a:r>
            <a:r>
              <a:rPr lang="en-US" b="1" dirty="0" smtClean="0"/>
              <a:t>outburst floods</a:t>
            </a:r>
            <a:r>
              <a:rPr lang="en-US" b="1" dirty="0"/>
              <a:t>. </a:t>
            </a:r>
            <a:endParaRPr lang="en-US" b="1" dirty="0" smtClean="0"/>
          </a:p>
          <a:p>
            <a:r>
              <a:rPr lang="en-US" dirty="0" smtClean="0"/>
              <a:t>There </a:t>
            </a:r>
            <a:r>
              <a:rPr lang="en-US" dirty="0"/>
              <a:t>is also </a:t>
            </a:r>
            <a:r>
              <a:rPr lang="en-US" b="1" i="1" dirty="0"/>
              <a:t>high confidence </a:t>
            </a:r>
            <a:r>
              <a:rPr lang="en-US" dirty="0"/>
              <a:t>that changes in heavy precipitation will affect landslides in some regions</a:t>
            </a: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ttp://landslides.usgs.gov/learning/images/slides/slide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287"/>
            <a:ext cx="8763000" cy="53883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018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902875"/>
            <a:ext cx="8610600" cy="2031325"/>
          </a:xfrm>
          <a:prstGeom prst="rect">
            <a:avLst/>
          </a:prstGeom>
        </p:spPr>
        <p:txBody>
          <a:bodyPr wrap="square">
            <a:spAutoFit/>
          </a:bodyPr>
          <a:lstStyle/>
          <a:p>
            <a:r>
              <a:rPr lang="en-US" b="1" dirty="0"/>
              <a:t>There is </a:t>
            </a:r>
            <a:r>
              <a:rPr lang="en-US" b="1" i="1" dirty="0"/>
              <a:t>low confidence </a:t>
            </a:r>
            <a:r>
              <a:rPr lang="en-US" b="1" dirty="0"/>
              <a:t>in projections of changes in large-scale patterns of natural climate variability.</a:t>
            </a:r>
          </a:p>
          <a:p>
            <a:r>
              <a:rPr lang="en-US" dirty="0"/>
              <a:t>Confidence is </a:t>
            </a:r>
            <a:r>
              <a:rPr lang="en-US" i="1" dirty="0"/>
              <a:t>low </a:t>
            </a:r>
            <a:r>
              <a:rPr lang="en-US" dirty="0"/>
              <a:t>in projections of changes in monsoons (rainfall, circulation) because there is little consensus in </a:t>
            </a:r>
            <a:r>
              <a:rPr lang="en-US" dirty="0" smtClean="0"/>
              <a:t>climate models </a:t>
            </a:r>
            <a:r>
              <a:rPr lang="en-US" dirty="0"/>
              <a:t>regarding the sign of future change in the monsoons. Model projections of changes in El </a:t>
            </a:r>
            <a:r>
              <a:rPr lang="en-US" dirty="0" smtClean="0"/>
              <a:t>Niño–Southern </a:t>
            </a:r>
            <a:r>
              <a:rPr lang="en-US" dirty="0"/>
              <a:t>Oscillation variability and the frequency of El Niño episodes are not consistent, and so there is </a:t>
            </a:r>
            <a:r>
              <a:rPr lang="en-US" b="1" i="1" dirty="0"/>
              <a:t>low confidence </a:t>
            </a:r>
            <a:r>
              <a:rPr lang="en-US" dirty="0" smtClean="0"/>
              <a:t>in projections </a:t>
            </a:r>
            <a:r>
              <a:rPr lang="en-US" dirty="0"/>
              <a:t>of changes in this phenomenon.</a:t>
            </a: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8" y="0"/>
            <a:ext cx="8763001" cy="490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950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CHINA\Somalia-is-Under-Influence-of-starvation-disaster.jpeg"/>
          <p:cNvPicPr>
            <a:picLocks noChangeAspect="1" noChangeArrowheads="1"/>
          </p:cNvPicPr>
          <p:nvPr/>
        </p:nvPicPr>
        <p:blipFill>
          <a:blip r:embed="rId2" cstate="print"/>
          <a:srcRect/>
          <a:stretch>
            <a:fillRect/>
          </a:stretch>
        </p:blipFill>
        <p:spPr bwMode="auto">
          <a:xfrm>
            <a:off x="1354974" y="3868880"/>
            <a:ext cx="3826626" cy="2869970"/>
          </a:xfrm>
          <a:prstGeom prst="rect">
            <a:avLst/>
          </a:prstGeom>
          <a:solidFill>
            <a:schemeClr val="accent2">
              <a:lumMod val="75000"/>
            </a:schemeClr>
          </a:solid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866767"/>
            <a:ext cx="5181600" cy="3132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8641" y="405102"/>
            <a:ext cx="8001000" cy="461665"/>
          </a:xfrm>
          <a:prstGeom prst="rect">
            <a:avLst/>
          </a:prstGeom>
        </p:spPr>
        <p:txBody>
          <a:bodyPr wrap="square">
            <a:spAutoFit/>
          </a:bodyPr>
          <a:lstStyle/>
          <a:p>
            <a:pPr algn="ctr"/>
            <a:r>
              <a:rPr lang="en-US" sz="2400" b="1" i="0" u="none" strike="noStrike" baseline="0" dirty="0" smtClean="0">
                <a:solidFill>
                  <a:srgbClr val="00005C"/>
                </a:solidFill>
                <a:latin typeface="FrutigerLTPro-BoldCn"/>
              </a:rPr>
              <a:t>Human Impacts and Disaster Losses</a:t>
            </a:r>
            <a:endParaRPr lang="en-US" sz="2400" dirty="0"/>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a3.sphotos.ak.fbcdn.net/hphotos-ak-ash4/s320x320/313262_253355728040706_192229600819986_743277_1250958895_n.jpg"/>
          <p:cNvPicPr>
            <a:picLocks noChangeAspect="1" noChangeArrowheads="1"/>
          </p:cNvPicPr>
          <p:nvPr/>
        </p:nvPicPr>
        <p:blipFill>
          <a:blip r:embed="rId5" cstate="print"/>
          <a:srcRect/>
          <a:stretch>
            <a:fillRect/>
          </a:stretch>
        </p:blipFill>
        <p:spPr bwMode="auto">
          <a:xfrm>
            <a:off x="5148350" y="3999024"/>
            <a:ext cx="3902825" cy="2750019"/>
          </a:xfrm>
          <a:prstGeom prst="rect">
            <a:avLst/>
          </a:prstGeom>
          <a:noFill/>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7332" y="847928"/>
            <a:ext cx="2558868" cy="315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4326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38200" y="533400"/>
            <a:ext cx="8001000" cy="923330"/>
          </a:xfrm>
          <a:prstGeom prst="rect">
            <a:avLst/>
          </a:prstGeom>
        </p:spPr>
        <p:txBody>
          <a:bodyPr wrap="square">
            <a:spAutoFit/>
          </a:bodyPr>
          <a:lstStyle/>
          <a:p>
            <a:r>
              <a:rPr lang="en-US" b="1" i="0" u="none" strike="noStrike" baseline="0" dirty="0" smtClean="0">
                <a:latin typeface="FrutigerLTPro-BoldCn"/>
              </a:rPr>
              <a:t>In many regions, the main drivers of future increases in economic losses due to some climate extremes will be socioeconomic in nature </a:t>
            </a:r>
          </a:p>
          <a:p>
            <a:r>
              <a:rPr lang="en-US" b="1" i="0" u="none" strike="noStrike" baseline="0" dirty="0" smtClean="0">
                <a:latin typeface="FrutigerLTPro-BoldCn"/>
              </a:rPr>
              <a:t>(</a:t>
            </a:r>
            <a:r>
              <a:rPr lang="en-US" b="1" i="1" u="none" strike="noStrike" baseline="0" dirty="0" smtClean="0">
                <a:latin typeface="FrutigerLTPro-BoldCnIta"/>
              </a:rPr>
              <a:t>medium confidence</a:t>
            </a:r>
            <a:r>
              <a:rPr lang="en-US" b="1" i="0" u="none" strike="noStrike" baseline="0" dirty="0" smtClean="0">
                <a:latin typeface="FrutigerLTPro-BoldCn"/>
              </a:rPr>
              <a:t>, based on </a:t>
            </a:r>
            <a:r>
              <a:rPr lang="en-US" b="1" i="1" u="none" strike="noStrike" baseline="0" dirty="0" smtClean="0">
                <a:latin typeface="FrutigerLTPro-BoldCnIta"/>
              </a:rPr>
              <a:t>medium agreement</a:t>
            </a:r>
            <a:r>
              <a:rPr lang="en-US" b="1" i="0" u="none" strike="noStrike" baseline="0" dirty="0" smtClean="0">
                <a:latin typeface="FrutigerLTPro-BoldCn"/>
              </a:rPr>
              <a:t>, </a:t>
            </a:r>
            <a:r>
              <a:rPr lang="en-US" b="1" i="1" u="none" strike="noStrike" baseline="0" dirty="0" smtClean="0">
                <a:latin typeface="FrutigerLTPro-BoldCnIta"/>
              </a:rPr>
              <a:t>limited evidence</a:t>
            </a:r>
            <a:r>
              <a:rPr lang="en-US" b="1" i="0" u="none" strike="noStrike" baseline="0" dirty="0" smtClean="0">
                <a:latin typeface="FrutigerLTPro-BoldCn"/>
              </a:rPr>
              <a:t>)</a:t>
            </a:r>
            <a:endParaRPr lang="en-US" dirty="0"/>
          </a:p>
        </p:txBody>
      </p:sp>
      <p:sp>
        <p:nvSpPr>
          <p:cNvPr id="5" name="Rectangle 4"/>
          <p:cNvSpPr/>
          <p:nvPr/>
        </p:nvSpPr>
        <p:spPr>
          <a:xfrm>
            <a:off x="838200" y="1600200"/>
            <a:ext cx="4191000" cy="2862322"/>
          </a:xfrm>
          <a:prstGeom prst="rect">
            <a:avLst/>
          </a:prstGeom>
        </p:spPr>
        <p:txBody>
          <a:bodyPr wrap="square">
            <a:spAutoFit/>
          </a:bodyPr>
          <a:lstStyle/>
          <a:p>
            <a:r>
              <a:rPr lang="en-US" b="0" i="0" u="none" strike="noStrike" baseline="0" dirty="0" smtClean="0">
                <a:latin typeface="FrutigerLTPro-Condensed"/>
              </a:rPr>
              <a:t>Climate extremes are only one of the factors that affect risks, but few studies have specifically quantified the effects of changes in population, exposure of people and assets, and vulnerability as determinants of loss. However, the few studies available generally underline the important role of projected changes (increases) in population and capital at risk.</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733800"/>
            <a:ext cx="357342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population density cartoons, population density cartoon, population density picture, population density pictures, population density image, population density images, population density illustration, population density illustration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275" y="4419600"/>
            <a:ext cx="1685925" cy="22110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ghttime satellite image of the Nile River Valley, from NASA satell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6" y="4419600"/>
            <a:ext cx="2844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3960" y="1725073"/>
            <a:ext cx="3588661" cy="23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357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33400" y="457200"/>
            <a:ext cx="8610600" cy="369332"/>
          </a:xfrm>
          <a:prstGeom prst="rect">
            <a:avLst/>
          </a:prstGeom>
        </p:spPr>
        <p:txBody>
          <a:bodyPr wrap="square">
            <a:spAutoFit/>
          </a:bodyPr>
          <a:lstStyle/>
          <a:p>
            <a:pPr algn="ctr"/>
            <a:r>
              <a:rPr lang="en-US" b="1" dirty="0"/>
              <a:t>Managing Changing </a:t>
            </a:r>
            <a:r>
              <a:rPr lang="en-US" b="1" dirty="0" smtClean="0"/>
              <a:t>Risks of </a:t>
            </a:r>
            <a:r>
              <a:rPr lang="en-US" b="1" dirty="0"/>
              <a:t>Climate Extremes and Disasters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1129517"/>
            <a:ext cx="3832209" cy="283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8" descr="صورة5"/>
          <p:cNvSpPr>
            <a:spLocks noChangeArrowheads="1"/>
          </p:cNvSpPr>
          <p:nvPr/>
        </p:nvSpPr>
        <p:spPr bwMode="auto">
          <a:xfrm>
            <a:off x="1453620" y="1129517"/>
            <a:ext cx="3385080" cy="3048000"/>
          </a:xfrm>
          <a:prstGeom prst="roundRect">
            <a:avLst>
              <a:gd name="adj" fmla="val 0"/>
            </a:avLst>
          </a:prstGeom>
          <a:blipFill dpi="0" rotWithShape="0">
            <a:blip r:embed="rId4" cstate="print"/>
            <a:srcRect/>
            <a:stretch>
              <a:fillRect/>
            </a:stretch>
          </a:blipFill>
          <a:ln w="38100">
            <a:noFill/>
            <a:round/>
            <a:headEnd/>
            <a:tailEnd/>
          </a:ln>
        </p:spPr>
        <p:txBody>
          <a:bodyPr wrap="none" anchor="ctr"/>
          <a:lstStyle/>
          <a:p>
            <a:endParaRPr lang="en-US"/>
          </a:p>
        </p:txBody>
      </p:sp>
      <p:pic>
        <p:nvPicPr>
          <p:cNvPr id="7" name="Picture 2"/>
          <p:cNvPicPr>
            <a:picLocks noChangeAspect="1" noChangeArrowheads="1"/>
          </p:cNvPicPr>
          <p:nvPr/>
        </p:nvPicPr>
        <p:blipFill>
          <a:blip r:embed="rId5" cstate="print">
            <a:lum bright="-6000" contrast="-12000"/>
          </a:blip>
          <a:srcRect/>
          <a:stretch>
            <a:fillRect/>
          </a:stretch>
        </p:blipFill>
        <p:spPr bwMode="auto">
          <a:xfrm>
            <a:off x="1474402" y="3962400"/>
            <a:ext cx="7196507" cy="2590800"/>
          </a:xfrm>
          <a:prstGeom prst="rect">
            <a:avLst/>
          </a:prstGeom>
          <a:noFill/>
        </p:spPr>
      </p:pic>
    </p:spTree>
    <p:extLst>
      <p:ext uri="{BB962C8B-B14F-4D97-AF65-F5344CB8AC3E}">
        <p14:creationId xmlns:p14="http://schemas.microsoft.com/office/powerpoint/2010/main" val="2455910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435" y="990600"/>
            <a:ext cx="6172200" cy="6001643"/>
          </a:xfrm>
          <a:prstGeom prst="rect">
            <a:avLst/>
          </a:prstGeom>
        </p:spPr>
        <p:txBody>
          <a:bodyPr wrap="square">
            <a:spAutoFit/>
          </a:bodyPr>
          <a:lstStyle/>
          <a:p>
            <a:r>
              <a:rPr lang="en-US" sz="2400" dirty="0">
                <a:solidFill>
                  <a:schemeClr val="accent1">
                    <a:lumMod val="50000"/>
                  </a:schemeClr>
                </a:solidFill>
              </a:rPr>
              <a:t>Extreme weather and climate events</a:t>
            </a:r>
            <a:r>
              <a:rPr lang="en-US" sz="2400" dirty="0" smtClean="0">
                <a:solidFill>
                  <a:schemeClr val="accent1">
                    <a:lumMod val="50000"/>
                  </a:schemeClr>
                </a:solidFill>
              </a:rPr>
              <a:t>,</a:t>
            </a:r>
          </a:p>
          <a:p>
            <a:r>
              <a:rPr lang="en-US" sz="2400" dirty="0" smtClean="0">
                <a:solidFill>
                  <a:schemeClr val="accent1">
                    <a:lumMod val="50000"/>
                  </a:schemeClr>
                </a:solidFill>
              </a:rPr>
              <a:t>interacting with:</a:t>
            </a:r>
          </a:p>
          <a:p>
            <a:r>
              <a:rPr lang="en-US" sz="2400" b="1" dirty="0" smtClean="0">
                <a:solidFill>
                  <a:schemeClr val="accent1">
                    <a:lumMod val="50000"/>
                  </a:schemeClr>
                </a:solidFill>
              </a:rPr>
              <a:t>exposed</a:t>
            </a:r>
            <a:r>
              <a:rPr lang="en-US" sz="2400" dirty="0" smtClean="0">
                <a:solidFill>
                  <a:schemeClr val="accent1">
                    <a:lumMod val="50000"/>
                  </a:schemeClr>
                </a:solidFill>
              </a:rPr>
              <a:t> </a:t>
            </a:r>
            <a:r>
              <a:rPr lang="en-US" sz="2400" dirty="0">
                <a:solidFill>
                  <a:schemeClr val="accent1">
                    <a:lumMod val="50000"/>
                  </a:schemeClr>
                </a:solidFill>
              </a:rPr>
              <a:t>and </a:t>
            </a:r>
            <a:r>
              <a:rPr lang="en-US" sz="2400" b="1" dirty="0" smtClean="0">
                <a:solidFill>
                  <a:schemeClr val="accent1">
                    <a:lumMod val="50000"/>
                  </a:schemeClr>
                </a:solidFill>
              </a:rPr>
              <a:t>vulnerable</a:t>
            </a:r>
            <a:r>
              <a:rPr lang="en-US" sz="2400" dirty="0" smtClean="0">
                <a:solidFill>
                  <a:schemeClr val="accent1">
                    <a:lumMod val="50000"/>
                  </a:schemeClr>
                </a:solidFill>
              </a:rPr>
              <a:t>  </a:t>
            </a:r>
            <a:r>
              <a:rPr lang="en-US" sz="2400" b="1" dirty="0" smtClean="0">
                <a:solidFill>
                  <a:schemeClr val="accent1">
                    <a:lumMod val="50000"/>
                  </a:schemeClr>
                </a:solidFill>
              </a:rPr>
              <a:t>human </a:t>
            </a:r>
            <a:r>
              <a:rPr lang="en-US" sz="2400" b="1" dirty="0">
                <a:solidFill>
                  <a:schemeClr val="accent1">
                    <a:lumMod val="50000"/>
                  </a:schemeClr>
                </a:solidFill>
              </a:rPr>
              <a:t>and natural </a:t>
            </a:r>
            <a:r>
              <a:rPr lang="en-US" sz="2400" b="1" dirty="0" smtClean="0">
                <a:solidFill>
                  <a:schemeClr val="accent1">
                    <a:lumMod val="50000"/>
                  </a:schemeClr>
                </a:solidFill>
              </a:rPr>
              <a:t>systems</a:t>
            </a:r>
            <a:r>
              <a:rPr lang="en-US" sz="2400" dirty="0" smtClean="0">
                <a:solidFill>
                  <a:schemeClr val="accent1">
                    <a:lumMod val="50000"/>
                  </a:schemeClr>
                </a:solidFill>
              </a:rPr>
              <a:t>, can </a:t>
            </a:r>
            <a:r>
              <a:rPr lang="en-US" sz="2400" dirty="0">
                <a:solidFill>
                  <a:schemeClr val="accent1">
                    <a:lumMod val="50000"/>
                  </a:schemeClr>
                </a:solidFill>
              </a:rPr>
              <a:t>lead to disasters</a:t>
            </a:r>
            <a:r>
              <a:rPr lang="en-US" sz="2400" dirty="0" smtClean="0">
                <a:solidFill>
                  <a:schemeClr val="accent1">
                    <a:lumMod val="50000"/>
                  </a:schemeClr>
                </a:solidFill>
              </a:rPr>
              <a:t>.</a:t>
            </a:r>
          </a:p>
          <a:p>
            <a:endParaRPr lang="en-US" sz="2400" dirty="0">
              <a:solidFill>
                <a:schemeClr val="accent1">
                  <a:lumMod val="50000"/>
                </a:schemeClr>
              </a:solidFill>
            </a:endParaRPr>
          </a:p>
          <a:p>
            <a:endParaRPr lang="en-US" sz="2400" dirty="0" smtClean="0">
              <a:solidFill>
                <a:schemeClr val="accent1">
                  <a:lumMod val="50000"/>
                </a:schemeClr>
              </a:solidFill>
            </a:endParaRPr>
          </a:p>
          <a:p>
            <a:r>
              <a:rPr lang="en-US" sz="2400" dirty="0" smtClean="0">
                <a:solidFill>
                  <a:schemeClr val="accent1">
                    <a:lumMod val="50000"/>
                  </a:schemeClr>
                </a:solidFill>
              </a:rPr>
              <a:t> </a:t>
            </a:r>
          </a:p>
          <a:p>
            <a:endParaRPr lang="en-US" sz="2400" dirty="0" smtClean="0">
              <a:solidFill>
                <a:schemeClr val="accent1">
                  <a:lumMod val="50000"/>
                </a:schemeClr>
              </a:solidFill>
            </a:endParaRPr>
          </a:p>
          <a:p>
            <a:endParaRPr lang="en-US" sz="2400" dirty="0">
              <a:solidFill>
                <a:schemeClr val="accent1">
                  <a:lumMod val="50000"/>
                </a:schemeClr>
              </a:solidFill>
            </a:endParaRPr>
          </a:p>
          <a:p>
            <a:endParaRPr lang="en-US" sz="2400" dirty="0" smtClean="0">
              <a:solidFill>
                <a:schemeClr val="accent1">
                  <a:lumMod val="50000"/>
                </a:schemeClr>
              </a:solidFill>
            </a:endParaRPr>
          </a:p>
          <a:p>
            <a:endParaRPr lang="en-US" sz="2400" dirty="0" smtClean="0">
              <a:solidFill>
                <a:schemeClr val="accent1">
                  <a:lumMod val="50000"/>
                </a:schemeClr>
              </a:solidFill>
            </a:endParaRPr>
          </a:p>
          <a:p>
            <a:r>
              <a:rPr lang="en-US" sz="2400" dirty="0" smtClean="0">
                <a:solidFill>
                  <a:schemeClr val="accent1">
                    <a:lumMod val="50000"/>
                  </a:schemeClr>
                </a:solidFill>
              </a:rPr>
              <a:t>This Special </a:t>
            </a:r>
            <a:r>
              <a:rPr lang="en-US" sz="2400" dirty="0">
                <a:solidFill>
                  <a:schemeClr val="accent1">
                    <a:lumMod val="50000"/>
                  </a:schemeClr>
                </a:solidFill>
              </a:rPr>
              <a:t>Report </a:t>
            </a:r>
            <a:endParaRPr lang="en-US" sz="2400" dirty="0" smtClean="0">
              <a:solidFill>
                <a:schemeClr val="accent1">
                  <a:lumMod val="50000"/>
                </a:schemeClr>
              </a:solidFill>
            </a:endParaRPr>
          </a:p>
          <a:p>
            <a:r>
              <a:rPr lang="en-US" sz="2400" b="1" dirty="0" smtClean="0">
                <a:solidFill>
                  <a:schemeClr val="accent1">
                    <a:lumMod val="50000"/>
                  </a:schemeClr>
                </a:solidFill>
              </a:rPr>
              <a:t>explores </a:t>
            </a:r>
            <a:r>
              <a:rPr lang="en-US" sz="2400" b="1" dirty="0">
                <a:solidFill>
                  <a:schemeClr val="accent1">
                    <a:lumMod val="50000"/>
                  </a:schemeClr>
                </a:solidFill>
              </a:rPr>
              <a:t>the challenge of understanding and managing the risks of climate extremes to advance climate change adaptation.</a:t>
            </a:r>
          </a:p>
          <a:p>
            <a:endParaRPr lang="en-US" sz="2400" dirty="0" smtClean="0">
              <a:solidFill>
                <a:schemeClr val="accent1">
                  <a:lumMod val="50000"/>
                </a:schemeClr>
              </a:solidFill>
            </a:endParaRP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18641" y="228600"/>
            <a:ext cx="6781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t>  Why  We Need The Special Report?</a:t>
            </a:r>
            <a:endParaRPr lang="en-US" sz="2800" dirty="0"/>
          </a:p>
        </p:txBody>
      </p:sp>
      <p:pic>
        <p:nvPicPr>
          <p:cNvPr id="6" name="Picture 5" descr="20100127_syriasandstorm"/>
          <p:cNvPicPr/>
          <p:nvPr/>
        </p:nvPicPr>
        <p:blipFill>
          <a:blip r:embed="rId3" cstate="print"/>
          <a:srcRect/>
          <a:stretch>
            <a:fillRect/>
          </a:stretch>
        </p:blipFill>
        <p:spPr bwMode="auto">
          <a:xfrm>
            <a:off x="6629401" y="1676400"/>
            <a:ext cx="2514600" cy="1676400"/>
          </a:xfrm>
          <a:prstGeom prst="rect">
            <a:avLst/>
          </a:prstGeom>
          <a:noFill/>
          <a:ln w="9525">
            <a:noFill/>
            <a:miter lim="800000"/>
            <a:headEnd/>
            <a:tailEnd/>
          </a:ln>
        </p:spPr>
      </p:pic>
      <p:pic>
        <p:nvPicPr>
          <p:cNvPr id="7" name="Picture 6" descr="100_2889.jpg"/>
          <p:cNvPicPr/>
          <p:nvPr/>
        </p:nvPicPr>
        <p:blipFill>
          <a:blip r:embed="rId4" cstate="print"/>
          <a:srcRect/>
          <a:stretch>
            <a:fillRect/>
          </a:stretch>
        </p:blipFill>
        <p:spPr bwMode="auto">
          <a:xfrm>
            <a:off x="6629400" y="5029200"/>
            <a:ext cx="2514600" cy="1828800"/>
          </a:xfrm>
          <a:prstGeom prst="rect">
            <a:avLst/>
          </a:prstGeom>
          <a:noFill/>
          <a:ln w="9525">
            <a:noFill/>
            <a:miter lim="800000"/>
            <a:headEnd/>
            <a:tailEnd/>
          </a:ln>
        </p:spPr>
      </p:pic>
      <p:pic>
        <p:nvPicPr>
          <p:cNvPr id="8" name="Picture 7"/>
          <p:cNvPicPr/>
          <p:nvPr/>
        </p:nvPicPr>
        <p:blipFill>
          <a:blip r:embed="rId5" cstate="print"/>
          <a:srcRect/>
          <a:stretch>
            <a:fillRect/>
          </a:stretch>
        </p:blipFill>
        <p:spPr bwMode="auto">
          <a:xfrm>
            <a:off x="6629400" y="3352800"/>
            <a:ext cx="2514600" cy="1828800"/>
          </a:xfrm>
          <a:prstGeom prst="rect">
            <a:avLst/>
          </a:prstGeom>
          <a:noFill/>
          <a:ln w="9525">
            <a:noFill/>
            <a:miter lim="800000"/>
            <a:headEnd/>
            <a:tailEnd/>
          </a:ln>
        </p:spPr>
      </p:pic>
      <p:pic>
        <p:nvPicPr>
          <p:cNvPr id="9" name="Picture 8" descr="PB180033"/>
          <p:cNvPicPr/>
          <p:nvPr/>
        </p:nvPicPr>
        <p:blipFill>
          <a:blip r:embed="rId6" cstate="print"/>
          <a:srcRect/>
          <a:stretch>
            <a:fillRect/>
          </a:stretch>
        </p:blipFill>
        <p:spPr bwMode="auto">
          <a:xfrm>
            <a:off x="6629400" y="0"/>
            <a:ext cx="2514600" cy="1676400"/>
          </a:xfrm>
          <a:prstGeom prst="rect">
            <a:avLst/>
          </a:prstGeom>
          <a:noFill/>
          <a:ln w="9525">
            <a:noFill/>
            <a:miter lim="800000"/>
            <a:headEnd/>
            <a:tailEnd/>
          </a:ln>
        </p:spPr>
      </p:pic>
      <p:pic>
        <p:nvPicPr>
          <p:cNvPr id="2052" name="Picture 4" descr="climate chan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827" y="2590800"/>
            <a:ext cx="2566617" cy="24012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logs.telegraph.co.uk/news/files/2012/11/climate-change_1509200c.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8338" y="2853230"/>
            <a:ext cx="2778306" cy="173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332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unisdr.org/files/cache-image-resizer/7186a3d16c8ddc7334fface83acc0b17-45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40" y="4531474"/>
            <a:ext cx="8758959" cy="2343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411902765"/>
              </p:ext>
            </p:extLst>
          </p:nvPr>
        </p:nvGraphicFramePr>
        <p:xfrm>
          <a:off x="718641" y="0"/>
          <a:ext cx="8425359" cy="4752974"/>
        </p:xfrm>
        <a:graphic>
          <a:graphicData uri="http://schemas.openxmlformats.org/drawingml/2006/table">
            <a:tbl>
              <a:tblPr firstRow="1" firstCol="1" bandRow="1">
                <a:tableStyleId>{5C22544A-7EE6-4342-B048-85BDC9FD1C3A}</a:tableStyleId>
              </a:tblPr>
              <a:tblGrid>
                <a:gridCol w="1660058"/>
                <a:gridCol w="6765301"/>
              </a:tblGrid>
              <a:tr h="245547">
                <a:tc gridSpan="2">
                  <a:txBody>
                    <a:bodyPr/>
                    <a:lstStyle/>
                    <a:p>
                      <a:pPr marL="0" marR="0" algn="ctr">
                        <a:lnSpc>
                          <a:spcPct val="115000"/>
                        </a:lnSpc>
                        <a:spcBef>
                          <a:spcPts val="0"/>
                        </a:spcBef>
                        <a:spcAft>
                          <a:spcPts val="300"/>
                        </a:spcAft>
                      </a:pPr>
                      <a:r>
                        <a:rPr lang="en-US" sz="1100">
                          <a:effectLst/>
                        </a:rPr>
                        <a:t>EUROPE AND MEDITERRANEAN</a:t>
                      </a:r>
                      <a:endParaRPr lang="en-US" sz="1100">
                        <a:effectLst/>
                        <a:latin typeface="Calibri"/>
                        <a:ea typeface="Times New Roman"/>
                        <a:cs typeface="Arial"/>
                      </a:endParaRPr>
                    </a:p>
                  </a:txBody>
                  <a:tcPr marL="66636" marR="66636" marT="0" marB="0"/>
                </a:tc>
                <a:tc hMerge="1">
                  <a:txBody>
                    <a:bodyPr/>
                    <a:lstStyle/>
                    <a:p>
                      <a:endParaRPr lang="en-US"/>
                    </a:p>
                  </a:txBody>
                  <a:tcPr/>
                </a:tc>
              </a:tr>
              <a:tr h="1192940">
                <a:tc>
                  <a:txBody>
                    <a:bodyPr/>
                    <a:lstStyle/>
                    <a:p>
                      <a:pPr marL="0" marR="0" algn="just">
                        <a:lnSpc>
                          <a:spcPct val="115000"/>
                        </a:lnSpc>
                        <a:spcBef>
                          <a:spcPts val="0"/>
                        </a:spcBef>
                        <a:spcAft>
                          <a:spcPts val="1000"/>
                        </a:spcAft>
                      </a:pPr>
                      <a:r>
                        <a:rPr lang="en-US" sz="1100">
                          <a:effectLst/>
                        </a:rPr>
                        <a:t>Temp. max</a:t>
                      </a:r>
                      <a:endParaRPr lang="en-US" sz="1100">
                        <a:effectLst/>
                        <a:latin typeface="Calibri"/>
                        <a:ea typeface="Times New Roman"/>
                        <a:cs typeface="Arial"/>
                      </a:endParaRPr>
                    </a:p>
                  </a:txBody>
                  <a:tcPr marL="66636" marR="66636" marT="0" marB="0"/>
                </a:tc>
                <a:tc>
                  <a:txBody>
                    <a:bodyPr/>
                    <a:lstStyle/>
                    <a:p>
                      <a:pPr marL="0" marR="0" algn="just">
                        <a:lnSpc>
                          <a:spcPct val="115000"/>
                        </a:lnSpc>
                        <a:spcBef>
                          <a:spcPts val="0"/>
                        </a:spcBef>
                        <a:spcAft>
                          <a:spcPts val="600"/>
                        </a:spcAft>
                      </a:pPr>
                      <a:r>
                        <a:rPr lang="en-US" sz="1100">
                          <a:effectLst/>
                        </a:rPr>
                        <a:t>High confidence: Likely increase in WD and likely decrease in CD in most of the region. Some regional and temporal variations in significance  of trends. Likely strongest and most significant trends in the Iberian Peninsula and Southern France (Medium confidence: Smaller or less significant trends in S.E. Europe and Italy due to change point in trends at the end of the 1970s / beginning of 1980s; sometimes linked with changes in sign of trends; strongest WD increase since </a:t>
                      </a:r>
                      <a:endParaRPr lang="en-US" sz="1100">
                        <a:effectLst/>
                        <a:latin typeface="Calibri"/>
                        <a:ea typeface="Times New Roman"/>
                        <a:cs typeface="Arial"/>
                      </a:endParaRPr>
                    </a:p>
                  </a:txBody>
                  <a:tcPr marL="66636" marR="66636" marT="0" marB="0"/>
                </a:tc>
              </a:tr>
              <a:tr h="982187">
                <a:tc>
                  <a:txBody>
                    <a:bodyPr/>
                    <a:lstStyle/>
                    <a:p>
                      <a:pPr marL="0" marR="0" algn="just">
                        <a:lnSpc>
                          <a:spcPct val="115000"/>
                        </a:lnSpc>
                        <a:spcBef>
                          <a:spcPts val="0"/>
                        </a:spcBef>
                        <a:spcAft>
                          <a:spcPts val="1000"/>
                        </a:spcAft>
                      </a:pPr>
                      <a:r>
                        <a:rPr lang="en-US" sz="1100" dirty="0" err="1">
                          <a:effectLst/>
                        </a:rPr>
                        <a:t>Temp.min</a:t>
                      </a:r>
                      <a:endParaRPr lang="en-US" sz="1100" dirty="0">
                        <a:effectLst/>
                        <a:latin typeface="Calibri"/>
                        <a:ea typeface="Times New Roman"/>
                        <a:cs typeface="Arial"/>
                      </a:endParaRPr>
                    </a:p>
                  </a:txBody>
                  <a:tcPr marL="66636" marR="66636" marT="0" marB="0"/>
                </a:tc>
                <a:tc>
                  <a:txBody>
                    <a:bodyPr/>
                    <a:lstStyle/>
                    <a:p>
                      <a:pPr marL="0" marR="0" algn="just">
                        <a:lnSpc>
                          <a:spcPct val="115000"/>
                        </a:lnSpc>
                        <a:spcBef>
                          <a:spcPts val="0"/>
                        </a:spcBef>
                        <a:spcAft>
                          <a:spcPts val="600"/>
                        </a:spcAft>
                      </a:pPr>
                      <a:r>
                        <a:rPr lang="en-US" sz="1100">
                          <a:effectLst/>
                        </a:rPr>
                        <a:t>High confidence: Likely increase in WN and likely decrease in CN in most of the region. Some regional variations in significance of trends. Very likely overall increase in WN and very likely overall decrease in CN in S.W. Europe and W. Mediterranean; likely strongest signals in Spain and Southern France. Likely overall tendency for increase in WN and likely overall tendency for decrease in CN in S.E. Europe and E. Mediterranean </a:t>
                      </a:r>
                      <a:endParaRPr lang="en-US" sz="1100">
                        <a:effectLst/>
                        <a:latin typeface="Calibri"/>
                        <a:ea typeface="Times New Roman"/>
                        <a:cs typeface="Arial"/>
                      </a:endParaRPr>
                    </a:p>
                  </a:txBody>
                  <a:tcPr marL="66636" marR="66636" marT="0" marB="0"/>
                </a:tc>
              </a:tr>
              <a:tr h="982187">
                <a:tc>
                  <a:txBody>
                    <a:bodyPr/>
                    <a:lstStyle/>
                    <a:p>
                      <a:pPr marL="0" marR="0" algn="just">
                        <a:lnSpc>
                          <a:spcPct val="115000"/>
                        </a:lnSpc>
                        <a:spcBef>
                          <a:spcPts val="0"/>
                        </a:spcBef>
                        <a:spcAft>
                          <a:spcPts val="300"/>
                        </a:spcAft>
                      </a:pPr>
                      <a:r>
                        <a:rPr lang="en-US" sz="1100">
                          <a:effectLst/>
                        </a:rPr>
                        <a:t>Heat Waves/Warm Spells</a:t>
                      </a:r>
                      <a:endParaRPr lang="en-US" sz="1100">
                        <a:effectLst/>
                        <a:latin typeface="Calibri"/>
                        <a:ea typeface="Times New Roman"/>
                        <a:cs typeface="Arial"/>
                      </a:endParaRPr>
                    </a:p>
                  </a:txBody>
                  <a:tcPr marL="66636" marR="66636" marT="0" marB="0"/>
                </a:tc>
                <a:tc>
                  <a:txBody>
                    <a:bodyPr/>
                    <a:lstStyle/>
                    <a:p>
                      <a:pPr marL="0" marR="0" algn="just">
                        <a:lnSpc>
                          <a:spcPct val="115000"/>
                        </a:lnSpc>
                        <a:spcBef>
                          <a:spcPts val="0"/>
                        </a:spcBef>
                        <a:spcAft>
                          <a:spcPts val="600"/>
                        </a:spcAft>
                      </a:pPr>
                      <a:r>
                        <a:rPr lang="en-US" sz="1100">
                          <a:effectLst/>
                        </a:rPr>
                        <a:t>High confidence: Likely overall increase in HW in summer (JJA). Significant increase in max HW duration since 1880 in Iberian Peninsula and west Central Europe in JJA. Significant increase in max HW duration in Tuscany (Italy). Significant increase in HW indices in Turkey and to a smaller extent in S.E. Europe and Turkey in JJA. Less significant signal in HW indices in S.E. Europe due to presence of change point in trends.</a:t>
                      </a:r>
                      <a:endParaRPr lang="en-US" sz="1100">
                        <a:effectLst/>
                        <a:latin typeface="Calibri"/>
                        <a:ea typeface="Times New Roman"/>
                        <a:cs typeface="Arial"/>
                      </a:endParaRPr>
                    </a:p>
                  </a:txBody>
                  <a:tcPr marL="66636" marR="66636" marT="0" marB="0"/>
                </a:tc>
              </a:tr>
              <a:tr h="872937">
                <a:tc>
                  <a:txBody>
                    <a:bodyPr/>
                    <a:lstStyle/>
                    <a:p>
                      <a:pPr marL="0" marR="0" algn="just">
                        <a:lnSpc>
                          <a:spcPct val="115000"/>
                        </a:lnSpc>
                        <a:spcBef>
                          <a:spcPts val="0"/>
                        </a:spcBef>
                        <a:spcAft>
                          <a:spcPts val="1000"/>
                        </a:spcAft>
                      </a:pPr>
                      <a:r>
                        <a:rPr lang="en-US" sz="1100">
                          <a:effectLst/>
                        </a:rPr>
                        <a:t>Heavy Precipitation</a:t>
                      </a:r>
                      <a:endParaRPr lang="en-US" sz="1100">
                        <a:effectLst/>
                        <a:latin typeface="Calibri"/>
                        <a:ea typeface="Times New Roman"/>
                        <a:cs typeface="Arial"/>
                      </a:endParaRPr>
                    </a:p>
                  </a:txBody>
                  <a:tcPr marL="66636" marR="66636" marT="0" marB="0"/>
                </a:tc>
                <a:tc>
                  <a:txBody>
                    <a:bodyPr/>
                    <a:lstStyle/>
                    <a:p>
                      <a:pPr marL="0" marR="0" algn="just">
                        <a:lnSpc>
                          <a:spcPct val="115000"/>
                        </a:lnSpc>
                        <a:spcBef>
                          <a:spcPts val="0"/>
                        </a:spcBef>
                        <a:spcAft>
                          <a:spcPts val="1000"/>
                        </a:spcAft>
                      </a:pPr>
                      <a:r>
                        <a:rPr lang="en-US" sz="1100">
                          <a:effectLst/>
                        </a:rPr>
                        <a:t>Low confidence: Inconsistent trends within domain and across studies.</a:t>
                      </a:r>
                    </a:p>
                    <a:p>
                      <a:pPr marL="0" marR="0" algn="just">
                        <a:lnSpc>
                          <a:spcPct val="115000"/>
                        </a:lnSpc>
                        <a:spcBef>
                          <a:spcPts val="0"/>
                        </a:spcBef>
                        <a:spcAft>
                          <a:spcPts val="1000"/>
                        </a:spcAft>
                      </a:pPr>
                      <a:r>
                        <a:rPr lang="en-US" sz="1100">
                          <a:effectLst/>
                        </a:rPr>
                        <a:t>Medium confidence: Overall increase in dryness (SMA, PDSI, CDD), but partial dependence on index and time period.</a:t>
                      </a:r>
                      <a:endParaRPr lang="en-US" sz="1100">
                        <a:effectLst/>
                        <a:latin typeface="Calibri"/>
                        <a:ea typeface="Times New Roman"/>
                        <a:cs typeface="Arial"/>
                      </a:endParaRPr>
                    </a:p>
                  </a:txBody>
                  <a:tcPr marL="66636" marR="66636" marT="0" marB="0"/>
                </a:tc>
              </a:tr>
              <a:tr h="477176">
                <a:tc>
                  <a:txBody>
                    <a:bodyPr/>
                    <a:lstStyle/>
                    <a:p>
                      <a:pPr marL="0" marR="0" algn="just">
                        <a:lnSpc>
                          <a:spcPct val="115000"/>
                        </a:lnSpc>
                        <a:spcBef>
                          <a:spcPts val="0"/>
                        </a:spcBef>
                        <a:spcAft>
                          <a:spcPts val="1000"/>
                        </a:spcAft>
                      </a:pPr>
                      <a:r>
                        <a:rPr lang="en-US" sz="1100">
                          <a:effectLst/>
                        </a:rPr>
                        <a:t>Dryness</a:t>
                      </a:r>
                      <a:endParaRPr lang="en-US" sz="1100">
                        <a:effectLst/>
                        <a:latin typeface="Calibri"/>
                        <a:ea typeface="Times New Roman"/>
                        <a:cs typeface="Arial"/>
                      </a:endParaRPr>
                    </a:p>
                  </a:txBody>
                  <a:tcPr marL="66636" marR="66636" marT="0" marB="0"/>
                </a:tc>
                <a:tc>
                  <a:txBody>
                    <a:bodyPr/>
                    <a:lstStyle/>
                    <a:p>
                      <a:pPr marL="0" marR="0" algn="just">
                        <a:lnSpc>
                          <a:spcPct val="115000"/>
                        </a:lnSpc>
                        <a:spcBef>
                          <a:spcPts val="0"/>
                        </a:spcBef>
                        <a:spcAft>
                          <a:spcPts val="1000"/>
                        </a:spcAft>
                      </a:pPr>
                      <a:r>
                        <a:rPr lang="en-US" sz="1100" dirty="0">
                          <a:effectLst/>
                        </a:rPr>
                        <a:t>Medium confidence: Overall increase in dryness (SMA, PDSI, CDD), but partial dependence on index and time period.</a:t>
                      </a:r>
                      <a:endParaRPr lang="en-US" sz="1100" dirty="0">
                        <a:effectLst/>
                        <a:latin typeface="Calibri"/>
                        <a:ea typeface="Times New Roman"/>
                        <a:cs typeface="Arial"/>
                      </a:endParaRPr>
                    </a:p>
                  </a:txBody>
                  <a:tcPr marL="66636" marR="66636" marT="0" marB="0"/>
                </a:tc>
              </a:tr>
            </a:tbl>
          </a:graphicData>
        </a:graphic>
      </p:graphicFrame>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910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28600"/>
            <a:ext cx="8229600" cy="4231928"/>
          </a:xfrm>
          <a:prstGeom prst="rect">
            <a:avLst/>
          </a:prstGeom>
        </p:spPr>
        <p:txBody>
          <a:bodyPr wrap="square">
            <a:spAutoFit/>
          </a:bodyPr>
          <a:lstStyle/>
          <a:p>
            <a:pPr algn="just"/>
            <a:r>
              <a:rPr lang="en-US" b="1" i="0" u="none" strike="noStrike" baseline="0" dirty="0" smtClean="0">
                <a:latin typeface="FrutigerLTPro-BoldCn"/>
              </a:rPr>
              <a:t>Actions that range from incremental steps to transformational changes are essential for reducing risk from climate extremes (</a:t>
            </a:r>
            <a:r>
              <a:rPr lang="en-US" b="1" i="1" u="none" strike="noStrike" baseline="0" dirty="0" smtClean="0">
                <a:latin typeface="FrutigerLTPro-BoldCnIta"/>
              </a:rPr>
              <a:t>high agreement, robust evidence</a:t>
            </a:r>
            <a:r>
              <a:rPr lang="en-US" b="1" i="0" u="none" strike="noStrike" baseline="0" dirty="0" smtClean="0">
                <a:latin typeface="FrutigerLTPro-BoldCn"/>
              </a:rPr>
              <a:t>).</a:t>
            </a:r>
          </a:p>
          <a:p>
            <a:endParaRPr lang="en-US" b="1" dirty="0">
              <a:latin typeface="FrutigerLTPro-BoldCn"/>
            </a:endParaRPr>
          </a:p>
          <a:p>
            <a:pPr algn="just"/>
            <a:r>
              <a:rPr lang="en-US" sz="1600" b="0" i="0" u="none" strike="noStrike" baseline="0" dirty="0" smtClean="0">
                <a:latin typeface="FrutigerLTPro-Condensed"/>
              </a:rPr>
              <a:t>Incremental steps aim to improve efficiency within existing technological, governance, and value systems, </a:t>
            </a:r>
          </a:p>
          <a:p>
            <a:pPr algn="just"/>
            <a:r>
              <a:rPr lang="en-US" sz="1600" b="0" i="0" u="none" strike="noStrike" baseline="0" dirty="0" smtClean="0">
                <a:latin typeface="FrutigerLTPro-Condensed"/>
              </a:rPr>
              <a:t>whereas transformation may involve alterations of fundamental attributes of those systems. </a:t>
            </a:r>
          </a:p>
          <a:p>
            <a:pPr algn="just"/>
            <a:endParaRPr lang="en-US" sz="900" dirty="0">
              <a:latin typeface="FrutigerLTPro-Condensed"/>
            </a:endParaRPr>
          </a:p>
          <a:p>
            <a:pPr algn="just"/>
            <a:r>
              <a:rPr lang="en-US" sz="1600" b="0" i="0" u="none" strike="noStrike" baseline="0" dirty="0" smtClean="0">
                <a:latin typeface="FrutigerLTPro-Condensed"/>
              </a:rPr>
              <a:t>Transformations, where they are required, are also facilitated through increased emphasis on adaptive management and learning. </a:t>
            </a:r>
          </a:p>
          <a:p>
            <a:pPr algn="just"/>
            <a:endParaRPr lang="en-US" sz="1000" dirty="0">
              <a:latin typeface="FrutigerLTPro-Condensed"/>
            </a:endParaRPr>
          </a:p>
          <a:p>
            <a:pPr algn="just"/>
            <a:r>
              <a:rPr lang="en-US" sz="1600" b="0" i="0" u="none" strike="noStrike" baseline="0" dirty="0" smtClean="0">
                <a:latin typeface="FrutigerLTPro-Condensed"/>
              </a:rPr>
              <a:t>Where vulnerability is high and adaptive capacity low, changes in climate extremes can make it difficult for systems to adapt sustainably without transformational changes. Vulnerability is often concentrated in lower-income countries or groups, although higher-income countries or groups can also be vulnerable to climate</a:t>
            </a:r>
          </a:p>
          <a:p>
            <a:pPr algn="just"/>
            <a:r>
              <a:rPr lang="en-US" sz="1600" b="0" i="0" u="none" strike="noStrike" baseline="0" dirty="0" smtClean="0">
                <a:latin typeface="FrutigerLTPro-Condensed"/>
              </a:rPr>
              <a:t>extremes</a:t>
            </a:r>
            <a:endParaRPr lang="en-US" sz="1600" dirty="0"/>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343400"/>
            <a:ext cx="1676400" cy="22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Siemens ‘Sustainability in Action’ initiative during COP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9" y="4343401"/>
            <a:ext cx="6181809" cy="2294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1100" y="5516641"/>
            <a:ext cx="4572000" cy="954107"/>
          </a:xfrm>
          <a:prstGeom prst="rect">
            <a:avLst/>
          </a:prstGeom>
        </p:spPr>
        <p:txBody>
          <a:bodyPr>
            <a:spAutoFit/>
          </a:bodyPr>
          <a:lstStyle/>
          <a:p>
            <a:pPr fontAlgn="base"/>
            <a:r>
              <a:rPr lang="en-US" sz="1400" b="1" dirty="0">
                <a:solidFill>
                  <a:schemeClr val="bg1"/>
                </a:solidFill>
              </a:rPr>
              <a:t>COP18 – Sustainability in Action</a:t>
            </a:r>
          </a:p>
          <a:p>
            <a:pPr fontAlgn="base"/>
            <a:r>
              <a:rPr lang="en-US" sz="1400" dirty="0">
                <a:solidFill>
                  <a:schemeClr val="bg1"/>
                </a:solidFill>
              </a:rPr>
              <a:t>Doha’s Tornado Tower, a landmark example of a Siemens Total Building Solution, is lit up in green using energy efficient LED lights for the duration of COP18.</a:t>
            </a:r>
          </a:p>
        </p:txBody>
      </p:sp>
    </p:spTree>
    <p:extLst>
      <p:ext uri="{BB962C8B-B14F-4D97-AF65-F5344CB8AC3E}">
        <p14:creationId xmlns:p14="http://schemas.microsoft.com/office/powerpoint/2010/main" val="872018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57200"/>
            <a:ext cx="8153400" cy="2585323"/>
          </a:xfrm>
          <a:prstGeom prst="rect">
            <a:avLst/>
          </a:prstGeom>
        </p:spPr>
        <p:txBody>
          <a:bodyPr wrap="square">
            <a:spAutoFit/>
          </a:bodyPr>
          <a:lstStyle/>
          <a:p>
            <a:r>
              <a:rPr lang="en-US" b="1" i="0" u="none" strike="noStrike" baseline="0" dirty="0" smtClean="0">
                <a:latin typeface="FrutigerLTPro-BoldCn"/>
              </a:rPr>
              <a:t>Social, economic, and environmental sustainability can be enhanced by disaster risk management and adaptation approaches. </a:t>
            </a:r>
          </a:p>
          <a:p>
            <a:r>
              <a:rPr lang="en-US" b="1" i="0" u="none" strike="noStrike" baseline="0" dirty="0" smtClean="0">
                <a:latin typeface="FrutigerLTPro-BoldCn"/>
              </a:rPr>
              <a:t>A prerequisite for sustainability in the context of climate change is addressing the underlying causes of vulnerability, including the structural inequalities that create and sustain poverty and constrain access to resources (</a:t>
            </a:r>
            <a:r>
              <a:rPr lang="en-US" b="1" i="1" u="none" strike="noStrike" baseline="0" dirty="0" smtClean="0">
                <a:latin typeface="FrutigerLTPro-BoldCnIta"/>
              </a:rPr>
              <a:t>medium agreement, robust evidence</a:t>
            </a:r>
            <a:r>
              <a:rPr lang="en-US" b="1" i="0" u="none" strike="noStrike" baseline="0" dirty="0" smtClean="0">
                <a:latin typeface="FrutigerLTPro-BoldCn"/>
              </a:rPr>
              <a:t>). </a:t>
            </a:r>
          </a:p>
          <a:p>
            <a:endParaRPr lang="en-US" b="1" dirty="0">
              <a:latin typeface="FrutigerLTPro-BoldCn"/>
            </a:endParaRPr>
          </a:p>
          <a:p>
            <a:r>
              <a:rPr lang="en-US" b="0" i="0" u="none" strike="noStrike" baseline="0" dirty="0" smtClean="0">
                <a:latin typeface="FrutigerLTPro-Condensed"/>
              </a:rPr>
              <a:t>This involves integrating disaster risk management and adaptation into all social, economic, and environmental policy domains.</a:t>
            </a:r>
            <a:endParaRPr lang="en-US" dirty="0"/>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7" descr="C:\Users\dr_wadid\Desktop\New folder (3)\راعة حافظة.jpg"/>
          <p:cNvPicPr>
            <a:picLocks noChangeAspect="1" noChangeArrowheads="1"/>
          </p:cNvPicPr>
          <p:nvPr/>
        </p:nvPicPr>
        <p:blipFill>
          <a:blip r:embed="rId3" cstate="print"/>
          <a:srcRect/>
          <a:stretch>
            <a:fillRect/>
          </a:stretch>
        </p:blipFill>
        <p:spPr bwMode="auto">
          <a:xfrm>
            <a:off x="990600" y="3657599"/>
            <a:ext cx="7543800" cy="2763845"/>
          </a:xfrm>
          <a:prstGeom prst="rect">
            <a:avLst/>
          </a:prstGeom>
          <a:noFill/>
          <a:ln w="9525">
            <a:noFill/>
            <a:miter lim="800000"/>
            <a:headEnd/>
            <a:tailEnd/>
          </a:ln>
        </p:spPr>
      </p:pic>
    </p:spTree>
    <p:extLst>
      <p:ext uri="{BB962C8B-B14F-4D97-AF65-F5344CB8AC3E}">
        <p14:creationId xmlns:p14="http://schemas.microsoft.com/office/powerpoint/2010/main" val="2429477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2400"/>
            <a:ext cx="7924800" cy="3139321"/>
          </a:xfrm>
          <a:prstGeom prst="rect">
            <a:avLst/>
          </a:prstGeom>
        </p:spPr>
        <p:txBody>
          <a:bodyPr wrap="square">
            <a:spAutoFit/>
          </a:bodyPr>
          <a:lstStyle/>
          <a:p>
            <a:r>
              <a:rPr lang="en-US" b="1" dirty="0"/>
              <a:t>The most effective adaptation and disaster risk reduction actions are those that offer development </a:t>
            </a:r>
            <a:r>
              <a:rPr lang="en-US" b="1" dirty="0" smtClean="0"/>
              <a:t>benefits in </a:t>
            </a:r>
            <a:r>
              <a:rPr lang="en-US" b="1" dirty="0"/>
              <a:t>the relatively near term, as well as reductions in vulnerability over the longer term (</a:t>
            </a:r>
            <a:r>
              <a:rPr lang="en-US" b="1" i="1" dirty="0"/>
              <a:t>high agreement</a:t>
            </a:r>
            <a:r>
              <a:rPr lang="en-US" b="1" i="1" dirty="0" smtClean="0"/>
              <a:t>, medium </a:t>
            </a:r>
            <a:r>
              <a:rPr lang="en-US" b="1" i="1" dirty="0"/>
              <a:t>evidence</a:t>
            </a:r>
            <a:r>
              <a:rPr lang="en-US" b="1" dirty="0"/>
              <a:t>). </a:t>
            </a:r>
            <a:endParaRPr lang="en-US" b="1" dirty="0" smtClean="0"/>
          </a:p>
          <a:p>
            <a:endParaRPr lang="en-US" b="1" dirty="0"/>
          </a:p>
          <a:p>
            <a:pPr algn="just"/>
            <a:r>
              <a:rPr lang="en-US" dirty="0" smtClean="0"/>
              <a:t>There </a:t>
            </a:r>
            <a:r>
              <a:rPr lang="en-US" dirty="0"/>
              <a:t>are tradeoffs between current decisions and long-term goals linked to diverse values</a:t>
            </a:r>
            <a:r>
              <a:rPr lang="en-US" dirty="0" smtClean="0"/>
              <a:t>, interests</a:t>
            </a:r>
            <a:r>
              <a:rPr lang="en-US" dirty="0"/>
              <a:t>, and priorities for the future. </a:t>
            </a:r>
            <a:endParaRPr lang="en-US" dirty="0" smtClean="0"/>
          </a:p>
          <a:p>
            <a:pPr algn="just"/>
            <a:r>
              <a:rPr lang="en-US" dirty="0" smtClean="0"/>
              <a:t>Short- </a:t>
            </a:r>
            <a:r>
              <a:rPr lang="en-US" dirty="0"/>
              <a:t>and long-term perspectives on disaster risk management and </a:t>
            </a:r>
            <a:r>
              <a:rPr lang="en-US" dirty="0" smtClean="0"/>
              <a:t>adaptation to </a:t>
            </a:r>
            <a:r>
              <a:rPr lang="en-US" dirty="0"/>
              <a:t>climate change thus can be difficult to reconcile. </a:t>
            </a:r>
            <a:endParaRPr lang="en-US" dirty="0" smtClean="0"/>
          </a:p>
          <a:p>
            <a:pPr algn="just"/>
            <a:r>
              <a:rPr lang="en-US" dirty="0" smtClean="0"/>
              <a:t>Such </a:t>
            </a:r>
            <a:r>
              <a:rPr lang="en-US" dirty="0"/>
              <a:t>reconciliation involves overcoming the disconnect </a:t>
            </a:r>
            <a:r>
              <a:rPr lang="en-US" dirty="0" smtClean="0"/>
              <a:t>between local </a:t>
            </a:r>
            <a:r>
              <a:rPr lang="en-US" dirty="0"/>
              <a:t>risk management practices and national institutional and legal frameworks, policy, and planning.</a:t>
            </a: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869" y="3350263"/>
            <a:ext cx="2545677" cy="33883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www.unisdr.org/files/27854_untitle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437" y="3350263"/>
            <a:ext cx="2452763" cy="33574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300" y="3350263"/>
            <a:ext cx="2322673" cy="33574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553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28600"/>
            <a:ext cx="8153400" cy="2308324"/>
          </a:xfrm>
          <a:prstGeom prst="rect">
            <a:avLst/>
          </a:prstGeom>
        </p:spPr>
        <p:txBody>
          <a:bodyPr wrap="square">
            <a:spAutoFit/>
          </a:bodyPr>
          <a:lstStyle/>
          <a:p>
            <a:r>
              <a:rPr lang="en-US" b="1" dirty="0"/>
              <a:t>Progress toward resilient and sustainable development in the context of changing climate extremes </a:t>
            </a:r>
            <a:r>
              <a:rPr lang="en-US" b="1" dirty="0" smtClean="0"/>
              <a:t>can benefit </a:t>
            </a:r>
            <a:r>
              <a:rPr lang="en-US" b="1" dirty="0"/>
              <a:t>from questioning assumptions and paradigms and stimulating innovation to encourage </a:t>
            </a:r>
            <a:r>
              <a:rPr lang="en-US" b="1" dirty="0" smtClean="0"/>
              <a:t>new patterns </a:t>
            </a:r>
            <a:r>
              <a:rPr lang="en-US" b="1" dirty="0"/>
              <a:t>of response (</a:t>
            </a:r>
            <a:r>
              <a:rPr lang="en-US" b="1" i="1" dirty="0"/>
              <a:t>medium agreement, robust evidence</a:t>
            </a:r>
            <a:r>
              <a:rPr lang="en-US" b="1" dirty="0"/>
              <a:t>). </a:t>
            </a:r>
            <a:endParaRPr lang="en-US" b="1" dirty="0" smtClean="0"/>
          </a:p>
          <a:p>
            <a:endParaRPr lang="en-US" b="1" dirty="0"/>
          </a:p>
          <a:p>
            <a:r>
              <a:rPr lang="en-US" dirty="0" smtClean="0"/>
              <a:t>Successfully </a:t>
            </a:r>
            <a:r>
              <a:rPr lang="en-US" dirty="0"/>
              <a:t>addressing disaster risk, </a:t>
            </a:r>
            <a:r>
              <a:rPr lang="en-US" dirty="0" smtClean="0"/>
              <a:t>climate change</a:t>
            </a:r>
            <a:r>
              <a:rPr lang="en-US" dirty="0"/>
              <a:t>, and other stressors often involves embracing broad participation in strategy development, the capacity </a:t>
            </a:r>
            <a:r>
              <a:rPr lang="en-US" dirty="0" smtClean="0"/>
              <a:t>to combine </a:t>
            </a:r>
            <a:r>
              <a:rPr lang="en-US" dirty="0"/>
              <a:t>multiple perspectives, and contrasting ways of organizing social relations.</a:t>
            </a: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962069" y="2552306"/>
            <a:ext cx="7724731" cy="4000893"/>
            <a:chOff x="0" y="-1"/>
            <a:chExt cx="9173633" cy="6858001"/>
          </a:xfrm>
        </p:grpSpPr>
        <p:pic>
          <p:nvPicPr>
            <p:cNvPr id="6" name="Picture 7" descr="IMG_0013.JPG"/>
            <p:cNvPicPr>
              <a:picLocks noChangeAspect="1"/>
            </p:cNvPicPr>
            <p:nvPr/>
          </p:nvPicPr>
          <p:blipFill>
            <a:blip r:embed="rId3" cstate="print"/>
            <a:srcRect/>
            <a:stretch>
              <a:fillRect/>
            </a:stretch>
          </p:blipFill>
          <p:spPr bwMode="auto">
            <a:xfrm>
              <a:off x="5943601" y="1875299"/>
              <a:ext cx="3200400" cy="2134019"/>
            </a:xfrm>
            <a:prstGeom prst="rect">
              <a:avLst/>
            </a:prstGeom>
            <a:noFill/>
            <a:ln w="9525">
              <a:noFill/>
              <a:miter lim="800000"/>
              <a:headEnd/>
              <a:tailEnd/>
            </a:ln>
          </p:spPr>
        </p:pic>
        <p:pic>
          <p:nvPicPr>
            <p:cNvPr id="7" name="Content Placeholder 3" descr="DSC02146.JPG"/>
            <p:cNvPicPr>
              <a:picLocks noChangeAspect="1"/>
            </p:cNvPicPr>
            <p:nvPr/>
          </p:nvPicPr>
          <p:blipFill>
            <a:blip r:embed="rId4" cstate="print"/>
            <a:srcRect/>
            <a:stretch>
              <a:fillRect/>
            </a:stretch>
          </p:blipFill>
          <p:spPr>
            <a:xfrm>
              <a:off x="2743200" y="1905000"/>
              <a:ext cx="3193021" cy="1978651"/>
            </a:xfrm>
            <a:prstGeom prst="rect">
              <a:avLst/>
            </a:prstGeom>
          </p:spPr>
        </p:pic>
        <p:pic>
          <p:nvPicPr>
            <p:cNvPr id="8" name="Picture 4" descr="صورة٠٠١٩.jpg"/>
            <p:cNvPicPr>
              <a:picLocks noChangeAspect="1"/>
            </p:cNvPicPr>
            <p:nvPr/>
          </p:nvPicPr>
          <p:blipFill>
            <a:blip r:embed="rId5" cstate="print"/>
            <a:srcRect/>
            <a:stretch>
              <a:fillRect/>
            </a:stretch>
          </p:blipFill>
          <p:spPr bwMode="auto">
            <a:xfrm>
              <a:off x="0" y="1752600"/>
              <a:ext cx="3198008" cy="1951221"/>
            </a:xfrm>
            <a:prstGeom prst="rect">
              <a:avLst/>
            </a:prstGeom>
            <a:noFill/>
            <a:ln w="9525">
              <a:noFill/>
              <a:miter lim="800000"/>
              <a:headEnd/>
              <a:tailEnd/>
            </a:ln>
          </p:spPr>
        </p:pic>
        <p:pic>
          <p:nvPicPr>
            <p:cNvPr id="9" name="Content Placeholder 7" descr="Copy of DSC02718.JPG"/>
            <p:cNvPicPr>
              <a:picLocks noChangeAspect="1"/>
            </p:cNvPicPr>
            <p:nvPr/>
          </p:nvPicPr>
          <p:blipFill>
            <a:blip r:embed="rId6" cstate="print"/>
            <a:srcRect/>
            <a:stretch>
              <a:fillRect/>
            </a:stretch>
          </p:blipFill>
          <p:spPr bwMode="auto">
            <a:xfrm>
              <a:off x="0" y="0"/>
              <a:ext cx="3171825" cy="1907583"/>
            </a:xfrm>
            <a:prstGeom prst="rect">
              <a:avLst/>
            </a:prstGeom>
            <a:noFill/>
            <a:ln w="9525">
              <a:noFill/>
              <a:miter lim="800000"/>
              <a:headEnd/>
              <a:tailEnd/>
            </a:ln>
          </p:spPr>
        </p:pic>
        <p:pic>
          <p:nvPicPr>
            <p:cNvPr id="10" name="Picture 8" descr="DSC02658"/>
            <p:cNvPicPr>
              <a:picLocks noChangeAspect="1" noChangeArrowheads="1"/>
            </p:cNvPicPr>
            <p:nvPr/>
          </p:nvPicPr>
          <p:blipFill>
            <a:blip r:embed="rId7" cstate="print"/>
            <a:srcRect/>
            <a:stretch>
              <a:fillRect/>
            </a:stretch>
          </p:blipFill>
          <p:spPr bwMode="auto">
            <a:xfrm>
              <a:off x="3505200" y="3163887"/>
              <a:ext cx="1033463" cy="815975"/>
            </a:xfrm>
            <a:prstGeom prst="rect">
              <a:avLst/>
            </a:prstGeom>
            <a:noFill/>
            <a:ln w="9525">
              <a:noFill/>
              <a:miter lim="800000"/>
              <a:headEnd/>
              <a:tailEnd/>
            </a:ln>
          </p:spPr>
        </p:pic>
        <p:pic>
          <p:nvPicPr>
            <p:cNvPr id="11" name="Picture 9" descr="DSC02659"/>
            <p:cNvPicPr>
              <a:picLocks noChangeAspect="1" noChangeArrowheads="1"/>
            </p:cNvPicPr>
            <p:nvPr/>
          </p:nvPicPr>
          <p:blipFill>
            <a:blip r:embed="rId8" cstate="print"/>
            <a:srcRect/>
            <a:stretch>
              <a:fillRect/>
            </a:stretch>
          </p:blipFill>
          <p:spPr bwMode="auto">
            <a:xfrm>
              <a:off x="3505200" y="4114800"/>
              <a:ext cx="1066800" cy="800100"/>
            </a:xfrm>
            <a:prstGeom prst="rect">
              <a:avLst/>
            </a:prstGeom>
            <a:noFill/>
            <a:ln w="9525">
              <a:noFill/>
              <a:miter lim="800000"/>
              <a:headEnd/>
              <a:tailEnd/>
            </a:ln>
          </p:spPr>
        </p:pic>
        <p:pic>
          <p:nvPicPr>
            <p:cNvPr id="12" name="Picture 10" descr="DSC02660"/>
            <p:cNvPicPr>
              <a:picLocks noChangeAspect="1" noChangeArrowheads="1"/>
            </p:cNvPicPr>
            <p:nvPr/>
          </p:nvPicPr>
          <p:blipFill>
            <a:blip r:embed="rId9" cstate="print"/>
            <a:srcRect/>
            <a:stretch>
              <a:fillRect/>
            </a:stretch>
          </p:blipFill>
          <p:spPr bwMode="auto">
            <a:xfrm>
              <a:off x="3505200" y="5048250"/>
              <a:ext cx="1066800" cy="800100"/>
            </a:xfrm>
            <a:prstGeom prst="rect">
              <a:avLst/>
            </a:prstGeom>
            <a:noFill/>
            <a:ln w="9525">
              <a:noFill/>
              <a:miter lim="800000"/>
              <a:headEnd/>
              <a:tailEnd/>
            </a:ln>
          </p:spPr>
        </p:pic>
        <p:pic>
          <p:nvPicPr>
            <p:cNvPr id="13" name="Picture 11" descr="DSC02661"/>
            <p:cNvPicPr>
              <a:picLocks noChangeAspect="1" noChangeArrowheads="1"/>
            </p:cNvPicPr>
            <p:nvPr/>
          </p:nvPicPr>
          <p:blipFill>
            <a:blip r:embed="rId10" cstate="print"/>
            <a:srcRect/>
            <a:stretch>
              <a:fillRect/>
            </a:stretch>
          </p:blipFill>
          <p:spPr bwMode="auto">
            <a:xfrm>
              <a:off x="3505200" y="5981700"/>
              <a:ext cx="1066800" cy="800100"/>
            </a:xfrm>
            <a:prstGeom prst="rect">
              <a:avLst/>
            </a:prstGeom>
            <a:noFill/>
            <a:ln w="9525">
              <a:noFill/>
              <a:miter lim="800000"/>
              <a:headEnd/>
              <a:tailEnd/>
            </a:ln>
          </p:spPr>
        </p:pic>
        <p:pic>
          <p:nvPicPr>
            <p:cNvPr id="14" name="Picture 12" descr="DSC02662"/>
            <p:cNvPicPr>
              <a:picLocks noChangeAspect="1" noChangeArrowheads="1"/>
            </p:cNvPicPr>
            <p:nvPr/>
          </p:nvPicPr>
          <p:blipFill>
            <a:blip r:embed="rId11" cstate="print"/>
            <a:srcRect/>
            <a:stretch>
              <a:fillRect/>
            </a:stretch>
          </p:blipFill>
          <p:spPr bwMode="auto">
            <a:xfrm>
              <a:off x="2362200" y="3157537"/>
              <a:ext cx="1066800" cy="800100"/>
            </a:xfrm>
            <a:prstGeom prst="rect">
              <a:avLst/>
            </a:prstGeom>
            <a:noFill/>
            <a:ln w="9525">
              <a:noFill/>
              <a:miter lim="800000"/>
              <a:headEnd/>
              <a:tailEnd/>
            </a:ln>
          </p:spPr>
        </p:pic>
        <p:pic>
          <p:nvPicPr>
            <p:cNvPr id="15" name="Picture 13" descr="DSC02663"/>
            <p:cNvPicPr>
              <a:picLocks noChangeAspect="1" noChangeArrowheads="1"/>
            </p:cNvPicPr>
            <p:nvPr/>
          </p:nvPicPr>
          <p:blipFill>
            <a:blip r:embed="rId12" cstate="print"/>
            <a:srcRect/>
            <a:stretch>
              <a:fillRect/>
            </a:stretch>
          </p:blipFill>
          <p:spPr bwMode="auto">
            <a:xfrm>
              <a:off x="2362200" y="4114800"/>
              <a:ext cx="1066800" cy="800100"/>
            </a:xfrm>
            <a:prstGeom prst="rect">
              <a:avLst/>
            </a:prstGeom>
            <a:noFill/>
            <a:ln w="9525">
              <a:noFill/>
              <a:miter lim="800000"/>
              <a:headEnd/>
              <a:tailEnd/>
            </a:ln>
          </p:spPr>
        </p:pic>
        <p:pic>
          <p:nvPicPr>
            <p:cNvPr id="16" name="Picture 14" descr="DSC02664"/>
            <p:cNvPicPr>
              <a:picLocks noChangeAspect="1" noChangeArrowheads="1"/>
            </p:cNvPicPr>
            <p:nvPr/>
          </p:nvPicPr>
          <p:blipFill>
            <a:blip r:embed="rId13" cstate="print"/>
            <a:srcRect/>
            <a:stretch>
              <a:fillRect/>
            </a:stretch>
          </p:blipFill>
          <p:spPr bwMode="auto">
            <a:xfrm>
              <a:off x="2362200" y="5048250"/>
              <a:ext cx="1066800" cy="800100"/>
            </a:xfrm>
            <a:prstGeom prst="rect">
              <a:avLst/>
            </a:prstGeom>
            <a:noFill/>
            <a:ln w="9525">
              <a:noFill/>
              <a:miter lim="800000"/>
              <a:headEnd/>
              <a:tailEnd/>
            </a:ln>
          </p:spPr>
        </p:pic>
        <p:pic>
          <p:nvPicPr>
            <p:cNvPr id="17" name="Picture 15" descr="DSC02665"/>
            <p:cNvPicPr>
              <a:picLocks noChangeAspect="1" noChangeArrowheads="1"/>
            </p:cNvPicPr>
            <p:nvPr/>
          </p:nvPicPr>
          <p:blipFill>
            <a:blip r:embed="rId14" cstate="print"/>
            <a:srcRect/>
            <a:stretch>
              <a:fillRect/>
            </a:stretch>
          </p:blipFill>
          <p:spPr bwMode="auto">
            <a:xfrm>
              <a:off x="2362200" y="5981700"/>
              <a:ext cx="1066800" cy="800100"/>
            </a:xfrm>
            <a:prstGeom prst="rect">
              <a:avLst/>
            </a:prstGeom>
            <a:noFill/>
            <a:ln w="9525">
              <a:noFill/>
              <a:miter lim="800000"/>
              <a:headEnd/>
              <a:tailEnd/>
            </a:ln>
          </p:spPr>
        </p:pic>
        <p:pic>
          <p:nvPicPr>
            <p:cNvPr id="18" name="Picture 16" descr="DSC02666"/>
            <p:cNvPicPr>
              <a:picLocks noChangeAspect="1" noChangeArrowheads="1"/>
            </p:cNvPicPr>
            <p:nvPr/>
          </p:nvPicPr>
          <p:blipFill>
            <a:blip r:embed="rId15" cstate="print"/>
            <a:srcRect/>
            <a:stretch>
              <a:fillRect/>
            </a:stretch>
          </p:blipFill>
          <p:spPr bwMode="auto">
            <a:xfrm>
              <a:off x="1219200" y="5981700"/>
              <a:ext cx="1066800" cy="800100"/>
            </a:xfrm>
            <a:prstGeom prst="rect">
              <a:avLst/>
            </a:prstGeom>
            <a:noFill/>
            <a:ln w="9525">
              <a:noFill/>
              <a:miter lim="800000"/>
              <a:headEnd/>
              <a:tailEnd/>
            </a:ln>
          </p:spPr>
        </p:pic>
        <p:pic>
          <p:nvPicPr>
            <p:cNvPr id="19" name="Picture 17" descr="DSC02667"/>
            <p:cNvPicPr>
              <a:picLocks noChangeAspect="1" noChangeArrowheads="1"/>
            </p:cNvPicPr>
            <p:nvPr/>
          </p:nvPicPr>
          <p:blipFill>
            <a:blip r:embed="rId16" cstate="print"/>
            <a:srcRect/>
            <a:stretch>
              <a:fillRect/>
            </a:stretch>
          </p:blipFill>
          <p:spPr bwMode="auto">
            <a:xfrm>
              <a:off x="76200" y="5981700"/>
              <a:ext cx="1066800" cy="800100"/>
            </a:xfrm>
            <a:prstGeom prst="rect">
              <a:avLst/>
            </a:prstGeom>
            <a:noFill/>
            <a:ln w="9525">
              <a:noFill/>
              <a:miter lim="800000"/>
              <a:headEnd/>
              <a:tailEnd/>
            </a:ln>
          </p:spPr>
        </p:pic>
        <p:pic>
          <p:nvPicPr>
            <p:cNvPr id="20" name="Picture 18" descr="DSC02668"/>
            <p:cNvPicPr>
              <a:picLocks noChangeAspect="1" noChangeArrowheads="1"/>
            </p:cNvPicPr>
            <p:nvPr/>
          </p:nvPicPr>
          <p:blipFill>
            <a:blip r:embed="rId17" cstate="print"/>
            <a:srcRect/>
            <a:stretch>
              <a:fillRect/>
            </a:stretch>
          </p:blipFill>
          <p:spPr bwMode="auto">
            <a:xfrm>
              <a:off x="1219200" y="5048250"/>
              <a:ext cx="1066800" cy="800100"/>
            </a:xfrm>
            <a:prstGeom prst="rect">
              <a:avLst/>
            </a:prstGeom>
            <a:noFill/>
            <a:ln w="9525">
              <a:noFill/>
              <a:miter lim="800000"/>
              <a:headEnd/>
              <a:tailEnd/>
            </a:ln>
          </p:spPr>
        </p:pic>
        <p:pic>
          <p:nvPicPr>
            <p:cNvPr id="21" name="Picture 19" descr="DSC02669"/>
            <p:cNvPicPr>
              <a:picLocks noChangeAspect="1" noChangeArrowheads="1"/>
            </p:cNvPicPr>
            <p:nvPr/>
          </p:nvPicPr>
          <p:blipFill>
            <a:blip r:embed="rId18" cstate="print"/>
            <a:srcRect/>
            <a:stretch>
              <a:fillRect/>
            </a:stretch>
          </p:blipFill>
          <p:spPr bwMode="auto">
            <a:xfrm>
              <a:off x="76200" y="5048250"/>
              <a:ext cx="1066800" cy="800100"/>
            </a:xfrm>
            <a:prstGeom prst="rect">
              <a:avLst/>
            </a:prstGeom>
            <a:noFill/>
            <a:ln w="9525">
              <a:noFill/>
              <a:miter lim="800000"/>
              <a:headEnd/>
              <a:tailEnd/>
            </a:ln>
          </p:spPr>
        </p:pic>
        <p:pic>
          <p:nvPicPr>
            <p:cNvPr id="22" name="Picture 20" descr="DSC02670"/>
            <p:cNvPicPr>
              <a:picLocks noChangeAspect="1" noChangeArrowheads="1"/>
            </p:cNvPicPr>
            <p:nvPr/>
          </p:nvPicPr>
          <p:blipFill>
            <a:blip r:embed="rId19" cstate="print"/>
            <a:srcRect/>
            <a:stretch>
              <a:fillRect/>
            </a:stretch>
          </p:blipFill>
          <p:spPr bwMode="auto">
            <a:xfrm>
              <a:off x="1219200" y="4114800"/>
              <a:ext cx="1066800" cy="800100"/>
            </a:xfrm>
            <a:prstGeom prst="rect">
              <a:avLst/>
            </a:prstGeom>
            <a:noFill/>
            <a:ln w="9525">
              <a:noFill/>
              <a:miter lim="800000"/>
              <a:headEnd/>
              <a:tailEnd/>
            </a:ln>
          </p:spPr>
        </p:pic>
        <p:pic>
          <p:nvPicPr>
            <p:cNvPr id="23" name="Picture 21" descr="DSC02671"/>
            <p:cNvPicPr>
              <a:picLocks noChangeAspect="1" noChangeArrowheads="1"/>
            </p:cNvPicPr>
            <p:nvPr/>
          </p:nvPicPr>
          <p:blipFill>
            <a:blip r:embed="rId20" cstate="print"/>
            <a:srcRect/>
            <a:stretch>
              <a:fillRect/>
            </a:stretch>
          </p:blipFill>
          <p:spPr bwMode="auto">
            <a:xfrm>
              <a:off x="76200" y="4114800"/>
              <a:ext cx="1066800" cy="800100"/>
            </a:xfrm>
            <a:prstGeom prst="rect">
              <a:avLst/>
            </a:prstGeom>
            <a:noFill/>
            <a:ln w="9525">
              <a:noFill/>
              <a:miter lim="800000"/>
              <a:headEnd/>
              <a:tailEnd/>
            </a:ln>
          </p:spPr>
        </p:pic>
        <p:pic>
          <p:nvPicPr>
            <p:cNvPr id="24" name="Picture 22" descr="DSC02672"/>
            <p:cNvPicPr>
              <a:picLocks noChangeAspect="1" noChangeArrowheads="1"/>
            </p:cNvPicPr>
            <p:nvPr/>
          </p:nvPicPr>
          <p:blipFill>
            <a:blip r:embed="rId21" cstate="print"/>
            <a:srcRect/>
            <a:stretch>
              <a:fillRect/>
            </a:stretch>
          </p:blipFill>
          <p:spPr bwMode="auto">
            <a:xfrm>
              <a:off x="1219200" y="3157537"/>
              <a:ext cx="1066800" cy="800100"/>
            </a:xfrm>
            <a:prstGeom prst="rect">
              <a:avLst/>
            </a:prstGeom>
            <a:noFill/>
            <a:ln w="9525">
              <a:noFill/>
              <a:miter lim="800000"/>
              <a:headEnd/>
              <a:tailEnd/>
            </a:ln>
          </p:spPr>
        </p:pic>
        <p:pic>
          <p:nvPicPr>
            <p:cNvPr id="25" name="Picture 23" descr="DSC02673"/>
            <p:cNvPicPr>
              <a:picLocks noChangeAspect="1" noChangeArrowheads="1"/>
            </p:cNvPicPr>
            <p:nvPr/>
          </p:nvPicPr>
          <p:blipFill>
            <a:blip r:embed="rId22" cstate="print"/>
            <a:srcRect/>
            <a:stretch>
              <a:fillRect/>
            </a:stretch>
          </p:blipFill>
          <p:spPr bwMode="auto">
            <a:xfrm>
              <a:off x="76200" y="3157537"/>
              <a:ext cx="1066800" cy="800100"/>
            </a:xfrm>
            <a:prstGeom prst="rect">
              <a:avLst/>
            </a:prstGeom>
            <a:noFill/>
            <a:ln w="9525">
              <a:noFill/>
              <a:miter lim="800000"/>
              <a:headEnd/>
              <a:tailEnd/>
            </a:ln>
          </p:spPr>
        </p:pic>
        <p:pic>
          <p:nvPicPr>
            <p:cNvPr id="26" name="Picture 24" descr="DSC02711"/>
            <p:cNvPicPr>
              <a:picLocks noChangeAspect="1" noChangeArrowheads="1"/>
            </p:cNvPicPr>
            <p:nvPr/>
          </p:nvPicPr>
          <p:blipFill>
            <a:blip r:embed="rId23" cstate="print"/>
            <a:srcRect/>
            <a:stretch>
              <a:fillRect/>
            </a:stretch>
          </p:blipFill>
          <p:spPr bwMode="auto">
            <a:xfrm>
              <a:off x="6934200" y="3810000"/>
              <a:ext cx="2239433" cy="1752600"/>
            </a:xfrm>
            <a:prstGeom prst="rect">
              <a:avLst/>
            </a:prstGeom>
            <a:noFill/>
            <a:ln w="9525">
              <a:noFill/>
              <a:miter lim="800000"/>
              <a:headEnd/>
              <a:tailEnd/>
            </a:ln>
          </p:spPr>
        </p:pic>
        <p:pic>
          <p:nvPicPr>
            <p:cNvPr id="27" name="Picture 25" descr="DSC02736"/>
            <p:cNvPicPr>
              <a:picLocks noChangeAspect="1" noChangeArrowheads="1"/>
            </p:cNvPicPr>
            <p:nvPr/>
          </p:nvPicPr>
          <p:blipFill>
            <a:blip r:embed="rId24" cstate="print"/>
            <a:srcRect/>
            <a:stretch>
              <a:fillRect/>
            </a:stretch>
          </p:blipFill>
          <p:spPr bwMode="auto">
            <a:xfrm>
              <a:off x="4648200" y="5070475"/>
              <a:ext cx="2239434" cy="1785056"/>
            </a:xfrm>
            <a:prstGeom prst="rect">
              <a:avLst/>
            </a:prstGeom>
            <a:noFill/>
            <a:ln w="9525">
              <a:noFill/>
              <a:miter lim="800000"/>
              <a:headEnd/>
              <a:tailEnd/>
            </a:ln>
          </p:spPr>
        </p:pic>
        <p:pic>
          <p:nvPicPr>
            <p:cNvPr id="28" name="Picture 26" descr="التثبيت الميكانيكي"/>
            <p:cNvPicPr>
              <a:picLocks noChangeAspect="1" noChangeArrowheads="1"/>
            </p:cNvPicPr>
            <p:nvPr/>
          </p:nvPicPr>
          <p:blipFill>
            <a:blip r:embed="rId25" cstate="print"/>
            <a:srcRect/>
            <a:stretch>
              <a:fillRect/>
            </a:stretch>
          </p:blipFill>
          <p:spPr bwMode="auto">
            <a:xfrm>
              <a:off x="4618567" y="3806825"/>
              <a:ext cx="2239433" cy="1679575"/>
            </a:xfrm>
            <a:prstGeom prst="rect">
              <a:avLst/>
            </a:prstGeom>
            <a:noFill/>
            <a:ln w="9525">
              <a:noFill/>
              <a:miter lim="800000"/>
              <a:headEnd/>
              <a:tailEnd/>
            </a:ln>
          </p:spPr>
        </p:pic>
        <p:pic>
          <p:nvPicPr>
            <p:cNvPr id="29" name="Picture 27" descr="DSC02729"/>
            <p:cNvPicPr>
              <a:picLocks noChangeAspect="1" noChangeArrowheads="1"/>
            </p:cNvPicPr>
            <p:nvPr/>
          </p:nvPicPr>
          <p:blipFill>
            <a:blip r:embed="rId26" cstate="print"/>
            <a:srcRect/>
            <a:stretch>
              <a:fillRect/>
            </a:stretch>
          </p:blipFill>
          <p:spPr bwMode="auto">
            <a:xfrm>
              <a:off x="6934200" y="5105400"/>
              <a:ext cx="2239433" cy="1752600"/>
            </a:xfrm>
            <a:prstGeom prst="rect">
              <a:avLst/>
            </a:prstGeom>
            <a:noFill/>
            <a:ln w="9525">
              <a:noFill/>
              <a:miter lim="800000"/>
              <a:headEnd/>
              <a:tailEnd/>
            </a:ln>
          </p:spPr>
        </p:pic>
        <p:pic>
          <p:nvPicPr>
            <p:cNvPr id="30" name="Content Placeholder 6" descr="Copy of DSC02716.JPG"/>
            <p:cNvPicPr>
              <a:picLocks noChangeAspect="1"/>
            </p:cNvPicPr>
            <p:nvPr/>
          </p:nvPicPr>
          <p:blipFill>
            <a:blip r:embed="rId27" cstate="print"/>
            <a:srcRect/>
            <a:stretch>
              <a:fillRect/>
            </a:stretch>
          </p:blipFill>
          <p:spPr bwMode="auto">
            <a:xfrm>
              <a:off x="2847975" y="0"/>
              <a:ext cx="3171825" cy="1963689"/>
            </a:xfrm>
            <a:prstGeom prst="rect">
              <a:avLst/>
            </a:prstGeom>
            <a:noFill/>
            <a:ln w="9525">
              <a:noFill/>
              <a:miter lim="800000"/>
              <a:headEnd/>
              <a:tailEnd/>
            </a:ln>
          </p:spPr>
        </p:pic>
        <p:pic>
          <p:nvPicPr>
            <p:cNvPr id="31" name="Content Placeholder 4" descr="٢٠١٠٠٣٣٠٢٤٥.jpg"/>
            <p:cNvPicPr>
              <a:picLocks noChangeAspect="1"/>
            </p:cNvPicPr>
            <p:nvPr/>
          </p:nvPicPr>
          <p:blipFill>
            <a:blip r:embed="rId28" cstate="print"/>
            <a:srcRect/>
            <a:stretch>
              <a:fillRect/>
            </a:stretch>
          </p:blipFill>
          <p:spPr>
            <a:xfrm>
              <a:off x="5988616" y="-1"/>
              <a:ext cx="3152407" cy="1905001"/>
            </a:xfrm>
            <a:prstGeom prst="rect">
              <a:avLst/>
            </a:prstGeom>
          </p:spPr>
        </p:pic>
      </p:grpSp>
    </p:spTree>
    <p:extLst>
      <p:ext uri="{BB962C8B-B14F-4D97-AF65-F5344CB8AC3E}">
        <p14:creationId xmlns:p14="http://schemas.microsoft.com/office/powerpoint/2010/main" val="1067377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1" y="4628125"/>
            <a:ext cx="3451438" cy="225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Fossil fuels in the Middle 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62200"/>
            <a:ext cx="5831605" cy="26039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457200"/>
            <a:ext cx="8229600" cy="1754326"/>
          </a:xfrm>
          <a:prstGeom prst="rect">
            <a:avLst/>
          </a:prstGeom>
        </p:spPr>
        <p:txBody>
          <a:bodyPr wrap="square">
            <a:spAutoFit/>
          </a:bodyPr>
          <a:lstStyle/>
          <a:p>
            <a:r>
              <a:rPr lang="en-US" b="1" i="0" u="none" strike="noStrike" baseline="0" dirty="0" smtClean="0">
                <a:latin typeface="FrutigerLTPro-BoldCn"/>
              </a:rPr>
              <a:t>The interactions among climate change mitigation, adaptation, and disaster risk management may have a major influence on resilient and sustainable pathways (</a:t>
            </a:r>
            <a:r>
              <a:rPr lang="en-US" b="1" i="1" u="none" strike="noStrike" baseline="0" dirty="0" smtClean="0">
                <a:latin typeface="FrutigerLTPro-BoldCnIta"/>
              </a:rPr>
              <a:t>high agreement, limited evidence</a:t>
            </a:r>
            <a:r>
              <a:rPr lang="en-US" b="1" i="0" u="none" strike="noStrike" baseline="0" dirty="0" smtClean="0">
                <a:latin typeface="FrutigerLTPro-BoldCn"/>
              </a:rPr>
              <a:t>). </a:t>
            </a:r>
          </a:p>
          <a:p>
            <a:endParaRPr lang="en-US" b="1" dirty="0">
              <a:latin typeface="FrutigerLTPro-BoldCn"/>
            </a:endParaRPr>
          </a:p>
          <a:p>
            <a:r>
              <a:rPr lang="en-US" b="0" i="0" u="none" strike="noStrike" baseline="0" dirty="0" smtClean="0">
                <a:latin typeface="FrutigerLTPro-Condensed"/>
              </a:rPr>
              <a:t>Interactions between the goals of mitigation and adaptation in particular will play out locally, but have global consequences.</a:t>
            </a:r>
            <a:endParaRPr lang="en-US" dirty="0"/>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2000" y="3765839"/>
            <a:ext cx="5223641" cy="954107"/>
          </a:xfrm>
          <a:prstGeom prst="rect">
            <a:avLst/>
          </a:prstGeom>
        </p:spPr>
        <p:txBody>
          <a:bodyPr wrap="square">
            <a:spAutoFit/>
          </a:bodyPr>
          <a:lstStyle/>
          <a:p>
            <a:pPr fontAlgn="base"/>
            <a:r>
              <a:rPr lang="en-US" sz="1400" b="1" dirty="0">
                <a:solidFill>
                  <a:schemeClr val="bg1"/>
                </a:solidFill>
              </a:rPr>
              <a:t>Fossil energy</a:t>
            </a:r>
          </a:p>
          <a:p>
            <a:pPr fontAlgn="base"/>
            <a:r>
              <a:rPr lang="en-US" sz="1400" dirty="0">
                <a:solidFill>
                  <a:schemeClr val="bg1"/>
                </a:solidFill>
              </a:rPr>
              <a:t>The production of fossil fuels has played an important economic role in the region for decades, and there’s much to gain from efficient use of fossil resources.</a:t>
            </a:r>
          </a:p>
        </p:txBody>
      </p:sp>
      <p:pic>
        <p:nvPicPr>
          <p:cNvPr id="11270" name="Picture 6" descr="Green mobil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233" y="2362200"/>
            <a:ext cx="2590800" cy="235774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enewable energy with the Desertec concep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752975"/>
            <a:ext cx="5831605" cy="216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477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84750"/>
            <a:ext cx="8077200" cy="3139321"/>
          </a:xfrm>
          <a:prstGeom prst="rect">
            <a:avLst/>
          </a:prstGeom>
        </p:spPr>
        <p:txBody>
          <a:bodyPr wrap="square">
            <a:spAutoFit/>
          </a:bodyPr>
          <a:lstStyle/>
          <a:p>
            <a:pPr algn="just"/>
            <a:r>
              <a:rPr lang="en-US" b="0" i="0" u="none" strike="noStrike" baseline="0" dirty="0" smtClean="0">
                <a:latin typeface="FrutigerLTPro-Condensed"/>
              </a:rPr>
              <a:t>There are many approaches and pathways to a sustainable and resilient future. </a:t>
            </a:r>
          </a:p>
          <a:p>
            <a:pPr algn="just"/>
            <a:endParaRPr lang="en-US" dirty="0">
              <a:latin typeface="FrutigerLTPro-Condensed"/>
            </a:endParaRPr>
          </a:p>
          <a:p>
            <a:pPr algn="just"/>
            <a:r>
              <a:rPr lang="en-US" b="0" i="0" u="none" strike="noStrike" baseline="0" dirty="0" smtClean="0">
                <a:latin typeface="FrutigerLTPro-Condensed"/>
              </a:rPr>
              <a:t>However, limits to resilience are faced when thresholds or tipping points associated with social and/or natural systems are exceeded, posing severe challenges for adaptation.</a:t>
            </a:r>
          </a:p>
          <a:p>
            <a:pPr algn="just"/>
            <a:endParaRPr lang="en-US" b="0" i="0" u="none" strike="noStrike" baseline="0" dirty="0" smtClean="0">
              <a:latin typeface="FrutigerLTPro-Condensed"/>
            </a:endParaRPr>
          </a:p>
          <a:p>
            <a:pPr algn="just"/>
            <a:r>
              <a:rPr lang="en-US" b="0" i="0" u="none" strike="noStrike" baseline="0" dirty="0" smtClean="0">
                <a:latin typeface="FrutigerLTPro-Condensed"/>
              </a:rPr>
              <a:t>Choices and outcomes for adaptive actions to climate events must reflect divergent capacities and resources and multiple interacting processes. Actions are framed by tradeoffs between competing prioritized values and objectives, and different visions of development that can change over time. .</a:t>
            </a:r>
            <a:endParaRPr lang="en-US" dirty="0"/>
          </a:p>
        </p:txBody>
      </p:sp>
      <p:sp>
        <p:nvSpPr>
          <p:cNvPr id="3" name="Rectangle 2"/>
          <p:cNvSpPr/>
          <p:nvPr/>
        </p:nvSpPr>
        <p:spPr>
          <a:xfrm>
            <a:off x="685800" y="3801070"/>
            <a:ext cx="8305800" cy="923330"/>
          </a:xfrm>
          <a:prstGeom prst="rect">
            <a:avLst/>
          </a:prstGeom>
          <a:solidFill>
            <a:schemeClr val="accent1">
              <a:lumMod val="20000"/>
              <a:lumOff val="80000"/>
            </a:schemeClr>
          </a:solidFill>
        </p:spPr>
        <p:txBody>
          <a:bodyPr wrap="square">
            <a:spAutoFit/>
          </a:bodyPr>
          <a:lstStyle/>
          <a:p>
            <a:pPr algn="just"/>
            <a:r>
              <a:rPr lang="en-US" dirty="0">
                <a:solidFill>
                  <a:prstClr val="black"/>
                </a:solidFill>
                <a:latin typeface="FrutigerLTPro-Condensed"/>
              </a:rPr>
              <a:t>Iterative approaches allow development pathways to integrate risk management so that diverse policy solutions can be considered, as risk and its measurement, perception, and understanding evolve over time</a:t>
            </a:r>
            <a:endParaRPr lang="en-US" dirty="0"/>
          </a:p>
        </p:txBody>
      </p:sp>
      <p:sp>
        <p:nvSpPr>
          <p:cNvPr id="4" name="Rectangle 3"/>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descr="COP18 – Taking action for a world that la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35713"/>
            <a:ext cx="8610600" cy="196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5531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4841" y="152400"/>
            <a:ext cx="8349159" cy="6182270"/>
          </a:xfrm>
          <a:prstGeom prst="rect">
            <a:avLst/>
          </a:prstGeom>
        </p:spPr>
        <p:txBody>
          <a:bodyPr wrap="square" anchor="ctr">
            <a:spAutoFit/>
          </a:bodyPr>
          <a:lstStyle/>
          <a:p>
            <a:pPr>
              <a:lnSpc>
                <a:spcPct val="115000"/>
              </a:lnSpc>
            </a:pPr>
            <a:r>
              <a:rPr lang="en-US" sz="2000" b="1" dirty="0">
                <a:solidFill>
                  <a:srgbClr val="00005C"/>
                </a:solidFill>
                <a:latin typeface="FrutigerLTPro-BoldCn"/>
                <a:ea typeface="Calibri"/>
                <a:cs typeface="FrutigerLTPro-BoldCn"/>
              </a:rPr>
              <a:t>Case Studies </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9.2.1. European </a:t>
            </a:r>
            <a:r>
              <a:rPr lang="en-US" sz="1600" b="1" dirty="0">
                <a:solidFill>
                  <a:srgbClr val="00005C"/>
                </a:solidFill>
                <a:latin typeface="FrutigerLTPro-BoldCn"/>
                <a:ea typeface="Calibri"/>
                <a:cs typeface="FrutigerLTPro-BoldCn"/>
              </a:rPr>
              <a:t>Heat Waves </a:t>
            </a:r>
            <a:r>
              <a:rPr lang="en-US" sz="1400" b="1" dirty="0">
                <a:solidFill>
                  <a:srgbClr val="00005C"/>
                </a:solidFill>
                <a:latin typeface="FrutigerLTPro-BoldCn"/>
                <a:ea typeface="Calibri"/>
                <a:cs typeface="FrutigerLTPro-BoldCn"/>
              </a:rPr>
              <a:t>of 2003 and 2006</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9.2.2. Response to Disaster Induced by </a:t>
            </a:r>
            <a:r>
              <a:rPr lang="en-US" sz="1600" b="1" dirty="0">
                <a:solidFill>
                  <a:srgbClr val="00005C"/>
                </a:solidFill>
                <a:latin typeface="FrutigerLTPro-BoldCn"/>
                <a:ea typeface="Calibri"/>
                <a:cs typeface="FrutigerLTPro-BoldCn"/>
              </a:rPr>
              <a:t>Hot Weather and Wildfires </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9.2.3. Managing the Adverse </a:t>
            </a:r>
            <a:r>
              <a:rPr lang="en-US" sz="1600" b="1" dirty="0">
                <a:solidFill>
                  <a:srgbClr val="00005C"/>
                </a:solidFill>
                <a:latin typeface="FrutigerLTPro-BoldCn"/>
                <a:ea typeface="Calibri"/>
                <a:cs typeface="FrutigerLTPro-BoldCn"/>
              </a:rPr>
              <a:t>Consequences of Drought </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9.2.4. Recent </a:t>
            </a:r>
            <a:r>
              <a:rPr lang="en-US" sz="1600" b="1" i="1" dirty="0" err="1">
                <a:solidFill>
                  <a:srgbClr val="00005C"/>
                </a:solidFill>
                <a:latin typeface="FrutigerLTPro-BoldCnIta"/>
                <a:ea typeface="Calibri"/>
                <a:cs typeface="FrutigerLTPro-BoldCnIta"/>
              </a:rPr>
              <a:t>Dzud</a:t>
            </a:r>
            <a:r>
              <a:rPr lang="en-US" sz="1600" b="1" i="1" dirty="0">
                <a:solidFill>
                  <a:srgbClr val="00005C"/>
                </a:solidFill>
                <a:latin typeface="FrutigerLTPro-BoldCnIta"/>
                <a:ea typeface="Calibri"/>
                <a:cs typeface="FrutigerLTPro-BoldCnIta"/>
              </a:rPr>
              <a:t> </a:t>
            </a:r>
            <a:r>
              <a:rPr lang="en-US" sz="1600" b="1" dirty="0">
                <a:solidFill>
                  <a:srgbClr val="00005C"/>
                </a:solidFill>
                <a:latin typeface="FrutigerLTPro-BoldCn"/>
                <a:ea typeface="Calibri"/>
                <a:cs typeface="FrutigerLTPro-BoldCn"/>
              </a:rPr>
              <a:t>Disasters </a:t>
            </a:r>
            <a:r>
              <a:rPr lang="en-US" sz="1400" b="1" dirty="0">
                <a:solidFill>
                  <a:srgbClr val="00005C"/>
                </a:solidFill>
                <a:latin typeface="FrutigerLTPro-BoldCn"/>
                <a:ea typeface="Calibri"/>
                <a:cs typeface="FrutigerLTPro-BoldCn"/>
              </a:rPr>
              <a:t>in Mongolia </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9.2.5</a:t>
            </a:r>
            <a:r>
              <a:rPr lang="en-US" sz="1600" b="1" dirty="0">
                <a:solidFill>
                  <a:srgbClr val="00005C"/>
                </a:solidFill>
                <a:latin typeface="FrutigerLTPro-BoldCn"/>
                <a:ea typeface="Calibri"/>
                <a:cs typeface="FrutigerLTPro-BoldCn"/>
              </a:rPr>
              <a:t>. Cyclones</a:t>
            </a:r>
            <a:r>
              <a:rPr lang="en-US" sz="1400" b="1" dirty="0">
                <a:solidFill>
                  <a:srgbClr val="00005C"/>
                </a:solidFill>
                <a:latin typeface="FrutigerLTPro-BoldCn"/>
                <a:ea typeface="Calibri"/>
                <a:cs typeface="FrutigerLTPro-BoldCn"/>
              </a:rPr>
              <a:t>: Enabling Policies and Responsive Institutions for Community Action </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9.2.6. Managing the Adverse Consequences of </a:t>
            </a:r>
            <a:r>
              <a:rPr lang="en-US" sz="1600" b="1" dirty="0">
                <a:solidFill>
                  <a:srgbClr val="00005C"/>
                </a:solidFill>
                <a:latin typeface="FrutigerLTPro-BoldCn"/>
                <a:ea typeface="Calibri"/>
                <a:cs typeface="FrutigerLTPro-BoldCn"/>
              </a:rPr>
              <a:t>Floods </a:t>
            </a:r>
            <a:endParaRPr lang="en-US" sz="2000" dirty="0">
              <a:ea typeface="Calibri"/>
              <a:cs typeface="Arial"/>
            </a:endParaRPr>
          </a:p>
          <a:p>
            <a:pPr>
              <a:lnSpc>
                <a:spcPct val="150000"/>
              </a:lnSpc>
            </a:pPr>
            <a:r>
              <a:rPr lang="en-US" sz="1400" b="1" dirty="0">
                <a:solidFill>
                  <a:srgbClr val="00005C"/>
                </a:solidFill>
                <a:latin typeface="FrutigerLTPro-BoldCn"/>
                <a:ea typeface="Calibri"/>
                <a:cs typeface="FrutigerLTPro-BoldCn"/>
              </a:rPr>
              <a:t>9.2.7. Disastrous Epidemic Disease: The Case of </a:t>
            </a:r>
            <a:r>
              <a:rPr lang="en-US" sz="1600" b="1" dirty="0">
                <a:solidFill>
                  <a:srgbClr val="00005C"/>
                </a:solidFill>
                <a:latin typeface="FrutigerLTPro-BoldCn"/>
                <a:ea typeface="Calibri"/>
                <a:cs typeface="FrutigerLTPro-BoldCn"/>
              </a:rPr>
              <a:t>Cholera</a:t>
            </a:r>
            <a:r>
              <a:rPr lang="en-US" sz="1400" b="1" dirty="0">
                <a:solidFill>
                  <a:srgbClr val="00005C"/>
                </a:solidFill>
                <a:latin typeface="FrutigerLTPro-BoldCn"/>
                <a:ea typeface="Calibri"/>
                <a:cs typeface="FrutigerLTPro-BoldCn"/>
              </a:rPr>
              <a:t> </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9.2.8. </a:t>
            </a:r>
            <a:r>
              <a:rPr lang="en-US" sz="1600" b="1" dirty="0">
                <a:solidFill>
                  <a:srgbClr val="00005C"/>
                </a:solidFill>
                <a:latin typeface="FrutigerLTPro-BoldCn"/>
                <a:ea typeface="Calibri"/>
                <a:cs typeface="FrutigerLTPro-BoldCn"/>
              </a:rPr>
              <a:t>Coastal Megacities</a:t>
            </a:r>
            <a:r>
              <a:rPr lang="en-US" sz="1400" b="1" dirty="0">
                <a:solidFill>
                  <a:srgbClr val="00005C"/>
                </a:solidFill>
                <a:latin typeface="FrutigerLTPro-BoldCn"/>
                <a:ea typeface="Calibri"/>
                <a:cs typeface="FrutigerLTPro-BoldCn"/>
              </a:rPr>
              <a:t>: The Case of Mumbai</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9.2.9. </a:t>
            </a:r>
            <a:r>
              <a:rPr lang="en-US" sz="1600" b="1" dirty="0">
                <a:solidFill>
                  <a:srgbClr val="00005C"/>
                </a:solidFill>
                <a:latin typeface="FrutigerLTPro-BoldCn"/>
                <a:ea typeface="Calibri"/>
                <a:cs typeface="FrutigerLTPro-BoldCn"/>
              </a:rPr>
              <a:t>Small Island </a:t>
            </a:r>
            <a:r>
              <a:rPr lang="en-US" sz="1400" b="1" dirty="0">
                <a:solidFill>
                  <a:srgbClr val="00005C"/>
                </a:solidFill>
                <a:latin typeface="FrutigerLTPro-BoldCn"/>
                <a:ea typeface="Calibri"/>
                <a:cs typeface="FrutigerLTPro-BoldCn"/>
              </a:rPr>
              <a:t>Developing States: The Challenge of Adaptation </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9.2.10. Changing </a:t>
            </a:r>
            <a:r>
              <a:rPr lang="en-US" sz="1600" b="1" dirty="0">
                <a:solidFill>
                  <a:srgbClr val="00005C"/>
                </a:solidFill>
                <a:latin typeface="FrutigerLTPro-BoldCn"/>
                <a:ea typeface="Calibri"/>
                <a:cs typeface="FrutigerLTPro-BoldCn"/>
              </a:rPr>
              <a:t>Cold Climate </a:t>
            </a:r>
            <a:r>
              <a:rPr lang="en-US" sz="1400" b="1" dirty="0">
                <a:solidFill>
                  <a:srgbClr val="00005C"/>
                </a:solidFill>
                <a:latin typeface="FrutigerLTPro-BoldCn"/>
                <a:ea typeface="Calibri"/>
                <a:cs typeface="FrutigerLTPro-BoldCn"/>
              </a:rPr>
              <a:t>Vulnerabilities: Northern Canada</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9.2.11</a:t>
            </a:r>
            <a:r>
              <a:rPr lang="en-US" sz="1600" b="1" dirty="0">
                <a:solidFill>
                  <a:srgbClr val="00005C"/>
                </a:solidFill>
                <a:latin typeface="FrutigerLTPro-BoldCn"/>
                <a:ea typeface="Calibri"/>
                <a:cs typeface="FrutigerLTPro-BoldCn"/>
              </a:rPr>
              <a:t>. Early Warning Systems</a:t>
            </a:r>
            <a:r>
              <a:rPr lang="en-US" sz="1400" b="1" dirty="0">
                <a:solidFill>
                  <a:srgbClr val="00005C"/>
                </a:solidFill>
                <a:latin typeface="FrutigerLTPro-BoldCn"/>
                <a:ea typeface="Calibri"/>
                <a:cs typeface="FrutigerLTPro-BoldCn"/>
              </a:rPr>
              <a:t>: Adapting to Reduce Impacts </a:t>
            </a:r>
            <a:endParaRPr lang="en-US" dirty="0">
              <a:ea typeface="Calibri"/>
              <a:cs typeface="Arial"/>
            </a:endParaRPr>
          </a:p>
          <a:p>
            <a:pPr>
              <a:lnSpc>
                <a:spcPct val="150000"/>
              </a:lnSpc>
            </a:pPr>
            <a:r>
              <a:rPr lang="en-US" sz="1400" b="1" dirty="0">
                <a:solidFill>
                  <a:srgbClr val="00005C"/>
                </a:solidFill>
                <a:latin typeface="FrutigerLTPro-BoldCn"/>
                <a:ea typeface="Calibri"/>
                <a:cs typeface="FrutigerLTPro-BoldCn"/>
              </a:rPr>
              <a:t>9.2.12. Effective Legislation for Multilevel Governance of Disaster Risk Reduction and Adaptation </a:t>
            </a:r>
            <a:endParaRPr lang="en-US" dirty="0">
              <a:ea typeface="Calibri"/>
              <a:cs typeface="Arial"/>
            </a:endParaRPr>
          </a:p>
          <a:p>
            <a:pPr marL="342900" indent="-342900">
              <a:lnSpc>
                <a:spcPct val="150000"/>
              </a:lnSpc>
            </a:pPr>
            <a:r>
              <a:rPr lang="en-US" sz="1400" b="1" dirty="0">
                <a:solidFill>
                  <a:srgbClr val="00005C"/>
                </a:solidFill>
                <a:latin typeface="FrutigerLTPro-BoldCn"/>
                <a:ea typeface="Calibri"/>
                <a:cs typeface="FrutigerLTPro-BoldCn"/>
              </a:rPr>
              <a:t>9.2.13. Risk Transfer: The Role of </a:t>
            </a:r>
            <a:r>
              <a:rPr lang="en-US" sz="1600" b="1" dirty="0">
                <a:solidFill>
                  <a:srgbClr val="00005C"/>
                </a:solidFill>
                <a:latin typeface="FrutigerLTPro-BoldCn"/>
                <a:ea typeface="Calibri"/>
                <a:cs typeface="FrutigerLTPro-BoldCn"/>
              </a:rPr>
              <a:t>Insurance and Other Instruments </a:t>
            </a:r>
            <a:r>
              <a:rPr lang="en-US" sz="1400" b="1" dirty="0">
                <a:solidFill>
                  <a:srgbClr val="00005C"/>
                </a:solidFill>
                <a:latin typeface="FrutigerLTPro-BoldCn"/>
                <a:ea typeface="Calibri"/>
                <a:cs typeface="FrutigerLTPro-BoldCn"/>
              </a:rPr>
              <a:t>in Disaster Risk Management and Climate Change Adaptation in Developing Countries</a:t>
            </a:r>
            <a:endParaRPr lang="en-US" dirty="0">
              <a:ea typeface="Calibri"/>
              <a:cs typeface="Arial"/>
            </a:endParaRPr>
          </a:p>
          <a:p>
            <a:pPr marL="342900" indent="-342900">
              <a:lnSpc>
                <a:spcPct val="150000"/>
              </a:lnSpc>
            </a:pPr>
            <a:r>
              <a:rPr lang="en-US" sz="1400" b="1" dirty="0">
                <a:solidFill>
                  <a:srgbClr val="00005C"/>
                </a:solidFill>
                <a:latin typeface="FrutigerLTPro-BoldCn"/>
                <a:ea typeface="Calibri"/>
                <a:cs typeface="FrutigerLTPro-BoldCn"/>
              </a:rPr>
              <a:t>9.2.14. </a:t>
            </a:r>
            <a:r>
              <a:rPr lang="en-US" sz="1600" b="1" dirty="0">
                <a:solidFill>
                  <a:srgbClr val="00005C"/>
                </a:solidFill>
                <a:latin typeface="FrutigerLTPro-BoldCn"/>
                <a:ea typeface="Calibri"/>
                <a:cs typeface="FrutigerLTPro-BoldCn"/>
              </a:rPr>
              <a:t>Education, Training, and Public Awareness </a:t>
            </a:r>
            <a:r>
              <a:rPr lang="en-US" sz="1400" b="1" dirty="0">
                <a:solidFill>
                  <a:srgbClr val="00005C"/>
                </a:solidFill>
                <a:latin typeface="FrutigerLTPro-BoldCn"/>
                <a:ea typeface="Calibri"/>
                <a:cs typeface="FrutigerLTPro-BoldCn"/>
              </a:rPr>
              <a:t>Initiatives for Disaster Risk Reduction and Adaptation</a:t>
            </a:r>
            <a:endParaRPr lang="en-US" dirty="0">
              <a:ea typeface="Calibri"/>
              <a:cs typeface="Arial"/>
            </a:endParaRPr>
          </a:p>
        </p:txBody>
      </p:sp>
      <p:sp>
        <p:nvSpPr>
          <p:cNvPr id="5" name="Rectangle 4"/>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35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1927" y="6020257"/>
            <a:ext cx="8563473" cy="838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dirty="0" smtClean="0">
                <a:solidFill>
                  <a:schemeClr val="tx1"/>
                </a:solidFill>
              </a:rPr>
              <a:t>Dr. </a:t>
            </a:r>
            <a:r>
              <a:rPr lang="en-US" dirty="0" err="1" smtClean="0">
                <a:solidFill>
                  <a:schemeClr val="tx1"/>
                </a:solidFill>
              </a:rPr>
              <a:t>Wadid</a:t>
            </a:r>
            <a:r>
              <a:rPr lang="en-US" dirty="0" smtClean="0">
                <a:solidFill>
                  <a:schemeClr val="tx1"/>
                </a:solidFill>
              </a:rPr>
              <a:t> </a:t>
            </a:r>
            <a:r>
              <a:rPr lang="en-US" dirty="0" err="1" smtClean="0">
                <a:solidFill>
                  <a:schemeClr val="tx1"/>
                </a:solidFill>
              </a:rPr>
              <a:t>Fawzi</a:t>
            </a:r>
            <a:r>
              <a:rPr lang="en-US" dirty="0" smtClean="0">
                <a:solidFill>
                  <a:schemeClr val="tx1"/>
                </a:solidFill>
              </a:rPr>
              <a:t> </a:t>
            </a:r>
            <a:r>
              <a:rPr lang="en-US" dirty="0" err="1" smtClean="0">
                <a:solidFill>
                  <a:schemeClr val="tx1"/>
                </a:solidFill>
              </a:rPr>
              <a:t>Erian</a:t>
            </a:r>
            <a:r>
              <a:rPr lang="en-US" dirty="0" smtClean="0">
                <a:solidFill>
                  <a:schemeClr val="tx1"/>
                </a:solidFill>
              </a:rPr>
              <a:t>                 </a:t>
            </a:r>
            <a:r>
              <a:rPr lang="en-US" dirty="0" err="1" smtClean="0">
                <a:solidFill>
                  <a:schemeClr val="tx1"/>
                </a:solidFill>
              </a:rPr>
              <a:t>wadiderian</a:t>
            </a:r>
            <a:r>
              <a:rPr lang="en-US" dirty="0" smtClean="0">
                <a:solidFill>
                  <a:schemeClr val="tx1"/>
                </a:solidFill>
              </a:rPr>
              <a:t> @gmail.com               +201276257444</a:t>
            </a:r>
            <a:endParaRPr lang="en-US" dirty="0">
              <a:solidFill>
                <a:schemeClr val="tx1"/>
              </a:solidFill>
            </a:endParaRPr>
          </a:p>
        </p:txBody>
      </p:sp>
      <p:sp>
        <p:nvSpPr>
          <p:cNvPr id="3" name="Rectangle 2"/>
          <p:cNvSpPr/>
          <p:nvPr/>
        </p:nvSpPr>
        <p:spPr>
          <a:xfrm>
            <a:off x="374176" y="4114800"/>
            <a:ext cx="8528314" cy="1905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accent1">
                    <a:lumMod val="50000"/>
                  </a:schemeClr>
                </a:solidFill>
                <a:latin typeface="Arabic Typesetting" pitchFamily="66" charset="-78"/>
                <a:ea typeface="Arial Unicode MS" pitchFamily="34" charset="-128"/>
                <a:cs typeface="Arabic Typesetting" pitchFamily="66" charset="-78"/>
              </a:rPr>
              <a:t>                    Thank You</a:t>
            </a:r>
            <a:endParaRPr lang="en-US" sz="8000" dirty="0">
              <a:solidFill>
                <a:schemeClr val="accent1">
                  <a:lumMod val="50000"/>
                </a:schemeClr>
              </a:solidFill>
              <a:latin typeface="Arabic Typesetting" pitchFamily="66" charset="-78"/>
              <a:ea typeface="Arial Unicode MS" pitchFamily="34" charset="-128"/>
              <a:cs typeface="Arabic Typesetting" pitchFamily="66" charset="-78"/>
            </a:endParaRPr>
          </a:p>
        </p:txBody>
      </p:sp>
      <p:sp>
        <p:nvSpPr>
          <p:cNvPr id="4" name="Rectangle 3"/>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41" y="1550772"/>
            <a:ext cx="3430874" cy="480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515" y="5611504"/>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377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1115" y="0"/>
            <a:ext cx="8392885" cy="4662815"/>
          </a:xfrm>
          <a:prstGeom prst="rect">
            <a:avLst/>
          </a:prstGeom>
        </p:spPr>
        <p:txBody>
          <a:bodyPr wrap="square">
            <a:spAutoFit/>
          </a:bodyPr>
          <a:lstStyle/>
          <a:p>
            <a:pPr marL="979488" indent="-979488">
              <a:lnSpc>
                <a:spcPct val="150000"/>
              </a:lnSpc>
            </a:pPr>
            <a:r>
              <a:rPr lang="en-US" b="1" dirty="0">
                <a:solidFill>
                  <a:schemeClr val="accent1">
                    <a:lumMod val="50000"/>
                  </a:schemeClr>
                </a:solidFill>
              </a:rPr>
              <a:t>Chapter 1 </a:t>
            </a:r>
            <a:r>
              <a:rPr lang="en-US" dirty="0">
                <a:solidFill>
                  <a:schemeClr val="accent1">
                    <a:lumMod val="50000"/>
                  </a:schemeClr>
                </a:solidFill>
              </a:rPr>
              <a:t>Climate Change: New Dimensions in Disaster Risk, Exposure, Vulnerability, and Resilience </a:t>
            </a:r>
            <a:endParaRPr lang="en-US" dirty="0" smtClean="0">
              <a:solidFill>
                <a:schemeClr val="accent1">
                  <a:lumMod val="50000"/>
                </a:schemeClr>
              </a:solidFill>
            </a:endParaRPr>
          </a:p>
          <a:p>
            <a:pPr marL="979488" indent="-979488">
              <a:lnSpc>
                <a:spcPct val="150000"/>
              </a:lnSpc>
            </a:pPr>
            <a:r>
              <a:rPr lang="en-US" b="1" dirty="0" smtClean="0">
                <a:solidFill>
                  <a:schemeClr val="accent1">
                    <a:lumMod val="50000"/>
                  </a:schemeClr>
                </a:solidFill>
              </a:rPr>
              <a:t>Chapter </a:t>
            </a:r>
            <a:r>
              <a:rPr lang="en-US" b="1" dirty="0">
                <a:solidFill>
                  <a:schemeClr val="accent1">
                    <a:lumMod val="50000"/>
                  </a:schemeClr>
                </a:solidFill>
              </a:rPr>
              <a:t>2 </a:t>
            </a:r>
            <a:r>
              <a:rPr lang="en-US" dirty="0">
                <a:solidFill>
                  <a:schemeClr val="accent1">
                    <a:lumMod val="50000"/>
                  </a:schemeClr>
                </a:solidFill>
              </a:rPr>
              <a:t>Determinants of Risk: Exposure and Vulnerability </a:t>
            </a:r>
            <a:endParaRPr lang="en-US" dirty="0" smtClean="0">
              <a:solidFill>
                <a:schemeClr val="accent1">
                  <a:lumMod val="50000"/>
                </a:schemeClr>
              </a:solidFill>
            </a:endParaRPr>
          </a:p>
          <a:p>
            <a:pPr marL="979488" indent="-979488">
              <a:lnSpc>
                <a:spcPct val="150000"/>
              </a:lnSpc>
            </a:pPr>
            <a:r>
              <a:rPr lang="en-US" b="1" dirty="0" smtClean="0">
                <a:solidFill>
                  <a:schemeClr val="accent1">
                    <a:lumMod val="50000"/>
                  </a:schemeClr>
                </a:solidFill>
              </a:rPr>
              <a:t>Chapter </a:t>
            </a:r>
            <a:r>
              <a:rPr lang="en-US" b="1" dirty="0">
                <a:solidFill>
                  <a:schemeClr val="accent1">
                    <a:lumMod val="50000"/>
                  </a:schemeClr>
                </a:solidFill>
              </a:rPr>
              <a:t>3 </a:t>
            </a:r>
            <a:r>
              <a:rPr lang="en-US" dirty="0">
                <a:solidFill>
                  <a:schemeClr val="accent1">
                    <a:lumMod val="50000"/>
                  </a:schemeClr>
                </a:solidFill>
              </a:rPr>
              <a:t>Changes in Climate Extremes and their Impacts on the Natural Physical Environment </a:t>
            </a:r>
            <a:endParaRPr lang="en-US" dirty="0" smtClean="0">
              <a:solidFill>
                <a:schemeClr val="accent1">
                  <a:lumMod val="50000"/>
                </a:schemeClr>
              </a:solidFill>
            </a:endParaRPr>
          </a:p>
          <a:p>
            <a:pPr>
              <a:lnSpc>
                <a:spcPct val="150000"/>
              </a:lnSpc>
            </a:pPr>
            <a:r>
              <a:rPr lang="en-US" b="1" dirty="0" smtClean="0">
                <a:solidFill>
                  <a:schemeClr val="accent1">
                    <a:lumMod val="50000"/>
                  </a:schemeClr>
                </a:solidFill>
              </a:rPr>
              <a:t>Chapter </a:t>
            </a:r>
            <a:r>
              <a:rPr lang="en-US" b="1" dirty="0">
                <a:solidFill>
                  <a:schemeClr val="accent1">
                    <a:lumMod val="50000"/>
                  </a:schemeClr>
                </a:solidFill>
              </a:rPr>
              <a:t>4 </a:t>
            </a:r>
            <a:r>
              <a:rPr lang="en-US" dirty="0">
                <a:solidFill>
                  <a:schemeClr val="accent1">
                    <a:lumMod val="50000"/>
                  </a:schemeClr>
                </a:solidFill>
              </a:rPr>
              <a:t>Changes in Impacts of Climate Extremes: Human Systems and </a:t>
            </a:r>
            <a:r>
              <a:rPr lang="en-US" dirty="0" smtClean="0">
                <a:solidFill>
                  <a:schemeClr val="accent1">
                    <a:lumMod val="50000"/>
                  </a:schemeClr>
                </a:solidFill>
              </a:rPr>
              <a:t>Ecosystems</a:t>
            </a:r>
          </a:p>
          <a:p>
            <a:pPr>
              <a:lnSpc>
                <a:spcPct val="150000"/>
              </a:lnSpc>
            </a:pPr>
            <a:r>
              <a:rPr lang="en-US" b="1" dirty="0" smtClean="0">
                <a:solidFill>
                  <a:schemeClr val="accent1">
                    <a:lumMod val="50000"/>
                  </a:schemeClr>
                </a:solidFill>
              </a:rPr>
              <a:t>Chapter </a:t>
            </a:r>
            <a:r>
              <a:rPr lang="en-US" b="1" dirty="0">
                <a:solidFill>
                  <a:schemeClr val="accent1">
                    <a:lumMod val="50000"/>
                  </a:schemeClr>
                </a:solidFill>
              </a:rPr>
              <a:t>5 </a:t>
            </a:r>
            <a:r>
              <a:rPr lang="en-US" dirty="0">
                <a:solidFill>
                  <a:schemeClr val="accent1">
                    <a:lumMod val="50000"/>
                  </a:schemeClr>
                </a:solidFill>
              </a:rPr>
              <a:t>Managing the Risks from Climate Extremes at the Local Level </a:t>
            </a:r>
            <a:endParaRPr lang="en-US" dirty="0" smtClean="0">
              <a:solidFill>
                <a:schemeClr val="accent1">
                  <a:lumMod val="50000"/>
                </a:schemeClr>
              </a:solidFill>
            </a:endParaRPr>
          </a:p>
          <a:p>
            <a:pPr>
              <a:lnSpc>
                <a:spcPct val="150000"/>
              </a:lnSpc>
            </a:pPr>
            <a:r>
              <a:rPr lang="en-US" b="1" dirty="0" smtClean="0">
                <a:solidFill>
                  <a:schemeClr val="accent1">
                    <a:lumMod val="50000"/>
                  </a:schemeClr>
                </a:solidFill>
              </a:rPr>
              <a:t>Chapter </a:t>
            </a:r>
            <a:r>
              <a:rPr lang="en-US" b="1" dirty="0">
                <a:solidFill>
                  <a:schemeClr val="accent1">
                    <a:lumMod val="50000"/>
                  </a:schemeClr>
                </a:solidFill>
              </a:rPr>
              <a:t>6 </a:t>
            </a:r>
            <a:r>
              <a:rPr lang="en-US" dirty="0">
                <a:solidFill>
                  <a:schemeClr val="accent1">
                    <a:lumMod val="50000"/>
                  </a:schemeClr>
                </a:solidFill>
              </a:rPr>
              <a:t>National Systems for Managing the Risks from Climate Extremes and </a:t>
            </a:r>
            <a:r>
              <a:rPr lang="en-US" dirty="0" smtClean="0">
                <a:solidFill>
                  <a:schemeClr val="accent1">
                    <a:lumMod val="50000"/>
                  </a:schemeClr>
                </a:solidFill>
              </a:rPr>
              <a:t>Disasters</a:t>
            </a:r>
          </a:p>
          <a:p>
            <a:pPr>
              <a:lnSpc>
                <a:spcPct val="150000"/>
              </a:lnSpc>
            </a:pPr>
            <a:r>
              <a:rPr lang="en-US" b="1" dirty="0" smtClean="0">
                <a:solidFill>
                  <a:schemeClr val="accent1">
                    <a:lumMod val="50000"/>
                  </a:schemeClr>
                </a:solidFill>
              </a:rPr>
              <a:t>Chapter </a:t>
            </a:r>
            <a:r>
              <a:rPr lang="en-US" b="1" dirty="0">
                <a:solidFill>
                  <a:schemeClr val="accent1">
                    <a:lumMod val="50000"/>
                  </a:schemeClr>
                </a:solidFill>
              </a:rPr>
              <a:t>7 </a:t>
            </a:r>
            <a:r>
              <a:rPr lang="en-US" dirty="0">
                <a:solidFill>
                  <a:schemeClr val="accent1">
                    <a:lumMod val="50000"/>
                  </a:schemeClr>
                </a:solidFill>
              </a:rPr>
              <a:t>Managing the Risks: International Level and Integration across </a:t>
            </a:r>
            <a:r>
              <a:rPr lang="en-US" dirty="0" smtClean="0">
                <a:solidFill>
                  <a:schemeClr val="accent1">
                    <a:lumMod val="50000"/>
                  </a:schemeClr>
                </a:solidFill>
              </a:rPr>
              <a:t>Scales</a:t>
            </a:r>
          </a:p>
          <a:p>
            <a:pPr>
              <a:lnSpc>
                <a:spcPct val="150000"/>
              </a:lnSpc>
            </a:pPr>
            <a:r>
              <a:rPr lang="en-US" b="1" dirty="0" smtClean="0">
                <a:solidFill>
                  <a:schemeClr val="accent1">
                    <a:lumMod val="50000"/>
                  </a:schemeClr>
                </a:solidFill>
              </a:rPr>
              <a:t>Chapter </a:t>
            </a:r>
            <a:r>
              <a:rPr lang="en-US" b="1" dirty="0">
                <a:solidFill>
                  <a:schemeClr val="accent1">
                    <a:lumMod val="50000"/>
                  </a:schemeClr>
                </a:solidFill>
              </a:rPr>
              <a:t>8 </a:t>
            </a:r>
            <a:r>
              <a:rPr lang="en-US" dirty="0">
                <a:solidFill>
                  <a:schemeClr val="accent1">
                    <a:lumMod val="50000"/>
                  </a:schemeClr>
                </a:solidFill>
              </a:rPr>
              <a:t>Toward a Sustainable and Resilient </a:t>
            </a:r>
            <a:r>
              <a:rPr lang="en-US" dirty="0" smtClean="0">
                <a:solidFill>
                  <a:schemeClr val="accent1">
                    <a:lumMod val="50000"/>
                  </a:schemeClr>
                </a:solidFill>
              </a:rPr>
              <a:t>Future</a:t>
            </a:r>
            <a:endParaRPr lang="en-US" b="1" dirty="0">
              <a:solidFill>
                <a:schemeClr val="accent1">
                  <a:lumMod val="50000"/>
                </a:schemeClr>
              </a:solidFill>
            </a:endParaRPr>
          </a:p>
          <a:p>
            <a:pPr>
              <a:lnSpc>
                <a:spcPct val="150000"/>
              </a:lnSpc>
            </a:pPr>
            <a:r>
              <a:rPr lang="en-US" b="1" dirty="0">
                <a:solidFill>
                  <a:schemeClr val="accent1">
                    <a:lumMod val="50000"/>
                  </a:schemeClr>
                </a:solidFill>
              </a:rPr>
              <a:t>Chapter 9 </a:t>
            </a:r>
            <a:r>
              <a:rPr lang="en-US" dirty="0">
                <a:solidFill>
                  <a:schemeClr val="accent1">
                    <a:lumMod val="50000"/>
                  </a:schemeClr>
                </a:solidFill>
              </a:rPr>
              <a:t>Case </a:t>
            </a:r>
            <a:r>
              <a:rPr lang="en-US" dirty="0" smtClean="0">
                <a:solidFill>
                  <a:schemeClr val="accent1">
                    <a:lumMod val="50000"/>
                  </a:schemeClr>
                </a:solidFill>
              </a:rPr>
              <a:t>Studies</a:t>
            </a:r>
            <a:endParaRPr lang="en-US" dirty="0">
              <a:solidFill>
                <a:schemeClr val="accent1">
                  <a:lumMod val="50000"/>
                </a:schemeClr>
              </a:solidFill>
            </a:endParaRPr>
          </a:p>
        </p:txBody>
      </p:sp>
      <p:sp>
        <p:nvSpPr>
          <p:cNvPr id="3" name="Rectangle 2"/>
          <p:cNvSpPr/>
          <p:nvPr/>
        </p:nvSpPr>
        <p:spPr>
          <a:xfrm>
            <a:off x="769508" y="4617906"/>
            <a:ext cx="2027478" cy="400110"/>
          </a:xfrm>
          <a:prstGeom prst="rect">
            <a:avLst/>
          </a:prstGeom>
          <a:solidFill>
            <a:schemeClr val="accent1">
              <a:lumMod val="40000"/>
              <a:lumOff val="60000"/>
            </a:schemeClr>
          </a:solidFill>
        </p:spPr>
        <p:txBody>
          <a:bodyPr wrap="none">
            <a:spAutoFit/>
          </a:bodyPr>
          <a:lstStyle/>
          <a:p>
            <a:r>
              <a:rPr lang="en-US" sz="2000" dirty="0">
                <a:solidFill>
                  <a:schemeClr val="accent1">
                    <a:lumMod val="50000"/>
                  </a:schemeClr>
                </a:solidFill>
              </a:rPr>
              <a:t>Glossary of Terms</a:t>
            </a:r>
          </a:p>
        </p:txBody>
      </p:sp>
      <p:sp>
        <p:nvSpPr>
          <p:cNvPr id="4" name="Rectangle 3"/>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304078" y="4237073"/>
            <a:ext cx="3611322" cy="2336514"/>
            <a:chOff x="0" y="0"/>
            <a:chExt cx="9144000" cy="7049511"/>
          </a:xfrm>
          <a:solidFill>
            <a:schemeClr val="accent2"/>
          </a:solidFill>
        </p:grpSpPr>
        <p:pic>
          <p:nvPicPr>
            <p:cNvPr id="7" name="Picture 5" descr="C:\Users\dr_wadid\Desktop\IPCC Geneva  Switzerland\untitled 2.bmp"/>
            <p:cNvPicPr>
              <a:picLocks noChangeAspect="1" noChangeArrowheads="1"/>
            </p:cNvPicPr>
            <p:nvPr/>
          </p:nvPicPr>
          <p:blipFill>
            <a:blip r:embed="rId3" cstate="print"/>
            <a:srcRect/>
            <a:stretch>
              <a:fillRect/>
            </a:stretch>
          </p:blipFill>
          <p:spPr bwMode="auto">
            <a:xfrm>
              <a:off x="5486400" y="3837734"/>
              <a:ext cx="3657600" cy="3076021"/>
            </a:xfrm>
            <a:prstGeom prst="rect">
              <a:avLst/>
            </a:prstGeom>
            <a:grp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434380" y="0"/>
              <a:ext cx="3696920" cy="2057400"/>
            </a:xfrm>
            <a:prstGeom prst="rect">
              <a:avLst/>
            </a:prstGeom>
            <a:grpFill/>
            <a:ln w="9525">
              <a:noFill/>
              <a:miter lim="800000"/>
              <a:headEnd/>
              <a:tailEnd/>
            </a:ln>
          </p:spPr>
        </p:pic>
        <p:pic>
          <p:nvPicPr>
            <p:cNvPr id="9" name="Picture 1" descr="PB180033"/>
            <p:cNvPicPr>
              <a:picLocks noChangeAspect="1" noChangeArrowheads="1"/>
            </p:cNvPicPr>
            <p:nvPr/>
          </p:nvPicPr>
          <p:blipFill>
            <a:blip r:embed="rId5" cstate="print"/>
            <a:srcRect/>
            <a:stretch>
              <a:fillRect/>
            </a:stretch>
          </p:blipFill>
          <p:spPr bwMode="auto">
            <a:xfrm>
              <a:off x="5445760" y="1752600"/>
              <a:ext cx="3698239" cy="2667000"/>
            </a:xfrm>
            <a:prstGeom prst="rect">
              <a:avLst/>
            </a:prstGeom>
            <a:grpFill/>
            <a:ln w="9525">
              <a:noFill/>
              <a:miter lim="800000"/>
              <a:headEnd/>
              <a:tailEnd/>
            </a:ln>
          </p:spPr>
        </p:pic>
        <p:sp>
          <p:nvSpPr>
            <p:cNvPr id="10" name="Rectangle 9"/>
            <p:cNvSpPr/>
            <p:nvPr/>
          </p:nvSpPr>
          <p:spPr>
            <a:xfrm>
              <a:off x="5410200" y="3887451"/>
              <a:ext cx="3733800" cy="696445"/>
            </a:xfrm>
            <a:prstGeom prst="rect">
              <a:avLst/>
            </a:prstGeom>
            <a:grpFill/>
            <a:effectLst>
              <a:outerShdw blurRad="444500" dist="609600" dir="5400000" algn="ctr" rotWithShape="0">
                <a:schemeClr val="accent2">
                  <a:lumMod val="75000"/>
                  <a:alpha val="64000"/>
                </a:schemeClr>
              </a:outerShdw>
            </a:effectLst>
          </p:spPr>
          <p:txBody>
            <a:bodyPr wrap="square">
              <a:spAutoFit/>
            </a:bodyPr>
            <a:lstStyle/>
            <a:p>
              <a:r>
                <a:rPr lang="en-US" sz="300" dirty="0" smtClean="0">
                  <a:solidFill>
                    <a:schemeClr val="bg1"/>
                  </a:solidFill>
                  <a:latin typeface="Times New Roman" pitchFamily="18" charset="0"/>
                  <a:cs typeface="Times New Roman" pitchFamily="18" charset="0"/>
                </a:rPr>
                <a:t>during the growing season affects yield - SOIL MOISTURE DROUGHT, or </a:t>
              </a:r>
            </a:p>
            <a:p>
              <a:r>
                <a:rPr lang="en-US" sz="300" dirty="0" smtClean="0">
                  <a:solidFill>
                    <a:schemeClr val="bg1"/>
                  </a:solidFill>
                  <a:latin typeface="Times New Roman" pitchFamily="18" charset="0"/>
                  <a:cs typeface="Times New Roman" pitchFamily="18" charset="0"/>
                </a:rPr>
                <a:t>AGRICULTURAL DROUGHT, </a:t>
              </a:r>
              <a:endParaRPr lang="en-US" sz="300" dirty="0">
                <a:solidFill>
                  <a:schemeClr val="bg1"/>
                </a:solidFill>
              </a:endParaRPr>
            </a:p>
          </p:txBody>
        </p:sp>
        <p:sp>
          <p:nvSpPr>
            <p:cNvPr id="11" name="Rectangle 10"/>
            <p:cNvSpPr/>
            <p:nvPr/>
          </p:nvSpPr>
          <p:spPr>
            <a:xfrm>
              <a:off x="228600" y="4343399"/>
              <a:ext cx="4267200" cy="1392892"/>
            </a:xfrm>
            <a:prstGeom prst="rect">
              <a:avLst/>
            </a:prstGeom>
            <a:grpFill/>
            <a:effectLst>
              <a:outerShdw blurRad="444500" dist="609600" dir="5400000" algn="ctr" rotWithShape="0">
                <a:schemeClr val="accent2">
                  <a:lumMod val="75000"/>
                  <a:alpha val="64000"/>
                </a:schemeClr>
              </a:outerShdw>
            </a:effectLst>
          </p:spPr>
          <p:txBody>
            <a:bodyPr wrap="square">
              <a:spAutoFit/>
            </a:bodyPr>
            <a:lstStyle/>
            <a:p>
              <a:r>
                <a:rPr lang="en-US" sz="600" dirty="0" smtClean="0">
                  <a:solidFill>
                    <a:schemeClr val="bg1"/>
                  </a:solidFill>
                  <a:latin typeface="Times New Roman" pitchFamily="18" charset="0"/>
                  <a:cs typeface="Times New Roman" pitchFamily="18" charset="0"/>
                </a:rPr>
                <a:t>Storage changes in soil moisture and groundwater are also affected by increases in actual </a:t>
              </a:r>
              <a:r>
                <a:rPr lang="en-US" sz="600" dirty="0" err="1" smtClean="0">
                  <a:solidFill>
                    <a:schemeClr val="bg1"/>
                  </a:solidFill>
                  <a:latin typeface="Times New Roman" pitchFamily="18" charset="0"/>
                  <a:cs typeface="Times New Roman" pitchFamily="18" charset="0"/>
                </a:rPr>
                <a:t>evapotranspiration</a:t>
              </a:r>
              <a:r>
                <a:rPr lang="en-US" sz="600" dirty="0" smtClean="0">
                  <a:solidFill>
                    <a:schemeClr val="bg1"/>
                  </a:solidFill>
                  <a:latin typeface="Times New Roman" pitchFamily="18" charset="0"/>
                  <a:cs typeface="Times New Roman" pitchFamily="18" charset="0"/>
                </a:rPr>
                <a:t> in addition to reductions in precipitation. </a:t>
              </a:r>
              <a:endParaRPr lang="en-US" sz="500" dirty="0">
                <a:solidFill>
                  <a:schemeClr val="bg1"/>
                </a:solidFill>
              </a:endParaRPr>
            </a:p>
          </p:txBody>
        </p:sp>
        <p:sp>
          <p:nvSpPr>
            <p:cNvPr id="12" name="Rectangle 11"/>
            <p:cNvSpPr/>
            <p:nvPr/>
          </p:nvSpPr>
          <p:spPr>
            <a:xfrm>
              <a:off x="5410200" y="1524001"/>
              <a:ext cx="3733800" cy="650017"/>
            </a:xfrm>
            <a:prstGeom prst="rect">
              <a:avLst/>
            </a:prstGeom>
            <a:grpFill/>
            <a:effectLst>
              <a:outerShdw blurRad="444500" dist="609600" dir="5400000" algn="ctr" rotWithShape="0">
                <a:schemeClr val="accent2">
                  <a:lumMod val="75000"/>
                  <a:alpha val="64000"/>
                </a:schemeClr>
              </a:outerShdw>
            </a:effectLst>
          </p:spPr>
          <p:txBody>
            <a:bodyPr wrap="square">
              <a:spAutoFit/>
            </a:bodyPr>
            <a:lstStyle/>
            <a:p>
              <a:r>
                <a:rPr lang="en-US" sz="400" dirty="0" smtClean="0">
                  <a:solidFill>
                    <a:schemeClr val="bg1"/>
                  </a:solidFill>
                  <a:latin typeface="Times New Roman" pitchFamily="18" charset="0"/>
                  <a:cs typeface="Times New Roman" pitchFamily="18" charset="0"/>
                </a:rPr>
                <a:t>Precipitation deficit is defined as a METEOROLOGICAL DROUGHT. </a:t>
              </a:r>
              <a:endParaRPr lang="en-US" sz="400" dirty="0">
                <a:solidFill>
                  <a:schemeClr val="bg1"/>
                </a:solidFill>
              </a:endParaRPr>
            </a:p>
          </p:txBody>
        </p:sp>
        <p:sp>
          <p:nvSpPr>
            <p:cNvPr id="13" name="Rectangle 12"/>
            <p:cNvSpPr/>
            <p:nvPr/>
          </p:nvSpPr>
          <p:spPr>
            <a:xfrm>
              <a:off x="0" y="5842337"/>
              <a:ext cx="5410200" cy="1207174"/>
            </a:xfrm>
            <a:prstGeom prst="rect">
              <a:avLst/>
            </a:prstGeom>
            <a:grpFill/>
          </p:spPr>
          <p:txBody>
            <a:bodyPr wrap="square">
              <a:spAutoFit/>
            </a:bodyPr>
            <a:lstStyle/>
            <a:p>
              <a:r>
                <a:rPr lang="en-US" sz="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 MEGADROUGHT </a:t>
              </a:r>
            </a:p>
            <a:p>
              <a:r>
                <a:rPr lang="en-US" sz="7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is drought, lasting much longer than normal, usually a decade or more.</a:t>
              </a:r>
              <a:endParaRPr lang="en-US" sz="700" dirty="0">
                <a:solidFill>
                  <a:schemeClr val="bg1"/>
                </a:solidFill>
                <a:effectLst>
                  <a:outerShdw blurRad="38100" dist="38100" dir="2700000" algn="tl">
                    <a:srgbClr val="000000">
                      <a:alpha val="43137"/>
                    </a:srgbClr>
                  </a:outerShdw>
                </a:effectLst>
              </a:endParaRPr>
            </a:p>
          </p:txBody>
        </p:sp>
        <p:sp>
          <p:nvSpPr>
            <p:cNvPr id="14" name="Rectangle 13"/>
            <p:cNvSpPr/>
            <p:nvPr/>
          </p:nvSpPr>
          <p:spPr>
            <a:xfrm>
              <a:off x="228600" y="2152470"/>
              <a:ext cx="3657600" cy="1253602"/>
            </a:xfrm>
            <a:prstGeom prst="rect">
              <a:avLst/>
            </a:prstGeom>
            <a:grpFill/>
          </p:spPr>
          <p:txBody>
            <a:bodyPr wrap="square">
              <a:spAutoFit/>
            </a:bodyPr>
            <a:lstStyle/>
            <a:p>
              <a:pPr algn="ctr"/>
              <a:r>
                <a:rPr lang="en-US" sz="900" b="1" dirty="0" smtClean="0">
                  <a:solidFill>
                    <a:schemeClr val="bg1"/>
                  </a:solidFill>
                  <a:latin typeface="Times New Roman" pitchFamily="18" charset="0"/>
                  <a:cs typeface="Times New Roman" pitchFamily="18" charset="0"/>
                </a:rPr>
                <a:t>D</a:t>
              </a:r>
              <a:r>
                <a:rPr lang="en-US" sz="700" b="1" dirty="0" smtClean="0">
                  <a:solidFill>
                    <a:schemeClr val="bg1"/>
                  </a:solidFill>
                  <a:latin typeface="Times New Roman" pitchFamily="18" charset="0"/>
                  <a:cs typeface="Times New Roman" pitchFamily="18" charset="0"/>
                </a:rPr>
                <a:t>rought is a relative term </a:t>
              </a:r>
              <a:r>
                <a:rPr lang="en-US" sz="600" b="1" dirty="0" smtClean="0">
                  <a:solidFill>
                    <a:schemeClr val="bg1"/>
                  </a:solidFill>
                  <a:latin typeface="Times New Roman" pitchFamily="18" charset="0"/>
                  <a:cs typeface="Times New Roman" pitchFamily="18" charset="0"/>
                </a:rPr>
                <a:t>shortage of precipitation related to particular activity </a:t>
              </a:r>
              <a:endParaRPr lang="en-US" sz="700" b="1" dirty="0">
                <a:solidFill>
                  <a:schemeClr val="bg1"/>
                </a:solidFill>
              </a:endParaRPr>
            </a:p>
          </p:txBody>
        </p:sp>
        <p:sp>
          <p:nvSpPr>
            <p:cNvPr id="15" name="Rectangle 14"/>
            <p:cNvSpPr/>
            <p:nvPr/>
          </p:nvSpPr>
          <p:spPr>
            <a:xfrm>
              <a:off x="0" y="152400"/>
              <a:ext cx="5334000" cy="1253602"/>
            </a:xfrm>
            <a:prstGeom prst="rect">
              <a:avLst/>
            </a:prstGeom>
            <a:grpFill/>
          </p:spPr>
          <p:txBody>
            <a:bodyPr wrap="square">
              <a:spAutoFit/>
            </a:bodyPr>
            <a:lstStyle/>
            <a:p>
              <a:pPr marL="112713"/>
              <a:r>
                <a:rPr lang="en-US" sz="700" dirty="0" smtClean="0">
                  <a:solidFill>
                    <a:schemeClr val="bg1"/>
                  </a:solidFill>
                  <a:latin typeface="Times New Roman" pitchFamily="18" charset="0"/>
                  <a:cs typeface="Times New Roman" pitchFamily="18" charset="0"/>
                </a:rPr>
                <a:t>A period of abnormally dry weather long enough to cause a serious hydrological imbalance. </a:t>
              </a:r>
            </a:p>
          </p:txBody>
        </p:sp>
        <p:sp>
          <p:nvSpPr>
            <p:cNvPr id="16" name="Rectangle 15"/>
            <p:cNvSpPr/>
            <p:nvPr/>
          </p:nvSpPr>
          <p:spPr>
            <a:xfrm>
              <a:off x="5486400" y="6334780"/>
              <a:ext cx="3657600" cy="557157"/>
            </a:xfrm>
            <a:prstGeom prst="rect">
              <a:avLst/>
            </a:prstGeom>
            <a:grpFill/>
            <a:effectLst>
              <a:outerShdw blurRad="444500" dist="609600" dir="5400000" algn="ctr" rotWithShape="0">
                <a:schemeClr val="accent2">
                  <a:lumMod val="75000"/>
                  <a:alpha val="64000"/>
                </a:schemeClr>
              </a:outerShdw>
            </a:effectLst>
          </p:spPr>
          <p:txBody>
            <a:bodyPr wrap="square">
              <a:spAutoFit/>
            </a:bodyPr>
            <a:lstStyle/>
            <a:p>
              <a:r>
                <a:rPr lang="en-US" sz="300" dirty="0" smtClean="0">
                  <a:solidFill>
                    <a:schemeClr val="bg1"/>
                  </a:solidFill>
                  <a:latin typeface="Times New Roman" pitchFamily="18" charset="0"/>
                  <a:cs typeface="Times New Roman" pitchFamily="18" charset="0"/>
                </a:rPr>
                <a:t>during the runoff season affects water supplies – </a:t>
              </a:r>
            </a:p>
            <a:p>
              <a:r>
                <a:rPr lang="en-US" sz="300" dirty="0" smtClean="0">
                  <a:solidFill>
                    <a:schemeClr val="bg1"/>
                  </a:solidFill>
                  <a:latin typeface="Times New Roman" pitchFamily="18" charset="0"/>
                  <a:cs typeface="Times New Roman" pitchFamily="18" charset="0"/>
                </a:rPr>
                <a:t>HYDROLOGICAL DROUGHT. </a:t>
              </a:r>
              <a:endParaRPr lang="en-US" sz="300" dirty="0">
                <a:solidFill>
                  <a:schemeClr val="bg1"/>
                </a:solidFill>
              </a:endParaRPr>
            </a:p>
          </p:txBody>
        </p:sp>
        <p:sp>
          <p:nvSpPr>
            <p:cNvPr id="17" name="Right Arrow 16"/>
            <p:cNvSpPr/>
            <p:nvPr/>
          </p:nvSpPr>
          <p:spPr>
            <a:xfrm rot="16200000">
              <a:off x="1981200" y="609600"/>
              <a:ext cx="457199" cy="1828800"/>
            </a:xfrm>
            <a:prstGeom prst="rightArrow">
              <a:avLst/>
            </a:prstGeom>
            <a:grpFill/>
            <a:ln>
              <a:solidFill>
                <a:schemeClr val="bg1"/>
              </a:solidFill>
            </a:ln>
            <a:effectLst>
              <a:outerShdw blurRad="355600" dist="495300" dir="6420000" sx="137000" sy="137000" algn="ctr" rotWithShape="0">
                <a:schemeClr val="accent6">
                  <a:lumMod val="5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bg1"/>
                </a:solidFill>
              </a:endParaRPr>
            </a:p>
          </p:txBody>
        </p:sp>
        <p:sp>
          <p:nvSpPr>
            <p:cNvPr id="18" name="Right Arrow 17"/>
            <p:cNvSpPr/>
            <p:nvPr/>
          </p:nvSpPr>
          <p:spPr>
            <a:xfrm>
              <a:off x="4648200" y="2286000"/>
              <a:ext cx="652897" cy="974051"/>
            </a:xfrm>
            <a:prstGeom prst="rightArrow">
              <a:avLst/>
            </a:prstGeom>
            <a:grpFill/>
            <a:ln>
              <a:solidFill>
                <a:schemeClr val="bg1"/>
              </a:solidFill>
            </a:ln>
            <a:effectLst>
              <a:outerShdw blurRad="355600" dist="495300" dir="6420000" sx="137000" sy="137000" algn="ctr" rotWithShape="0">
                <a:schemeClr val="accent6">
                  <a:lumMod val="5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bg1"/>
                </a:solidFill>
              </a:endParaRPr>
            </a:p>
          </p:txBody>
        </p:sp>
        <p:sp>
          <p:nvSpPr>
            <p:cNvPr id="19" name="Right Arrow 18"/>
            <p:cNvSpPr/>
            <p:nvPr/>
          </p:nvSpPr>
          <p:spPr>
            <a:xfrm rot="1890672">
              <a:off x="4465826" y="3547747"/>
              <a:ext cx="758493" cy="974051"/>
            </a:xfrm>
            <a:prstGeom prst="rightArrow">
              <a:avLst/>
            </a:prstGeom>
            <a:grpFill/>
            <a:ln>
              <a:solidFill>
                <a:schemeClr val="bg1"/>
              </a:solidFill>
            </a:ln>
            <a:effectLst>
              <a:outerShdw blurRad="355600" dist="495300" dir="6420000" sx="137000" sy="137000" algn="ctr" rotWithShape="0">
                <a:schemeClr val="accent6">
                  <a:lumMod val="5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bg1"/>
                </a:solidFill>
              </a:endParaRPr>
            </a:p>
          </p:txBody>
        </p:sp>
        <p:sp>
          <p:nvSpPr>
            <p:cNvPr id="20" name="Right Arrow 19"/>
            <p:cNvSpPr/>
            <p:nvPr/>
          </p:nvSpPr>
          <p:spPr>
            <a:xfrm rot="5400000">
              <a:off x="1951277" y="3110825"/>
              <a:ext cx="500497" cy="1355051"/>
            </a:xfrm>
            <a:prstGeom prst="rightArrow">
              <a:avLst/>
            </a:prstGeom>
            <a:grpFill/>
            <a:ln>
              <a:solidFill>
                <a:schemeClr val="bg1"/>
              </a:solidFill>
            </a:ln>
            <a:effectLst>
              <a:outerShdw blurRad="355600" dist="495300" dir="6420000" sx="137000" sy="137000" algn="ctr" rotWithShape="0">
                <a:schemeClr val="accent6">
                  <a:lumMod val="5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bg1"/>
                </a:solidFill>
              </a:endParaRPr>
            </a:p>
          </p:txBody>
        </p:sp>
        <p:sp>
          <p:nvSpPr>
            <p:cNvPr id="21" name="Right Arrow 20"/>
            <p:cNvSpPr/>
            <p:nvPr/>
          </p:nvSpPr>
          <p:spPr>
            <a:xfrm rot="20136147">
              <a:off x="4496041" y="1097838"/>
              <a:ext cx="640142" cy="974051"/>
            </a:xfrm>
            <a:prstGeom prst="rightArrow">
              <a:avLst/>
            </a:prstGeom>
            <a:grpFill/>
            <a:ln>
              <a:solidFill>
                <a:schemeClr val="bg1"/>
              </a:solidFill>
            </a:ln>
            <a:effectLst>
              <a:outerShdw blurRad="355600" dist="495300" dir="6420000" sx="137000" sy="137000" algn="ctr" rotWithShape="0">
                <a:schemeClr val="accent6">
                  <a:lumMod val="5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solidFill>
                  <a:schemeClr val="bg1"/>
                </a:solidFill>
              </a:endParaRPr>
            </a:p>
          </p:txBody>
        </p:sp>
      </p:grpSp>
      <p:sp>
        <p:nvSpPr>
          <p:cNvPr id="22" name="Rectangle 21"/>
          <p:cNvSpPr/>
          <p:nvPr/>
        </p:nvSpPr>
        <p:spPr>
          <a:xfrm>
            <a:off x="4495800" y="6173477"/>
            <a:ext cx="808278" cy="276999"/>
          </a:xfrm>
          <a:prstGeom prst="rect">
            <a:avLst/>
          </a:prstGeom>
          <a:noFill/>
          <a:ln>
            <a:noFill/>
          </a:ln>
        </p:spPr>
        <p:txBody>
          <a:bodyPr wrap="square">
            <a:spAutoFit/>
          </a:bodyPr>
          <a:lstStyle/>
          <a:p>
            <a:r>
              <a:rPr lang="en-US" sz="1200" b="1" dirty="0" smtClean="0">
                <a:solidFill>
                  <a:schemeClr val="accent1">
                    <a:lumMod val="50000"/>
                  </a:schemeClr>
                </a:solidFill>
              </a:rPr>
              <a:t>Drought:</a:t>
            </a:r>
            <a:endParaRPr lang="en-US" sz="1200" b="1" dirty="0">
              <a:solidFill>
                <a:schemeClr val="accent1">
                  <a:lumMod val="50000"/>
                </a:schemeClr>
              </a:solidFill>
            </a:endParaRPr>
          </a:p>
        </p:txBody>
      </p:sp>
    </p:spTree>
    <p:extLst>
      <p:ext uri="{BB962C8B-B14F-4D97-AF65-F5344CB8AC3E}">
        <p14:creationId xmlns:p14="http://schemas.microsoft.com/office/powerpoint/2010/main" val="2622950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47396"/>
            <a:ext cx="4419600" cy="5909310"/>
          </a:xfrm>
          <a:prstGeom prst="rect">
            <a:avLst/>
          </a:prstGeom>
          <a:noFill/>
        </p:spPr>
        <p:txBody>
          <a:bodyPr wrap="square">
            <a:spAutoFit/>
          </a:bodyPr>
          <a:lstStyle/>
          <a:p>
            <a:pPr algn="just">
              <a:lnSpc>
                <a:spcPct val="150000"/>
              </a:lnSpc>
            </a:pPr>
            <a:r>
              <a:rPr lang="en-US" b="0" i="0" u="none" strike="noStrike" baseline="0" dirty="0" smtClean="0">
                <a:solidFill>
                  <a:schemeClr val="accent1">
                    <a:lumMod val="50000"/>
                  </a:schemeClr>
                </a:solidFill>
                <a:latin typeface="FrutigerLTPro-Condensed"/>
              </a:rPr>
              <a:t>This volume, Managing the Risks of Extreme Events and Disasters to Advance Climate Change Adaptation, is a Special Report of the Intergovernmental Panel on Climate Change (IPCC). </a:t>
            </a:r>
          </a:p>
          <a:p>
            <a:pPr algn="just">
              <a:lnSpc>
                <a:spcPct val="150000"/>
              </a:lnSpc>
            </a:pPr>
            <a:endParaRPr lang="en-US" dirty="0">
              <a:solidFill>
                <a:schemeClr val="accent1">
                  <a:lumMod val="50000"/>
                </a:schemeClr>
              </a:solidFill>
              <a:latin typeface="FrutigerLTPro-Condensed"/>
            </a:endParaRPr>
          </a:p>
          <a:p>
            <a:pPr algn="just">
              <a:lnSpc>
                <a:spcPct val="150000"/>
              </a:lnSpc>
            </a:pPr>
            <a:r>
              <a:rPr lang="en-US" b="0" i="0" u="none" strike="noStrike" baseline="0" dirty="0" smtClean="0">
                <a:solidFill>
                  <a:schemeClr val="accent1">
                    <a:lumMod val="50000"/>
                  </a:schemeClr>
                </a:solidFill>
                <a:latin typeface="FrutigerLTPro-Condensed"/>
              </a:rPr>
              <a:t>The report is a collaborative effort of Working Group I (WGI) and Working Group II (WGII). </a:t>
            </a:r>
          </a:p>
          <a:p>
            <a:pPr algn="just">
              <a:lnSpc>
                <a:spcPct val="150000"/>
              </a:lnSpc>
            </a:pPr>
            <a:endParaRPr lang="en-US" dirty="0">
              <a:solidFill>
                <a:schemeClr val="accent1">
                  <a:lumMod val="50000"/>
                </a:schemeClr>
              </a:solidFill>
              <a:latin typeface="FrutigerLTPro-Condensed"/>
            </a:endParaRPr>
          </a:p>
          <a:p>
            <a:pPr algn="just">
              <a:lnSpc>
                <a:spcPct val="150000"/>
              </a:lnSpc>
            </a:pPr>
            <a:r>
              <a:rPr lang="en-US" b="0" i="0" u="none" strike="noStrike" baseline="0" dirty="0" smtClean="0">
                <a:solidFill>
                  <a:schemeClr val="accent1">
                    <a:lumMod val="50000"/>
                  </a:schemeClr>
                </a:solidFill>
                <a:latin typeface="FrutigerLTPro-Condensed"/>
              </a:rPr>
              <a:t>The IPCC leadership team for this report also has responsibility for the IPCC Fifth Assessment Report (AR5), scheduled for completion in 2013 and 2014.</a:t>
            </a:r>
            <a:endParaRPr lang="en-US" dirty="0">
              <a:solidFill>
                <a:schemeClr val="accent1">
                  <a:lumMod val="50000"/>
                </a:schemeClr>
              </a:solidFill>
            </a:endParaRPr>
          </a:p>
        </p:txBody>
      </p:sp>
      <p:sp>
        <p:nvSpPr>
          <p:cNvPr id="3" name="Rectangle 2"/>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867400" y="1170725"/>
            <a:ext cx="2971800" cy="4062651"/>
          </a:xfrm>
          <a:prstGeom prst="rect">
            <a:avLst/>
          </a:prstGeom>
          <a:solidFill>
            <a:schemeClr val="tx2">
              <a:lumMod val="20000"/>
              <a:lumOff val="80000"/>
            </a:schemeClr>
          </a:solidFill>
        </p:spPr>
        <p:txBody>
          <a:bodyPr wrap="square">
            <a:spAutoFit/>
          </a:bodyPr>
          <a:lstStyle/>
          <a:p>
            <a:r>
              <a:rPr lang="en-US" sz="2400" b="1" dirty="0"/>
              <a:t>The IPCC’s  </a:t>
            </a:r>
          </a:p>
          <a:p>
            <a:r>
              <a:rPr lang="en-US" sz="2400" b="1" dirty="0"/>
              <a:t>Fifth Assessment  </a:t>
            </a:r>
          </a:p>
          <a:p>
            <a:r>
              <a:rPr lang="en-US" sz="2400" b="1" dirty="0"/>
              <a:t>Report (AR5)</a:t>
            </a:r>
          </a:p>
          <a:p>
            <a:r>
              <a:rPr lang="en-US" sz="2400" b="1" dirty="0"/>
              <a:t>Completion dates </a:t>
            </a:r>
          </a:p>
          <a:p>
            <a:endParaRPr lang="en-US" dirty="0" smtClean="0"/>
          </a:p>
          <a:p>
            <a:r>
              <a:rPr lang="en-US" dirty="0" smtClean="0"/>
              <a:t>Working </a:t>
            </a:r>
            <a:r>
              <a:rPr lang="en-US" dirty="0"/>
              <a:t>Group I </a:t>
            </a:r>
          </a:p>
          <a:p>
            <a:r>
              <a:rPr lang="en-US" dirty="0"/>
              <a:t>23 - 26 September 2013 </a:t>
            </a:r>
          </a:p>
          <a:p>
            <a:endParaRPr lang="en-US" dirty="0" smtClean="0"/>
          </a:p>
          <a:p>
            <a:r>
              <a:rPr lang="en-US" dirty="0" smtClean="0"/>
              <a:t>Working </a:t>
            </a:r>
            <a:r>
              <a:rPr lang="en-US" dirty="0"/>
              <a:t>Group II </a:t>
            </a:r>
          </a:p>
          <a:p>
            <a:r>
              <a:rPr lang="en-US" dirty="0"/>
              <a:t>25 - 29 March 2014 </a:t>
            </a:r>
          </a:p>
          <a:p>
            <a:endParaRPr lang="en-US" dirty="0" smtClean="0"/>
          </a:p>
          <a:p>
            <a:r>
              <a:rPr lang="en-US" dirty="0" smtClean="0"/>
              <a:t>Working </a:t>
            </a:r>
            <a:r>
              <a:rPr lang="en-US" dirty="0"/>
              <a:t>Group III </a:t>
            </a:r>
          </a:p>
          <a:p>
            <a:r>
              <a:rPr lang="en-US" dirty="0"/>
              <a:t>7 - 12 April 2014</a:t>
            </a:r>
          </a:p>
        </p:txBody>
      </p:sp>
    </p:spTree>
    <p:extLst>
      <p:ext uri="{BB962C8B-B14F-4D97-AF65-F5344CB8AC3E}">
        <p14:creationId xmlns:p14="http://schemas.microsoft.com/office/powerpoint/2010/main" val="3914326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748" y="1219200"/>
            <a:ext cx="7029252"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66800" y="457200"/>
            <a:ext cx="7924800" cy="646331"/>
          </a:xfrm>
          <a:prstGeom prst="rect">
            <a:avLst/>
          </a:prstGeom>
        </p:spPr>
        <p:txBody>
          <a:bodyPr wrap="square">
            <a:spAutoFit/>
          </a:bodyPr>
          <a:lstStyle/>
          <a:p>
            <a:r>
              <a:rPr lang="en-US" dirty="0"/>
              <a:t>The character and severity of impacts from climate extremes depend not only on the </a:t>
            </a:r>
            <a:r>
              <a:rPr lang="en-US" b="1" dirty="0"/>
              <a:t>extremes</a:t>
            </a:r>
            <a:r>
              <a:rPr lang="en-US" dirty="0"/>
              <a:t> themselves but also </a:t>
            </a:r>
            <a:r>
              <a:rPr lang="en-US" dirty="0" smtClean="0"/>
              <a:t>on </a:t>
            </a:r>
            <a:r>
              <a:rPr lang="en-US" b="1" dirty="0" smtClean="0"/>
              <a:t>exposure</a:t>
            </a:r>
            <a:r>
              <a:rPr lang="en-US" dirty="0" smtClean="0"/>
              <a:t> </a:t>
            </a:r>
            <a:r>
              <a:rPr lang="en-US" dirty="0"/>
              <a:t>and </a:t>
            </a:r>
            <a:r>
              <a:rPr lang="en-US" b="1" dirty="0"/>
              <a:t>vulnerability</a:t>
            </a:r>
            <a:r>
              <a:rPr lang="en-US" dirty="0"/>
              <a:t>.</a:t>
            </a:r>
          </a:p>
        </p:txBody>
      </p:sp>
      <p:sp>
        <p:nvSpPr>
          <p:cNvPr id="3" name="Rectangle 2"/>
          <p:cNvSpPr/>
          <p:nvPr/>
        </p:nvSpPr>
        <p:spPr>
          <a:xfrm>
            <a:off x="762000" y="5267325"/>
            <a:ext cx="8229600" cy="1477328"/>
          </a:xfrm>
          <a:prstGeom prst="rect">
            <a:avLst/>
          </a:prstGeom>
        </p:spPr>
        <p:txBody>
          <a:bodyPr wrap="square">
            <a:spAutoFit/>
          </a:bodyPr>
          <a:lstStyle/>
          <a:p>
            <a:r>
              <a:rPr lang="en-US" b="1" dirty="0" smtClean="0"/>
              <a:t>Adverse </a:t>
            </a:r>
            <a:r>
              <a:rPr lang="en-US" b="1" dirty="0"/>
              <a:t>impacts </a:t>
            </a:r>
            <a:r>
              <a:rPr lang="en-US" dirty="0"/>
              <a:t>are considered </a:t>
            </a:r>
            <a:r>
              <a:rPr lang="en-US" b="1" dirty="0"/>
              <a:t>disasters</a:t>
            </a:r>
            <a:r>
              <a:rPr lang="en-US" dirty="0"/>
              <a:t> when they produce </a:t>
            </a:r>
            <a:r>
              <a:rPr lang="en-US" b="1" dirty="0" smtClean="0"/>
              <a:t>widespread damage </a:t>
            </a:r>
            <a:r>
              <a:rPr lang="en-US" b="1" dirty="0"/>
              <a:t>and cause severe alterations in the normal functioning of communities or societies</a:t>
            </a:r>
            <a:r>
              <a:rPr lang="en-US" dirty="0"/>
              <a:t>. </a:t>
            </a:r>
            <a:endParaRPr lang="en-US" dirty="0" smtClean="0"/>
          </a:p>
          <a:p>
            <a:r>
              <a:rPr lang="en-US" dirty="0" smtClean="0"/>
              <a:t>Climate extremes, exposure</a:t>
            </a:r>
            <a:r>
              <a:rPr lang="en-US" dirty="0"/>
              <a:t>, and vulnerability are influenced by a wide range of factors, including </a:t>
            </a:r>
            <a:r>
              <a:rPr lang="en-US" b="1" dirty="0"/>
              <a:t>anthropogenic climate change, </a:t>
            </a:r>
            <a:r>
              <a:rPr lang="en-US" b="1" dirty="0" smtClean="0"/>
              <a:t>natural climate </a:t>
            </a:r>
            <a:r>
              <a:rPr lang="en-US" b="1" dirty="0"/>
              <a:t>variability, and </a:t>
            </a:r>
            <a:r>
              <a:rPr lang="en-US" b="1" dirty="0" smtClean="0"/>
              <a:t>socioeconomic development </a:t>
            </a:r>
            <a:endParaRPr lang="en-US" b="1" dirty="0"/>
          </a:p>
        </p:txBody>
      </p:sp>
      <p:sp>
        <p:nvSpPr>
          <p:cNvPr id="5" name="Rectangle 4"/>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357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04800"/>
            <a:ext cx="8001000" cy="923330"/>
          </a:xfrm>
          <a:prstGeom prst="rect">
            <a:avLst/>
          </a:prstGeom>
        </p:spPr>
        <p:txBody>
          <a:bodyPr wrap="square">
            <a:spAutoFit/>
          </a:bodyPr>
          <a:lstStyle/>
          <a:p>
            <a:r>
              <a:rPr lang="en-US" dirty="0"/>
              <a:t>Disaster risk management and adaptation </a:t>
            </a:r>
            <a:r>
              <a:rPr lang="en-US" dirty="0" smtClean="0"/>
              <a:t>to climate </a:t>
            </a:r>
            <a:r>
              <a:rPr lang="en-US" dirty="0"/>
              <a:t>change focus on reducing exposure and vulnerability and increasing resilience to the potential adverse </a:t>
            </a:r>
            <a:r>
              <a:rPr lang="en-US" dirty="0" smtClean="0"/>
              <a:t>impacts of </a:t>
            </a:r>
            <a:r>
              <a:rPr lang="en-US" dirty="0"/>
              <a:t>climate extremes, even though risks cannot fully be eliminated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244458"/>
            <a:ext cx="6172200" cy="437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14400" y="5704582"/>
            <a:ext cx="8153400" cy="1077218"/>
          </a:xfrm>
          <a:prstGeom prst="rect">
            <a:avLst/>
          </a:prstGeom>
        </p:spPr>
        <p:txBody>
          <a:bodyPr wrap="square">
            <a:spAutoFit/>
          </a:bodyPr>
          <a:lstStyle/>
          <a:p>
            <a:r>
              <a:rPr lang="en-US" sz="1600" dirty="0" smtClean="0"/>
              <a:t>This </a:t>
            </a:r>
            <a:r>
              <a:rPr lang="en-US" sz="1600" dirty="0"/>
              <a:t>report assesses a wide range </a:t>
            </a:r>
            <a:r>
              <a:rPr lang="en-US" sz="1600" dirty="0" smtClean="0"/>
              <a:t>of complementary </a:t>
            </a:r>
            <a:r>
              <a:rPr lang="en-US" sz="1600" dirty="0"/>
              <a:t>adaptation and disaster risk management approaches that can reduce the risks of climate extremes and disasters and increase resilience to remaining risks as </a:t>
            </a:r>
            <a:r>
              <a:rPr lang="en-US" sz="1600" dirty="0" smtClean="0"/>
              <a:t>they change </a:t>
            </a:r>
            <a:r>
              <a:rPr lang="en-US" sz="1600" dirty="0"/>
              <a:t>over time. These approaches can be overlapping and can be pursued simultaneously</a:t>
            </a:r>
          </a:p>
        </p:txBody>
      </p:sp>
      <p:sp>
        <p:nvSpPr>
          <p:cNvPr id="5" name="Rectangle 4"/>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018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7898" y="457200"/>
            <a:ext cx="8229600" cy="523220"/>
          </a:xfrm>
          <a:prstGeom prst="rect">
            <a:avLst/>
          </a:prstGeom>
        </p:spPr>
        <p:txBody>
          <a:bodyPr wrap="square">
            <a:spAutoFit/>
          </a:bodyPr>
          <a:lstStyle/>
          <a:p>
            <a:pPr algn="ctr"/>
            <a:r>
              <a:rPr lang="en-US" sz="2800" b="1" dirty="0"/>
              <a:t>Future Climate Extremes, Impacts, and Disaster Losses</a:t>
            </a:r>
          </a:p>
        </p:txBody>
      </p:sp>
      <p:sp>
        <p:nvSpPr>
          <p:cNvPr id="5" name="Rectangle 4"/>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aljazeera.com/mritems/images/2012/6/19/201261971514905323_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97" y="1360516"/>
            <a:ext cx="8113485" cy="540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708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50056" y="27371"/>
            <a:ext cx="4872689" cy="731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3399" y="6119336"/>
            <a:ext cx="8604325" cy="738664"/>
          </a:xfrm>
          <a:prstGeom prst="rect">
            <a:avLst/>
          </a:prstGeom>
        </p:spPr>
        <p:txBody>
          <a:bodyPr wrap="square">
            <a:spAutoFit/>
          </a:bodyPr>
          <a:lstStyle/>
          <a:p>
            <a:r>
              <a:rPr lang="en-US" sz="1400" dirty="0" smtClean="0"/>
              <a:t>Projected </a:t>
            </a:r>
            <a:r>
              <a:rPr lang="en-US" sz="1400" dirty="0"/>
              <a:t>return periods for the maximum daily temperature that was exceeded on average once during a 20-year period in the late 20th century (1981–2000). A decrease in return period implies </a:t>
            </a:r>
            <a:r>
              <a:rPr lang="en-US" sz="1400" dirty="0" smtClean="0"/>
              <a:t>more frequent </a:t>
            </a:r>
            <a:r>
              <a:rPr lang="en-US" sz="1400" dirty="0"/>
              <a:t>extreme temperature events (i.e., less time between events on average). </a:t>
            </a:r>
          </a:p>
        </p:txBody>
      </p:sp>
      <p:sp>
        <p:nvSpPr>
          <p:cNvPr id="3" name="Rectangle 2"/>
          <p:cNvSpPr/>
          <p:nvPr/>
        </p:nvSpPr>
        <p:spPr>
          <a:xfrm>
            <a:off x="914400" y="76200"/>
            <a:ext cx="8077200" cy="1200329"/>
          </a:xfrm>
          <a:prstGeom prst="rect">
            <a:avLst/>
          </a:prstGeom>
        </p:spPr>
        <p:txBody>
          <a:bodyPr wrap="square">
            <a:spAutoFit/>
          </a:bodyPr>
          <a:lstStyle/>
          <a:p>
            <a:r>
              <a:rPr lang="en-US" b="1" dirty="0"/>
              <a:t>Confidence in projecting changes in the direction and magnitude of climate extremes depends on </a:t>
            </a:r>
            <a:r>
              <a:rPr lang="en-US" b="1" dirty="0" smtClean="0"/>
              <a:t>many factors</a:t>
            </a:r>
            <a:r>
              <a:rPr lang="en-US" b="1" dirty="0"/>
              <a:t>, including the type of extreme, the region and season, the amount and quality of </a:t>
            </a:r>
            <a:r>
              <a:rPr lang="en-US" b="1" dirty="0" smtClean="0"/>
              <a:t>observational data</a:t>
            </a:r>
            <a:r>
              <a:rPr lang="en-US" b="1" dirty="0"/>
              <a:t>, the level of understanding of the underlying processes, and the reliability of their simulation </a:t>
            </a:r>
            <a:r>
              <a:rPr lang="en-US" b="1" dirty="0" smtClean="0"/>
              <a:t>in models</a:t>
            </a:r>
            <a:r>
              <a:rPr lang="en-US" b="1" dirty="0"/>
              <a:t>.</a:t>
            </a:r>
            <a:endParaRPr lang="en-US" dirty="0"/>
          </a:p>
        </p:txBody>
      </p:sp>
      <p:sp>
        <p:nvSpPr>
          <p:cNvPr id="5" name="Rectangle 4"/>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950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117" y="5748528"/>
            <a:ext cx="8458200" cy="923330"/>
          </a:xfrm>
          <a:prstGeom prst="rect">
            <a:avLst/>
          </a:prstGeom>
        </p:spPr>
        <p:txBody>
          <a:bodyPr wrap="square">
            <a:spAutoFit/>
          </a:bodyPr>
          <a:lstStyle/>
          <a:p>
            <a:r>
              <a:rPr lang="en-US" b="1" dirty="0"/>
              <a:t>Models project substantial warming in temperature extremes by the end of the 21st century</a:t>
            </a:r>
            <a:r>
              <a:rPr lang="en-US" b="1" dirty="0" smtClean="0"/>
              <a:t>. </a:t>
            </a:r>
            <a:r>
              <a:rPr lang="en-US" dirty="0"/>
              <a:t>increase by about 1°C to 3°C by the </a:t>
            </a:r>
            <a:r>
              <a:rPr lang="en-US" dirty="0" smtClean="0"/>
              <a:t>mid-21</a:t>
            </a:r>
            <a:r>
              <a:rPr lang="en-US" baseline="30000" dirty="0" smtClean="0"/>
              <a:t>st</a:t>
            </a:r>
            <a:r>
              <a:rPr lang="en-US" dirty="0" smtClean="0"/>
              <a:t> century </a:t>
            </a:r>
            <a:r>
              <a:rPr lang="en-US" dirty="0"/>
              <a:t>and by about 2°C to 5°C by the late 21st century, depending on the region and emissions scenario</a:t>
            </a:r>
          </a:p>
        </p:txBody>
      </p:sp>
      <p:sp>
        <p:nvSpPr>
          <p:cNvPr id="5" name="Rectangle 4"/>
          <p:cNvSpPr/>
          <p:nvPr/>
        </p:nvSpPr>
        <p:spPr>
          <a:xfrm>
            <a:off x="0" y="0"/>
            <a:ext cx="381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http://www.climatehotmap.org/hotspot-images/western-sibe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763000" cy="5748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24560" y="2009775"/>
            <a:ext cx="4752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4326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TotalTime>
  <Words>2526</Words>
  <Application>Microsoft Office PowerPoint</Application>
  <PresentationFormat>On-screen Show (4:3)</PresentationFormat>
  <Paragraphs>161</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Wadid</dc:creator>
  <cp:lastModifiedBy>Wadid</cp:lastModifiedBy>
  <cp:revision>43</cp:revision>
  <dcterms:created xsi:type="dcterms:W3CDTF">2012-12-08T16:04:12Z</dcterms:created>
  <dcterms:modified xsi:type="dcterms:W3CDTF">2013-01-13T21:11:36Z</dcterms:modified>
</cp:coreProperties>
</file>