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300" y="-102"/>
      </p:cViewPr>
      <p:guideLst>
        <p:guide orient="horz" pos="2160"/>
        <p:guide pos="2880"/>
      </p:guideLst>
    </p:cSldViewPr>
  </p:slideViewPr>
  <p:notesTextViewPr>
    <p:cViewPr>
      <p:scale>
        <a:sx n="100" d="100"/>
        <a:sy n="100" d="100"/>
      </p:scale>
      <p:origin x="0" y="726"/>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EEA08F-B73E-492E-AD79-4912340F95D1}" type="datetimeFigureOut">
              <a:rPr lang="en-US" smtClean="0"/>
              <a:t>31-Oct-11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B88891-A76C-4918-BD61-7E09B0021EE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n-lt"/>
                <a:ea typeface="+mn-ea"/>
                <a:cs typeface="+mn-cs"/>
              </a:rPr>
              <a:t>1. Local-National</a:t>
            </a:r>
            <a:r>
              <a:rPr lang="en-US" sz="1200" baseline="0" dirty="0" smtClean="0">
                <a:solidFill>
                  <a:schemeClr val="tx1"/>
                </a:solidFill>
                <a:latin typeface="+mn-lt"/>
                <a:ea typeface="+mn-ea"/>
                <a:cs typeface="+mn-cs"/>
              </a:rPr>
              <a:t> Cooperation – Chengdu Declaration for Action</a:t>
            </a:r>
            <a:endParaRPr lang="en-US" sz="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n-lt"/>
                <a:ea typeface="+mn-ea"/>
                <a:cs typeface="+mn-cs"/>
              </a:rPr>
              <a:t>2. Specified roles, areas of responsibilities, levels of interventions, available resources as well as planned resources by the all members Gov Depts. in the committees (targets 2015) ;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n-lt"/>
                <a:ea typeface="+mn-ea"/>
                <a:cs typeface="+mn-cs"/>
              </a:rPr>
              <a:t>3.  Benchmarks done through international visits, workshops, trainings, specialized exhibitions, experts opinions...etc.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n-lt"/>
                <a:ea typeface="+mn-ea"/>
                <a:cs typeface="+mn-cs"/>
              </a:rPr>
              <a:t>Conclusion: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n-lt"/>
                <a:ea typeface="+mn-ea"/>
                <a:cs typeface="+mn-cs"/>
              </a:rPr>
              <a:t>All of the above points were a brief highlight and focused on Disaster preparedness. Although being an important part of the Disaster Reduction umbrella, we believe that the day-to-day work, programs and efforts in planning, organizing and maintaining the city through the municipal services, regulations and awareness plays a key role in Disaster Reduction</a:t>
            </a:r>
          </a:p>
          <a:p>
            <a:endParaRPr lang="en-US" dirty="0"/>
          </a:p>
        </p:txBody>
      </p:sp>
      <p:sp>
        <p:nvSpPr>
          <p:cNvPr id="4" name="Slide Number Placeholder 3"/>
          <p:cNvSpPr>
            <a:spLocks noGrp="1"/>
          </p:cNvSpPr>
          <p:nvPr>
            <p:ph type="sldNum" sz="quarter" idx="10"/>
          </p:nvPr>
        </p:nvSpPr>
        <p:spPr/>
        <p:txBody>
          <a:bodyPr/>
          <a:lstStyle/>
          <a:p>
            <a:fld id="{D4B88891-A76C-4918-BD61-7E09B0021EE4}"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smtClean="0">
                <a:solidFill>
                  <a:schemeClr val="tx1"/>
                </a:solidFill>
                <a:latin typeface="+mn-lt"/>
                <a:ea typeface="+mn-ea"/>
                <a:cs typeface="+mn-cs"/>
              </a:rPr>
              <a:t>the campaign wouldn’t have come at a better time, as the timing coincided with our plans finalization and we were just looking forward to see an international organization taking a lead role in this area that we can cooperate with, consult, reference as well as seek recognition for or efforts.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smtClean="0">
                <a:solidFill>
                  <a:schemeClr val="tx1"/>
                </a:solidFill>
                <a:latin typeface="+mn-lt"/>
                <a:ea typeface="+mn-ea"/>
                <a:cs typeface="+mn-cs"/>
              </a:rPr>
              <a:t>in my opinion, this is the best platform for referencing, exchanging ideas, sharing practices, recognizing achievements, documenting efforts....and much more !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smtClean="0">
                <a:solidFill>
                  <a:schemeClr val="tx1"/>
                </a:solidFill>
                <a:latin typeface="+mn-lt"/>
                <a:ea typeface="+mn-ea"/>
                <a:cs typeface="+mn-cs"/>
              </a:rPr>
              <a:t>because of the campaign, the issue or dealing with issue is no more confined or discussed behind closed doors. it can benefit or provide basis of dialogue between all sectors in the society. </a:t>
            </a:r>
          </a:p>
          <a:p>
            <a:r>
              <a:rPr lang="en-US" dirty="0" smtClean="0"/>
              <a:t>2. </a:t>
            </a:r>
            <a:endParaRPr lang="en-US" dirty="0"/>
          </a:p>
        </p:txBody>
      </p:sp>
      <p:sp>
        <p:nvSpPr>
          <p:cNvPr id="4" name="Slide Number Placeholder 3"/>
          <p:cNvSpPr>
            <a:spLocks noGrp="1"/>
          </p:cNvSpPr>
          <p:nvPr>
            <p:ph type="sldNum" sz="quarter" idx="10"/>
          </p:nvPr>
        </p:nvSpPr>
        <p:spPr/>
        <p:txBody>
          <a:bodyPr/>
          <a:lstStyle/>
          <a:p>
            <a:fld id="{D4B88891-A76C-4918-BD61-7E09B0021EE4}"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Conclusion:</a:t>
            </a:r>
          </a:p>
          <a:p>
            <a:endParaRPr lang="en-US" dirty="0" smtClean="0"/>
          </a:p>
          <a:p>
            <a:r>
              <a:rPr lang="en-US" dirty="0" smtClean="0"/>
              <a:t>The</a:t>
            </a:r>
            <a:r>
              <a:rPr lang="en-US" baseline="0" dirty="0" smtClean="0"/>
              <a:t> campaign provides an impetus for cities to take cognizance of the fact that there are no natural disasters – only disasters that were caused by unsustainable development efforts. Dubai is one city that takes this challenge head on primarily because we are a city which is growing rapidly. Amid the rapid urbanization, we will make sure that we can still provide an excellent city that provides not only opportunities but also a healthy, livable and a resilient city. </a:t>
            </a:r>
          </a:p>
          <a:p>
            <a:endParaRPr lang="en-US" baseline="0" dirty="0" smtClean="0"/>
          </a:p>
          <a:p>
            <a:r>
              <a:rPr lang="en-US" baseline="0" smtClean="0"/>
              <a:t>Thank you. </a:t>
            </a:r>
            <a:endParaRPr lang="en-US" dirty="0"/>
          </a:p>
        </p:txBody>
      </p:sp>
      <p:sp>
        <p:nvSpPr>
          <p:cNvPr id="4" name="Slide Number Placeholder 3"/>
          <p:cNvSpPr>
            <a:spLocks noGrp="1"/>
          </p:cNvSpPr>
          <p:nvPr>
            <p:ph type="sldNum" sz="quarter" idx="10"/>
          </p:nvPr>
        </p:nvSpPr>
        <p:spPr/>
        <p:txBody>
          <a:bodyPr/>
          <a:lstStyle/>
          <a:p>
            <a:fld id="{D4B88891-A76C-4918-BD61-7E09B0021EE4}"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Rectangle 3"/>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1029" name="Rectangle 5"/>
          <p:cNvSpPr>
            <a:spLocks noGrp="1" noChangeArrowheads="1"/>
          </p:cNvSpPr>
          <p:nvPr>
            <p:ph type="ftr" sz="quarter" idx="3"/>
          </p:nvPr>
        </p:nvSpPr>
        <p:spPr bwMode="auto">
          <a:xfrm>
            <a:off x="457200" y="6410325"/>
            <a:ext cx="8229600" cy="311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a:defRPr sz="1400" b="0">
                <a:latin typeface="Arial" pitchFamily="34" charset="0"/>
                <a:cs typeface="Arial" pitchFamily="34" charset="0"/>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sz="4400">
          <a:solidFill>
            <a:schemeClr val="tx2"/>
          </a:solidFill>
          <a:latin typeface="+mj-lt"/>
          <a:ea typeface="+mj-ea"/>
          <a:cs typeface="+mj-cs"/>
        </a:defRPr>
      </a:lvl1pPr>
      <a:lvl2pPr algn="ctr" rtl="1" eaLnBrk="1" fontAlgn="base" hangingPunct="1">
        <a:spcBef>
          <a:spcPct val="0"/>
        </a:spcBef>
        <a:spcAft>
          <a:spcPct val="0"/>
        </a:spcAft>
        <a:defRPr sz="4400">
          <a:solidFill>
            <a:schemeClr val="tx2"/>
          </a:solidFill>
          <a:latin typeface="Arial" pitchFamily="34" charset="0"/>
          <a:cs typeface="Arial" pitchFamily="34" charset="0"/>
        </a:defRPr>
      </a:lvl2pPr>
      <a:lvl3pPr algn="ctr" rtl="1" eaLnBrk="1" fontAlgn="base" hangingPunct="1">
        <a:spcBef>
          <a:spcPct val="0"/>
        </a:spcBef>
        <a:spcAft>
          <a:spcPct val="0"/>
        </a:spcAft>
        <a:defRPr sz="4400">
          <a:solidFill>
            <a:schemeClr val="tx2"/>
          </a:solidFill>
          <a:latin typeface="Arial" pitchFamily="34" charset="0"/>
          <a:cs typeface="Arial" pitchFamily="34" charset="0"/>
        </a:defRPr>
      </a:lvl3pPr>
      <a:lvl4pPr algn="ctr" rtl="1" eaLnBrk="1" fontAlgn="base" hangingPunct="1">
        <a:spcBef>
          <a:spcPct val="0"/>
        </a:spcBef>
        <a:spcAft>
          <a:spcPct val="0"/>
        </a:spcAft>
        <a:defRPr sz="4400">
          <a:solidFill>
            <a:schemeClr val="tx2"/>
          </a:solidFill>
          <a:latin typeface="Arial" pitchFamily="34" charset="0"/>
          <a:cs typeface="Arial" pitchFamily="34" charset="0"/>
        </a:defRPr>
      </a:lvl4pPr>
      <a:lvl5pPr algn="ctr" rtl="1" eaLnBrk="1" fontAlgn="base" hangingPunct="1">
        <a:spcBef>
          <a:spcPct val="0"/>
        </a:spcBef>
        <a:spcAft>
          <a:spcPct val="0"/>
        </a:spcAft>
        <a:defRPr sz="4400">
          <a:solidFill>
            <a:schemeClr val="tx2"/>
          </a:solidFill>
          <a:latin typeface="Arial" pitchFamily="34" charset="0"/>
          <a:cs typeface="Arial" pitchFamily="34" charset="0"/>
        </a:defRPr>
      </a:lvl5pPr>
      <a:lvl6pPr marL="457200" algn="ctr" rtl="1" eaLnBrk="1" fontAlgn="base" hangingPunct="1">
        <a:spcBef>
          <a:spcPct val="0"/>
        </a:spcBef>
        <a:spcAft>
          <a:spcPct val="0"/>
        </a:spcAft>
        <a:defRPr sz="4400">
          <a:solidFill>
            <a:schemeClr val="tx2"/>
          </a:solidFill>
          <a:latin typeface="Arial" pitchFamily="34" charset="0"/>
          <a:cs typeface="Arial" pitchFamily="34" charset="0"/>
        </a:defRPr>
      </a:lvl6pPr>
      <a:lvl7pPr marL="914400" algn="ctr" rtl="1" eaLnBrk="1" fontAlgn="base" hangingPunct="1">
        <a:spcBef>
          <a:spcPct val="0"/>
        </a:spcBef>
        <a:spcAft>
          <a:spcPct val="0"/>
        </a:spcAft>
        <a:defRPr sz="4400">
          <a:solidFill>
            <a:schemeClr val="tx2"/>
          </a:solidFill>
          <a:latin typeface="Arial" pitchFamily="34" charset="0"/>
          <a:cs typeface="Arial" pitchFamily="34" charset="0"/>
        </a:defRPr>
      </a:lvl7pPr>
      <a:lvl8pPr marL="1371600" algn="ctr" rtl="1" eaLnBrk="1" fontAlgn="base" hangingPunct="1">
        <a:spcBef>
          <a:spcPct val="0"/>
        </a:spcBef>
        <a:spcAft>
          <a:spcPct val="0"/>
        </a:spcAft>
        <a:defRPr sz="4400">
          <a:solidFill>
            <a:schemeClr val="tx2"/>
          </a:solidFill>
          <a:latin typeface="Arial" pitchFamily="34" charset="0"/>
          <a:cs typeface="Arial" pitchFamily="34" charset="0"/>
        </a:defRPr>
      </a:lvl8pPr>
      <a:lvl9pPr marL="1828800" algn="ctr" rtl="1" eaLnBrk="1" fontAlgn="base" hangingPunct="1">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1" fontAlgn="base" hangingPunct="1">
        <a:spcBef>
          <a:spcPct val="20000"/>
        </a:spcBef>
        <a:spcAft>
          <a:spcPct val="0"/>
        </a:spcAft>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800">
          <a:solidFill>
            <a:schemeClr val="tx1"/>
          </a:solidFill>
          <a:latin typeface="+mn-lt"/>
          <a:cs typeface="+mn-cs"/>
        </a:defRPr>
      </a:lvl2pPr>
      <a:lvl3pPr marL="1143000" indent="-228600" algn="r" rtl="1" eaLnBrk="1" fontAlgn="base" hangingPunct="1">
        <a:spcBef>
          <a:spcPct val="20000"/>
        </a:spcBef>
        <a:spcAft>
          <a:spcPct val="0"/>
        </a:spcAft>
        <a:buChar char="•"/>
        <a:defRPr sz="2400">
          <a:solidFill>
            <a:schemeClr val="tx1"/>
          </a:solidFill>
          <a:latin typeface="+mn-lt"/>
          <a:cs typeface="+mn-cs"/>
        </a:defRPr>
      </a:lvl3pPr>
      <a:lvl4pPr marL="1600200" indent="-228600" algn="r" rtl="1" eaLnBrk="1" fontAlgn="base" hangingPunct="1">
        <a:spcBef>
          <a:spcPct val="20000"/>
        </a:spcBef>
        <a:spcAft>
          <a:spcPct val="0"/>
        </a:spcAft>
        <a:buChar char="–"/>
        <a:defRPr sz="2000">
          <a:solidFill>
            <a:schemeClr val="tx1"/>
          </a:solidFill>
          <a:latin typeface="+mn-lt"/>
          <a:cs typeface="+mn-cs"/>
        </a:defRPr>
      </a:lvl4pPr>
      <a:lvl5pPr marL="2057400" indent="-228600" algn="r" rtl="1" eaLnBrk="1" fontAlgn="base" hangingPunct="1">
        <a:spcBef>
          <a:spcPct val="20000"/>
        </a:spcBef>
        <a:spcAft>
          <a:spcPct val="0"/>
        </a:spcAft>
        <a:buChar char="»"/>
        <a:defRPr sz="2000">
          <a:solidFill>
            <a:schemeClr val="tx1"/>
          </a:solidFill>
          <a:latin typeface="+mn-lt"/>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71472" y="2530479"/>
            <a:ext cx="7772400" cy="1470025"/>
          </a:xfrm>
        </p:spPr>
        <p:txBody>
          <a:bodyPr/>
          <a:lstStyle/>
          <a:p>
            <a:r>
              <a:rPr lang="en-US" dirty="0" smtClean="0"/>
              <a:t>Dubai Municipality:</a:t>
            </a:r>
            <a:br>
              <a:rPr lang="en-US" dirty="0" smtClean="0"/>
            </a:br>
            <a:r>
              <a:rPr lang="en-US" sz="2800" i="1" dirty="0" smtClean="0"/>
              <a:t>‘Creating an Excellent City that provides the Essence of Success and Comfort of Living’</a:t>
            </a:r>
            <a:endParaRPr lang="en-US" i="1" dirty="0"/>
          </a:p>
        </p:txBody>
      </p:sp>
      <p:sp>
        <p:nvSpPr>
          <p:cNvPr id="2051" name="Rectangle 3"/>
          <p:cNvSpPr>
            <a:spLocks noGrp="1" noChangeArrowheads="1"/>
          </p:cNvSpPr>
          <p:nvPr>
            <p:ph type="subTitle" idx="1"/>
          </p:nvPr>
        </p:nvSpPr>
        <p:spPr>
          <a:xfrm>
            <a:off x="1371600" y="4391044"/>
            <a:ext cx="6400800" cy="1752600"/>
          </a:xfrm>
        </p:spPr>
        <p:txBody>
          <a:bodyPr/>
          <a:lstStyle/>
          <a:p>
            <a:r>
              <a:rPr lang="en-US" dirty="0" smtClean="0"/>
              <a:t>Engr. Redha Salman</a:t>
            </a:r>
          </a:p>
          <a:p>
            <a:r>
              <a:rPr lang="en-US" sz="2800" dirty="0" smtClean="0"/>
              <a:t>Director, Public Health &amp; Safety Department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14282" y="1928802"/>
            <a:ext cx="8229600" cy="1143000"/>
          </a:xfrm>
        </p:spPr>
        <p:txBody>
          <a:bodyPr/>
          <a:lstStyle/>
          <a:p>
            <a:r>
              <a:rPr lang="en-US" dirty="0" smtClean="0"/>
              <a:t>Achievements</a:t>
            </a:r>
            <a:endParaRPr lang="en-US" dirty="0"/>
          </a:p>
        </p:txBody>
      </p:sp>
      <p:sp>
        <p:nvSpPr>
          <p:cNvPr id="3075" name="Rectangle 3"/>
          <p:cNvSpPr>
            <a:spLocks noGrp="1" noChangeArrowheads="1"/>
          </p:cNvSpPr>
          <p:nvPr>
            <p:ph idx="1"/>
          </p:nvPr>
        </p:nvSpPr>
        <p:spPr>
          <a:xfrm>
            <a:off x="457200" y="2928934"/>
            <a:ext cx="8229600" cy="3992563"/>
          </a:xfrm>
        </p:spPr>
        <p:txBody>
          <a:bodyPr/>
          <a:lstStyle/>
          <a:p>
            <a:pPr lvl="0" algn="l" rtl="0"/>
            <a:r>
              <a:rPr lang="en-US" sz="2400" dirty="0" smtClean="0">
                <a:solidFill>
                  <a:schemeClr val="tx1"/>
                </a:solidFill>
                <a:latin typeface="+mn-lt"/>
                <a:ea typeface="+mn-ea"/>
                <a:cs typeface="+mn-cs"/>
              </a:rPr>
              <a:t>Establishment of </a:t>
            </a:r>
            <a:r>
              <a:rPr lang="en-US" sz="2400" dirty="0">
                <a:solidFill>
                  <a:schemeClr val="tx1"/>
                </a:solidFill>
                <a:latin typeface="+mn-lt"/>
                <a:ea typeface="+mn-ea"/>
                <a:cs typeface="+mn-cs"/>
              </a:rPr>
              <a:t>the National level and Emirate level Disaster </a:t>
            </a:r>
            <a:r>
              <a:rPr lang="en-US" sz="2400" dirty="0" smtClean="0">
                <a:solidFill>
                  <a:schemeClr val="tx1"/>
                </a:solidFill>
                <a:latin typeface="+mn-lt"/>
                <a:ea typeface="+mn-ea"/>
                <a:cs typeface="+mn-cs"/>
              </a:rPr>
              <a:t>Committees;</a:t>
            </a:r>
            <a:endParaRPr lang="en-US" sz="2400" dirty="0">
              <a:solidFill>
                <a:schemeClr val="tx1"/>
              </a:solidFill>
              <a:latin typeface="+mn-lt"/>
              <a:ea typeface="+mn-ea"/>
              <a:cs typeface="+mn-cs"/>
            </a:endParaRPr>
          </a:p>
          <a:p>
            <a:pPr lvl="0" algn="l" rtl="0"/>
            <a:r>
              <a:rPr lang="en-US" sz="2400" dirty="0" smtClean="0">
                <a:solidFill>
                  <a:schemeClr val="tx1"/>
                </a:solidFill>
                <a:latin typeface="+mn-lt"/>
                <a:ea typeface="+mn-ea"/>
                <a:cs typeface="+mn-cs"/>
              </a:rPr>
              <a:t>Addressing </a:t>
            </a:r>
            <a:r>
              <a:rPr lang="en-US" sz="2400" dirty="0">
                <a:solidFill>
                  <a:schemeClr val="tx1"/>
                </a:solidFill>
                <a:latin typeface="+mn-lt"/>
                <a:ea typeface="+mn-ea"/>
                <a:cs typeface="+mn-cs"/>
              </a:rPr>
              <a:t>disaster challenges and possible episodes based on unified risk </a:t>
            </a:r>
            <a:r>
              <a:rPr lang="en-US" sz="2400" dirty="0" smtClean="0">
                <a:solidFill>
                  <a:schemeClr val="tx1"/>
                </a:solidFill>
                <a:latin typeface="+mn-lt"/>
                <a:ea typeface="+mn-ea"/>
                <a:cs typeface="+mn-cs"/>
              </a:rPr>
              <a:t>matrix; </a:t>
            </a:r>
            <a:endParaRPr lang="en-US" sz="2400" dirty="0">
              <a:solidFill>
                <a:schemeClr val="tx1"/>
              </a:solidFill>
              <a:latin typeface="+mn-lt"/>
              <a:ea typeface="+mn-ea"/>
              <a:cs typeface="+mn-cs"/>
            </a:endParaRPr>
          </a:p>
          <a:p>
            <a:pPr lvl="0" algn="l" rtl="0"/>
            <a:r>
              <a:rPr lang="en-US" sz="2400" dirty="0" smtClean="0">
                <a:solidFill>
                  <a:schemeClr val="tx1"/>
                </a:solidFill>
                <a:latin typeface="+mn-lt"/>
                <a:ea typeface="+mn-ea"/>
                <a:cs typeface="+mn-cs"/>
              </a:rPr>
              <a:t>Benchmarking response</a:t>
            </a:r>
            <a:r>
              <a:rPr lang="en-US" sz="2400" dirty="0">
                <a:solidFill>
                  <a:schemeClr val="tx1"/>
                </a:solidFill>
                <a:latin typeface="+mn-lt"/>
                <a:ea typeface="+mn-ea"/>
                <a:cs typeface="+mn-cs"/>
              </a:rPr>
              <a:t>, rescue, preparedness </a:t>
            </a:r>
            <a:r>
              <a:rPr lang="en-US" sz="2400" dirty="0" smtClean="0"/>
              <a:t>with  b</a:t>
            </a:r>
            <a:r>
              <a:rPr lang="en-US" sz="2400" dirty="0" smtClean="0">
                <a:solidFill>
                  <a:schemeClr val="tx1"/>
                </a:solidFill>
                <a:latin typeface="+mn-lt"/>
                <a:ea typeface="+mn-ea"/>
                <a:cs typeface="+mn-cs"/>
              </a:rPr>
              <a:t>est practices, </a:t>
            </a:r>
            <a:r>
              <a:rPr lang="en-US" sz="2400" dirty="0">
                <a:solidFill>
                  <a:schemeClr val="tx1"/>
                </a:solidFill>
                <a:latin typeface="+mn-lt"/>
                <a:ea typeface="+mn-ea"/>
                <a:cs typeface="+mn-cs"/>
              </a:rPr>
              <a:t>proven systems and </a:t>
            </a:r>
            <a:r>
              <a:rPr lang="en-US" sz="2400" dirty="0" smtClean="0">
                <a:solidFill>
                  <a:schemeClr val="tx1"/>
                </a:solidFill>
                <a:latin typeface="+mn-lt"/>
                <a:ea typeface="+mn-ea"/>
                <a:cs typeface="+mn-cs"/>
              </a:rPr>
              <a:t>state-of-the-art technology; </a:t>
            </a:r>
          </a:p>
          <a:p>
            <a:pPr lvl="0" algn="l" rtl="0"/>
            <a:r>
              <a:rPr lang="en-US" sz="2400" dirty="0" smtClean="0"/>
              <a:t>Linking day-to-day work program (e.g. sanitation, public safety, drainage, etc.) with  disaster risk reduction.</a:t>
            </a:r>
            <a:endParaRPr lang="en-US" sz="2400" dirty="0"/>
          </a:p>
          <a:p>
            <a:pPr lvl="0" algn="l" rtl="0">
              <a:buNone/>
            </a:pPr>
            <a:endParaRPr lang="en-US" sz="1800" dirty="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28596" y="2214562"/>
            <a:ext cx="8229600" cy="1143000"/>
          </a:xfrm>
        </p:spPr>
        <p:txBody>
          <a:bodyPr/>
          <a:lstStyle/>
          <a:p>
            <a:r>
              <a:rPr lang="en-US" dirty="0" smtClean="0"/>
              <a:t>Added Value</a:t>
            </a:r>
            <a:endParaRPr lang="en-US" dirty="0"/>
          </a:p>
        </p:txBody>
      </p:sp>
      <p:sp>
        <p:nvSpPr>
          <p:cNvPr id="4099" name="Rectangle 3"/>
          <p:cNvSpPr>
            <a:spLocks noGrp="1" noChangeArrowheads="1"/>
          </p:cNvSpPr>
          <p:nvPr>
            <p:ph idx="1"/>
          </p:nvPr>
        </p:nvSpPr>
        <p:spPr>
          <a:xfrm>
            <a:off x="500034" y="3571877"/>
            <a:ext cx="8229600" cy="2857519"/>
          </a:xfrm>
        </p:spPr>
        <p:txBody>
          <a:bodyPr/>
          <a:lstStyle/>
          <a:p>
            <a:pPr lvl="0" algn="l" rtl="0"/>
            <a:r>
              <a:rPr lang="en-US" sz="2800" dirty="0" smtClean="0"/>
              <a:t>Finalization of DM Corporate Emergency Management System linked with the Campaign; </a:t>
            </a:r>
            <a:endParaRPr lang="en-US" sz="2800" dirty="0" smtClean="0">
              <a:solidFill>
                <a:schemeClr val="tx1"/>
              </a:solidFill>
              <a:latin typeface="+mn-lt"/>
              <a:ea typeface="+mn-ea"/>
              <a:cs typeface="+mn-cs"/>
            </a:endParaRPr>
          </a:p>
          <a:p>
            <a:pPr lvl="0" algn="l" rtl="0"/>
            <a:r>
              <a:rPr lang="en-US" sz="2800" dirty="0" smtClean="0">
                <a:solidFill>
                  <a:schemeClr val="tx1"/>
                </a:solidFill>
                <a:latin typeface="+mn-lt"/>
                <a:ea typeface="+mn-ea"/>
                <a:cs typeface="+mn-cs"/>
              </a:rPr>
              <a:t>Identified platform for sharing and collaboration; </a:t>
            </a:r>
          </a:p>
          <a:p>
            <a:pPr lvl="0" algn="l" rtl="0"/>
            <a:r>
              <a:rPr lang="en-US" sz="2800" dirty="0" smtClean="0">
                <a:solidFill>
                  <a:schemeClr val="tx1"/>
                </a:solidFill>
                <a:latin typeface="+mn-lt"/>
                <a:ea typeface="+mn-ea"/>
                <a:cs typeface="+mn-cs"/>
              </a:rPr>
              <a:t>Open discussion of </a:t>
            </a:r>
            <a:r>
              <a:rPr lang="en-US" sz="2800" dirty="0" smtClean="0"/>
              <a:t>issues. </a:t>
            </a:r>
            <a:endParaRPr lang="en-US" sz="2800" dirty="0">
              <a:solidFill>
                <a:schemeClr val="tx1"/>
              </a:solidFill>
              <a:latin typeface="+mn-lt"/>
              <a:ea typeface="+mn-ea"/>
              <a:cs typeface="+mn-cs"/>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00034" y="1928802"/>
            <a:ext cx="8229600" cy="1143000"/>
          </a:xfrm>
        </p:spPr>
        <p:txBody>
          <a:bodyPr/>
          <a:lstStyle/>
          <a:p>
            <a:r>
              <a:rPr lang="en-US" sz="4000" dirty="0" smtClean="0"/>
              <a:t>Gaps (or Opportunities)</a:t>
            </a:r>
            <a:endParaRPr lang="en-US" sz="4000" dirty="0"/>
          </a:p>
        </p:txBody>
      </p:sp>
      <p:sp>
        <p:nvSpPr>
          <p:cNvPr id="5123" name="Rectangle 3"/>
          <p:cNvSpPr>
            <a:spLocks noGrp="1" noChangeArrowheads="1"/>
          </p:cNvSpPr>
          <p:nvPr>
            <p:ph idx="1"/>
          </p:nvPr>
        </p:nvSpPr>
        <p:spPr>
          <a:xfrm>
            <a:off x="457200" y="2936899"/>
            <a:ext cx="8229600" cy="3992563"/>
          </a:xfrm>
        </p:spPr>
        <p:txBody>
          <a:bodyPr/>
          <a:lstStyle/>
          <a:p>
            <a:pPr lvl="0" algn="l" rtl="0"/>
            <a:r>
              <a:rPr lang="en-US" sz="2400" dirty="0" smtClean="0">
                <a:solidFill>
                  <a:schemeClr val="tx1"/>
                </a:solidFill>
                <a:latin typeface="+mn-lt"/>
                <a:ea typeface="+mn-ea"/>
                <a:cs typeface="+mn-cs"/>
              </a:rPr>
              <a:t>Agree </a:t>
            </a:r>
            <a:r>
              <a:rPr lang="en-US" sz="2400" dirty="0">
                <a:solidFill>
                  <a:schemeClr val="tx1"/>
                </a:solidFill>
                <a:latin typeface="+mn-lt"/>
                <a:ea typeface="+mn-ea"/>
                <a:cs typeface="+mn-cs"/>
              </a:rPr>
              <a:t>on a priority list of actions and programs within </a:t>
            </a:r>
            <a:r>
              <a:rPr lang="en-US" sz="2400" dirty="0" smtClean="0">
                <a:solidFill>
                  <a:schemeClr val="tx1"/>
                </a:solidFill>
                <a:latin typeface="+mn-lt"/>
                <a:ea typeface="+mn-ea"/>
                <a:cs typeface="+mn-cs"/>
              </a:rPr>
              <a:t>the campaign;</a:t>
            </a:r>
            <a:endParaRPr lang="en-US" sz="2400" dirty="0">
              <a:solidFill>
                <a:schemeClr val="tx1"/>
              </a:solidFill>
              <a:latin typeface="+mn-lt"/>
              <a:ea typeface="+mn-ea"/>
              <a:cs typeface="+mn-cs"/>
            </a:endParaRPr>
          </a:p>
          <a:p>
            <a:pPr lvl="0" algn="l" rtl="0"/>
            <a:r>
              <a:rPr lang="en-US" sz="2400" dirty="0" smtClean="0">
                <a:solidFill>
                  <a:schemeClr val="tx1"/>
                </a:solidFill>
                <a:latin typeface="+mn-lt"/>
                <a:ea typeface="+mn-ea"/>
                <a:cs typeface="+mn-cs"/>
              </a:rPr>
              <a:t>Standardize Disaster </a:t>
            </a:r>
            <a:r>
              <a:rPr lang="en-US" sz="2400" dirty="0">
                <a:solidFill>
                  <a:schemeClr val="tx1"/>
                </a:solidFill>
                <a:latin typeface="+mn-lt"/>
                <a:ea typeface="+mn-ea"/>
                <a:cs typeface="+mn-cs"/>
              </a:rPr>
              <a:t>Reduction/Disaster Preparedness terminologies and </a:t>
            </a:r>
            <a:r>
              <a:rPr lang="en-US" sz="2400" dirty="0" smtClean="0">
                <a:solidFill>
                  <a:schemeClr val="tx1"/>
                </a:solidFill>
                <a:latin typeface="+mn-lt"/>
                <a:ea typeface="+mn-ea"/>
                <a:cs typeface="+mn-cs"/>
              </a:rPr>
              <a:t>terms; </a:t>
            </a:r>
            <a:endParaRPr lang="en-US" sz="2400" dirty="0">
              <a:solidFill>
                <a:schemeClr val="tx1"/>
              </a:solidFill>
              <a:latin typeface="+mn-lt"/>
              <a:ea typeface="+mn-ea"/>
              <a:cs typeface="+mn-cs"/>
            </a:endParaRPr>
          </a:p>
          <a:p>
            <a:pPr lvl="0" algn="l" rtl="0"/>
            <a:r>
              <a:rPr lang="en-US" sz="2400" dirty="0" smtClean="0">
                <a:solidFill>
                  <a:schemeClr val="tx1"/>
                </a:solidFill>
                <a:latin typeface="+mn-lt"/>
                <a:ea typeface="+mn-ea"/>
                <a:cs typeface="+mn-cs"/>
              </a:rPr>
              <a:t>Establish quantitative/performance measurements for benchmarking;</a:t>
            </a:r>
          </a:p>
          <a:p>
            <a:pPr lvl="0" algn="l" rtl="0"/>
            <a:r>
              <a:rPr lang="en-US" sz="2400" dirty="0" smtClean="0">
                <a:solidFill>
                  <a:schemeClr val="tx1"/>
                </a:solidFill>
                <a:latin typeface="+mn-lt"/>
                <a:ea typeface="+mn-ea"/>
                <a:cs typeface="+mn-cs"/>
              </a:rPr>
              <a:t>Provide a </a:t>
            </a:r>
            <a:r>
              <a:rPr lang="en-US" sz="2400" dirty="0">
                <a:solidFill>
                  <a:schemeClr val="tx1"/>
                </a:solidFill>
                <a:latin typeface="+mn-lt"/>
                <a:ea typeface="+mn-ea"/>
                <a:cs typeface="+mn-cs"/>
              </a:rPr>
              <a:t>formal learning/educational platform for training and preparing different sectors and members </a:t>
            </a:r>
            <a:r>
              <a:rPr lang="en-US" sz="2400" dirty="0" smtClean="0">
                <a:solidFill>
                  <a:schemeClr val="tx1"/>
                </a:solidFill>
                <a:latin typeface="+mn-lt"/>
                <a:ea typeface="+mn-ea"/>
                <a:cs typeface="+mn-cs"/>
              </a:rPr>
              <a:t>of society </a:t>
            </a:r>
            <a:r>
              <a:rPr lang="en-US" sz="2400" dirty="0">
                <a:solidFill>
                  <a:schemeClr val="tx1"/>
                </a:solidFill>
                <a:latin typeface="+mn-lt"/>
                <a:ea typeface="+mn-ea"/>
                <a:cs typeface="+mn-cs"/>
              </a:rPr>
              <a:t>to deal with disaster </a:t>
            </a:r>
            <a:r>
              <a:rPr lang="en-US" sz="2400" dirty="0" smtClean="0">
                <a:solidFill>
                  <a:schemeClr val="tx1"/>
                </a:solidFill>
                <a:latin typeface="+mn-lt"/>
                <a:ea typeface="+mn-ea"/>
                <a:cs typeface="+mn-cs"/>
              </a:rPr>
              <a:t>reduction.</a:t>
            </a:r>
            <a:endParaRPr lang="en-US" sz="2400" dirty="0">
              <a:solidFill>
                <a:schemeClr val="tx1"/>
              </a:solidFill>
              <a:latin typeface="+mn-lt"/>
              <a:ea typeface="+mn-ea"/>
              <a:cs typeface="+mn-cs"/>
            </a:endParaRP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M backgound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1"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1"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 backgound template</Template>
  <TotalTime>86</TotalTime>
  <Words>265</Words>
  <Application>Microsoft Office PowerPoint</Application>
  <PresentationFormat>On-screen Show (4:3)</PresentationFormat>
  <Paragraphs>36</Paragraphs>
  <Slides>4</Slides>
  <Notes>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DM backgound template</vt:lpstr>
      <vt:lpstr>Dubai Municipality: ‘Creating an Excellent City that provides the Essence of Success and Comfort of Living’</vt:lpstr>
      <vt:lpstr>Achievements</vt:lpstr>
      <vt:lpstr>Added Value</vt:lpstr>
      <vt:lpstr>Gaps (or Opportunities)</vt:lpstr>
    </vt:vector>
  </TitlesOfParts>
  <Company>UNOG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Page</dc:title>
  <dc:creator>.</dc:creator>
  <cp:lastModifiedBy>accapili</cp:lastModifiedBy>
  <cp:revision>11</cp:revision>
  <dcterms:created xsi:type="dcterms:W3CDTF">2011-10-27T09:00:54Z</dcterms:created>
  <dcterms:modified xsi:type="dcterms:W3CDTF">2011-10-31T05:20:15Z</dcterms:modified>
</cp:coreProperties>
</file>