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9"/>
  </p:notesMasterIdLst>
  <p:sldIdLst>
    <p:sldId id="256" r:id="rId2"/>
    <p:sldId id="257" r:id="rId3"/>
    <p:sldId id="268" r:id="rId4"/>
    <p:sldId id="270" r:id="rId5"/>
    <p:sldId id="269" r:id="rId6"/>
    <p:sldId id="272" r:id="rId7"/>
    <p:sldId id="276" r:id="rId8"/>
    <p:sldId id="258" r:id="rId9"/>
    <p:sldId id="279" r:id="rId10"/>
    <p:sldId id="259" r:id="rId11"/>
    <p:sldId id="273" r:id="rId12"/>
    <p:sldId id="264" r:id="rId13"/>
    <p:sldId id="277" r:id="rId14"/>
    <p:sldId id="260" r:id="rId15"/>
    <p:sldId id="262" r:id="rId16"/>
    <p:sldId id="274" r:id="rId17"/>
    <p:sldId id="281" r:id="rId18"/>
    <p:sldId id="265" r:id="rId19"/>
    <p:sldId id="266" r:id="rId20"/>
    <p:sldId id="278" r:id="rId21"/>
    <p:sldId id="267" r:id="rId22"/>
    <p:sldId id="275" r:id="rId23"/>
    <p:sldId id="280" r:id="rId24"/>
    <p:sldId id="271" r:id="rId25"/>
    <p:sldId id="263" r:id="rId26"/>
    <p:sldId id="282" r:id="rId27"/>
    <p:sldId id="283" r:id="rId28"/>
  </p:sldIdLst>
  <p:sldSz cx="9144000" cy="6858000" type="screen4x3"/>
  <p:notesSz cx="6858000" cy="9144000"/>
  <p:defaultTextStyle>
    <a:defPPr>
      <a:defRPr lang="sw-K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3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7FBC183-53C0-4C7A-8D59-9BD4FFD4180F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w-KE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sw-KE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B9684E2-0B37-4195-BE41-EB6811145EA3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3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86C79CB-F755-41F8-A576-B3DA1A0F0B6F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9D963C0-CC98-4815-8ECA-AC06C65924B7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38E10D-59D7-4244-AD52-CC820FE66C87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B5860D-1F23-4AD1-90D7-28338DDDB9A8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3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653113-AC15-4DB9-BA4C-828DB5B1F79A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198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9436E2-DA70-45B2-8D5A-4DE1F4AA1897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A44D6F8-0F87-4C53-8A7E-EC631E11698C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F2AD0F4-9957-40F2-A318-D283C923717F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AD41FEA-4596-47CF-9841-9184C30E2A5D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7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9DDAC1-AB20-4A41-A40A-09F3E794D677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222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AF3D9F-EBE2-46CE-B1B7-2B13F912549D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4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608841D-981F-4607-B0BA-AD15821F2D2B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1D3FFC8-7F1C-4385-B6E9-ABF446733258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3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D21147-6533-4C60-A057-C93E56932A55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0563EC-0E07-438A-B42C-CE5733C09A08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1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396487-8A3C-4BAD-ABE2-DA9B82BACB00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D186C7-DFB7-4F1D-A824-1CD13337CEB3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CB6AF2-D4C5-4633-A896-1BCB11989BFD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434E2E-FCDE-4B3C-8347-1F333BE2ED66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66295E-11C3-41AE-9505-567A375DC3D9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1945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81E4F8-6593-4AE0-8A1B-E9EB0E00B741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754F37C-0589-4520-845A-D0062F8098C6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2355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A4A2E7-D17F-4015-AA4A-9DB827E0E68C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2882A70-89F6-4323-B5DC-C9C2D122203C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4DEFDD-2CB4-4268-9188-940B3A51396E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5F545A2-7D36-49DE-A5AD-3E7B5FBE2AF6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AD9D0E-D5D2-425C-9DEB-595A345FD281}" type="slidenum">
              <a:rPr lang="sw-KE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sw-KE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9D264A-4876-4FB0-BAC0-3DE48C267F51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11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57981E1-6D26-42B3-A09A-06E058998E9E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57C075-2CCD-4CA7-B3C2-B74796477FDF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D1E75-40B1-4B9B-8B6B-D24D2E0B64E7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4C970-FA4E-4102-A1A5-40531C3CFE73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F48DC-AA10-4963-AA24-3726BB3A3F10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F04E1-8072-4981-97A0-687B4B6F3712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90611-B5A7-49C4-A239-7D7E6673EC32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7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EE284-E55A-44CD-A769-EA2EAF65ABF0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8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C17E49B-5A3C-4AAF-BA1D-584305CB5A8D}" type="slidenum">
              <a:rPr lang="sw-KE"/>
              <a:pPr>
                <a:defRPr/>
              </a:pPr>
              <a:t>‹#›</a:t>
            </a:fld>
            <a:endParaRPr lang="sw-KE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BD82352-E220-42A8-9940-DF4401A5BB3B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9CAF439-8898-4A92-A7CA-DAED65CD651D}" type="slidenum">
              <a:rPr lang="sw-KE"/>
              <a:pPr>
                <a:defRPr/>
              </a:pPr>
              <a:t>‹#›</a:t>
            </a:fld>
            <a:endParaRPr lang="sw-KE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32FF1D3-20A2-4674-BAF7-64604815DA85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8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12EFFB89-B731-4252-A3E6-51FE4E00B5AB}" type="slidenum">
              <a:rPr lang="sw-KE"/>
              <a:pPr>
                <a:defRPr/>
              </a:pPr>
              <a:t>‹#›</a:t>
            </a:fld>
            <a:endParaRPr lang="sw-KE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87F68-2B0B-43BD-BF64-8ABEE1C6B56F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311C0-1B41-4046-B76E-7F53BC8A22C8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0C648-4B41-4A21-A35A-EF78D1DC25F8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A6EA062F-F69D-4597-80A7-5D03DC7BF39E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E9FAD-0DFF-4BC0-BA92-7BEECD2AB5EC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47161-9713-4D9D-973D-8FDEB9856CC6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A62FCB-4494-4166-BAB1-8708DC1A1F46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30103829-DC8A-49AE-8F38-2760F28DC540}" type="slidenum">
              <a:rPr lang="sw-KE"/>
              <a:pPr>
                <a:defRPr/>
              </a:pPr>
              <a:t>‹#›</a:t>
            </a:fld>
            <a:endParaRPr lang="sw-KE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w-K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  <a:endParaRPr lang="en-US" smtClean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574F9D-860A-410A-A66A-07FDE9E39891}" type="datetimeFigureOut">
              <a:rPr lang="sw-KE"/>
              <a:pPr>
                <a:defRPr/>
              </a:pPr>
              <a:t>11/1/2010</a:t>
            </a:fld>
            <a:endParaRPr lang="sw-K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w-KE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0E2988-0DF5-44AA-A1FE-8ED56CD69560}" type="slidenum">
              <a:rPr lang="sw-KE"/>
              <a:pPr>
                <a:defRPr/>
              </a:pPr>
              <a:t>‹#›</a:t>
            </a:fld>
            <a:endParaRPr lang="sw-K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1" r:id="rId3"/>
    <p:sldLayoutId id="2147483782" r:id="rId4"/>
    <p:sldLayoutId id="2147483783" r:id="rId5"/>
    <p:sldLayoutId id="2147483778" r:id="rId6"/>
    <p:sldLayoutId id="2147483784" r:id="rId7"/>
    <p:sldLayoutId id="2147483777" r:id="rId8"/>
    <p:sldLayoutId id="2147483785" r:id="rId9"/>
    <p:sldLayoutId id="2147483776" r:id="rId10"/>
    <p:sldLayoutId id="214748378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w-KE" dirty="0" smtClean="0"/>
              <a:t>Les risques à moroni</a:t>
            </a:r>
            <a:endParaRPr lang="sw-K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Wingdings"/>
              <a:buNone/>
              <a:defRPr/>
            </a:pPr>
            <a:r>
              <a:rPr lang="sw-KE" dirty="0" smtClean="0"/>
              <a:t>Journée Internationale de la Prévention des Catastrophes – 13 Octobre 2010</a:t>
            </a:r>
            <a:endParaRPr lang="sw-KE" dirty="0"/>
          </a:p>
        </p:txBody>
      </p:sp>
      <p:pic>
        <p:nvPicPr>
          <p:cNvPr id="14339" name="Image 3" descr="risques_Moroni 08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8" y="250825"/>
            <a:ext cx="7391400" cy="490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Espace réservé du contenu 5" descr="risques_Moroni 05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419600" cy="2935288"/>
          </a:xfrm>
        </p:spPr>
      </p:pic>
      <p:pic>
        <p:nvPicPr>
          <p:cNvPr id="32770" name="Image 6" descr="risques_Moroni 05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5938" y="304800"/>
            <a:ext cx="4818062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Image 7" descr="risques_Moroni 05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005138"/>
            <a:ext cx="4686300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Image 8" descr="risques_Moroni 05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1813" y="3581400"/>
            <a:ext cx="4802187" cy="318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447800"/>
            <a:ext cx="8153400" cy="552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6" descr="risques_Moroni 01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2672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Content Placeholder 5" descr="risques_Moroni 014.JPG"/>
          <p:cNvPicPr>
            <a:picLocks noGrp="1" noChangeAspect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419600" y="0"/>
            <a:ext cx="4192588" cy="278447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Espace réservé du contenu 3" descr="risques_Moroni 070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381000"/>
            <a:ext cx="4589463" cy="3048000"/>
          </a:xfrm>
        </p:spPr>
      </p:pic>
      <p:pic>
        <p:nvPicPr>
          <p:cNvPr id="36866" name="Image 4" descr="risques_Moroni 02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4300" y="1600200"/>
            <a:ext cx="33401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age 5" descr="risques_Moroni 03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581400"/>
            <a:ext cx="47244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8" name="TextBox 6"/>
          <p:cNvSpPr txBox="1">
            <a:spLocks noChangeArrowheads="1"/>
          </p:cNvSpPr>
          <p:nvPr/>
        </p:nvSpPr>
        <p:spPr bwMode="auto">
          <a:xfrm>
            <a:off x="5181600" y="5334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w Cen MT" pitchFamily="34" charset="0"/>
              </a:rPr>
              <a:t>Consequences des fortes pluies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2. Risques géologiques</a:t>
            </a:r>
          </a:p>
        </p:txBody>
      </p:sp>
      <p:pic>
        <p:nvPicPr>
          <p:cNvPr id="38914" name="Content Placeholder 3" descr="risques_Moroni 080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524000"/>
            <a:ext cx="5048250" cy="3352800"/>
          </a:xfrm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685800" y="4953000"/>
            <a:ext cx="3810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w Cen MT" pitchFamily="34" charset="0"/>
              </a:rPr>
              <a:t>A noter l’impossibilité aujourd’hui d’évacuer Moroni dans un temps limité si une coulée de lave menace la ville…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1600200"/>
            <a:ext cx="347662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5715000" y="6248400"/>
            <a:ext cx="289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w Cen MT" pitchFamily="34" charset="0"/>
              </a:rPr>
              <a:t>Carte du risque volcanique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mtClean="0"/>
              <a:t>Les séismes</a:t>
            </a:r>
          </a:p>
        </p:txBody>
      </p:sp>
      <p:pic>
        <p:nvPicPr>
          <p:cNvPr id="40962" name="Espace réservé du contenu 3" descr="risques_Moroni 06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1828800"/>
            <a:ext cx="3138488" cy="4724400"/>
          </a:xfrm>
        </p:spPr>
      </p:pic>
      <p:sp>
        <p:nvSpPr>
          <p:cNvPr id="40963" name="ZoneTexte 4"/>
          <p:cNvSpPr txBox="1">
            <a:spLocks noChangeArrowheads="1"/>
          </p:cNvSpPr>
          <p:nvPr/>
        </p:nvSpPr>
        <p:spPr bwMode="auto">
          <a:xfrm>
            <a:off x="609600" y="1752600"/>
            <a:ext cx="43434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w-KE">
                <a:latin typeface="Tw Cen MT" pitchFamily="34" charset="0"/>
              </a:rPr>
              <a:t>Séismes dus à l’activité volcanique, impact limité sur la ville.</a:t>
            </a:r>
          </a:p>
          <a:p>
            <a:endParaRPr lang="sw-KE">
              <a:latin typeface="Tw Cen MT" pitchFamily="34" charset="0"/>
            </a:endParaRPr>
          </a:p>
          <a:p>
            <a:r>
              <a:rPr lang="sw-KE">
                <a:latin typeface="Tw Cen MT" pitchFamily="34" charset="0"/>
              </a:rPr>
              <a:t>Facteurs aggravants:</a:t>
            </a:r>
          </a:p>
          <a:p>
            <a:pPr>
              <a:buFontTx/>
              <a:buChar char="-"/>
            </a:pPr>
            <a:r>
              <a:rPr lang="sw-KE">
                <a:latin typeface="Tw Cen MT" pitchFamily="34" charset="0"/>
              </a:rPr>
              <a:t> âge de certaines maisons,</a:t>
            </a:r>
          </a:p>
          <a:p>
            <a:pPr>
              <a:buFontTx/>
              <a:buChar char="-"/>
            </a:pPr>
            <a:r>
              <a:rPr lang="sw-KE">
                <a:latin typeface="Tw Cen MT" pitchFamily="34" charset="0"/>
              </a:rPr>
              <a:t> construction en strates (sans normes anti sismiques),</a:t>
            </a:r>
          </a:p>
          <a:p>
            <a:pPr>
              <a:buFontTx/>
              <a:buChar char="-"/>
            </a:pPr>
            <a:r>
              <a:rPr lang="sw-KE">
                <a:latin typeface="Tw Cen MT" pitchFamily="34" charset="0"/>
              </a:rPr>
              <a:t> densité de la medina, </a:t>
            </a:r>
          </a:p>
          <a:p>
            <a:pPr>
              <a:buFontTx/>
              <a:buChar char="-"/>
            </a:pPr>
            <a:r>
              <a:rPr lang="sw-KE">
                <a:latin typeface="Tw Cen MT" pitchFamily="34" charset="0"/>
              </a:rPr>
              <a:t> difficulté d’accès pour les secours.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z="2800" smtClean="0"/>
              <a:t>Dans la médina</a:t>
            </a:r>
          </a:p>
        </p:txBody>
      </p:sp>
      <p:pic>
        <p:nvPicPr>
          <p:cNvPr id="43010" name="Espace réservé du contenu 3" descr="risques_Moroni 060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371600"/>
            <a:ext cx="3200400" cy="4818063"/>
          </a:xfrm>
        </p:spPr>
      </p:pic>
      <p:pic>
        <p:nvPicPr>
          <p:cNvPr id="43011" name="Image 4" descr="risques_Moroni 06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2057400"/>
            <a:ext cx="31877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Image 5" descr="risques_Moroni 06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7913" y="1447800"/>
            <a:ext cx="298608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z="3200" smtClean="0"/>
              <a:t>Carte des risques à Moroni</a:t>
            </a:r>
          </a:p>
        </p:txBody>
      </p:sp>
      <p:pic>
        <p:nvPicPr>
          <p:cNvPr id="45058" name="3 Imagen" descr="P31003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143000"/>
            <a:ext cx="56102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Coulées de boue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mtClean="0"/>
              <a:t>Coulées de boue à Moroni en 2007: destruction de deux entrepôts de riz (conséquence du cyclone Gamède)</a:t>
            </a:r>
          </a:p>
          <a:p>
            <a:r>
              <a:rPr lang="en-US" smtClean="0"/>
              <a:t>L’impact des changements climatiques devrait aggraver ce risque dans le futur…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r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sw-KE" smtClean="0"/>
              <a:t>3. Risque sanitaires (épidémies)</a:t>
            </a:r>
          </a:p>
        </p:txBody>
      </p:sp>
      <p:sp>
        <p:nvSpPr>
          <p:cNvPr id="49154" name="Content Placeholder 4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mtClean="0"/>
              <a:t>Ce risque dépend du type d’épidémie: </a:t>
            </a:r>
          </a:p>
          <a:p>
            <a:pPr lvl="1"/>
            <a:r>
              <a:rPr lang="en-US" smtClean="0"/>
              <a:t>pour le paludisme, le vecteur (moustique) se trouve en grande quantité dans les eaux stagnantes,</a:t>
            </a:r>
          </a:p>
          <a:p>
            <a:pPr lvl="1"/>
            <a:r>
              <a:rPr lang="en-US" smtClean="0"/>
              <a:t>le choléra trouvera un terrain favorable en bord de mer…</a:t>
            </a:r>
          </a:p>
          <a:p>
            <a:pPr lvl="1">
              <a:buFont typeface="Wingdings 2" pitchFamily="18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z="3200" smtClean="0"/>
              <a:t>Urgence: le dépôt d’ordures provisoire...</a:t>
            </a:r>
          </a:p>
        </p:txBody>
      </p:sp>
      <p:pic>
        <p:nvPicPr>
          <p:cNvPr id="51202" name="Espace réservé du contenu 5" descr="risques_Moroni 083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04925" y="1600200"/>
            <a:ext cx="67691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mtClean="0"/>
              <a:t>Présentation de Moroni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304800" y="1600200"/>
            <a:ext cx="5105400" cy="4343400"/>
          </a:xfrm>
        </p:spPr>
        <p:txBody>
          <a:bodyPr>
            <a:normAutofit/>
          </a:bodyPr>
          <a:lstStyle/>
          <a:p>
            <a:pPr marL="320040" indent="-32004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fr-FR" sz="2000" dirty="0" smtClean="0">
                <a:solidFill>
                  <a:srgbClr val="FF0000"/>
                </a:solidFill>
              </a:rPr>
              <a:t>Superficie: </a:t>
            </a:r>
            <a:r>
              <a:rPr lang="fr-FR" sz="2000" dirty="0" smtClean="0"/>
              <a:t>15 ha en 1958, 185 ha en 1982, plus de 1000 ha en 2007</a:t>
            </a:r>
          </a:p>
          <a:p>
            <a:pPr marL="320040" indent="-32004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fr-FR" sz="2000" dirty="0" smtClean="0">
                <a:solidFill>
                  <a:srgbClr val="FF0000"/>
                </a:solidFill>
              </a:rPr>
              <a:t>Population: </a:t>
            </a:r>
            <a:r>
              <a:rPr lang="fr-FR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2,000 habitants en 1880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fr-FR" sz="2000" dirty="0" smtClean="0">
                <a:solidFill>
                  <a:srgbClr val="FF0000"/>
                </a:solidFill>
              </a:rPr>
              <a:t>		       </a:t>
            </a:r>
            <a:r>
              <a:rPr lang="fr-FR" sz="2000" dirty="0" smtClean="0"/>
              <a:t>37,800 habitants en 1991 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fr-FR" sz="2000" dirty="0" smtClean="0"/>
              <a:t>                    60,000 habitants en 2010 </a:t>
            </a:r>
          </a:p>
          <a:p>
            <a:pPr marL="320040" indent="-320040" fontAlgn="auto">
              <a:spcAft>
                <a:spcPts val="0"/>
              </a:spcAft>
              <a:buFont typeface="Arial" charset="0"/>
              <a:buChar char="•"/>
              <a:defRPr/>
            </a:pPr>
            <a:r>
              <a:rPr lang="fr-FR" sz="2000" dirty="0" smtClean="0"/>
              <a:t>Une capitale récente (1958), avec un espace disponible limité à l’Ouest par la mer, à l’Est par la route </a:t>
            </a:r>
            <a:r>
              <a:rPr lang="fr-FR" sz="2000" dirty="0" err="1" smtClean="0"/>
              <a:t>Salimani</a:t>
            </a:r>
            <a:r>
              <a:rPr lang="fr-FR" sz="2000" dirty="0" smtClean="0"/>
              <a:t>/</a:t>
            </a:r>
            <a:r>
              <a:rPr lang="fr-FR" sz="2000" dirty="0" err="1" smtClean="0"/>
              <a:t>Daché</a:t>
            </a:r>
            <a:r>
              <a:rPr lang="fr-FR" sz="2000" dirty="0" smtClean="0"/>
              <a:t> et le village de </a:t>
            </a:r>
            <a:r>
              <a:rPr lang="fr-FR" sz="2000" dirty="0" err="1" smtClean="0"/>
              <a:t>Tsidjé</a:t>
            </a:r>
            <a:r>
              <a:rPr lang="fr-FR" sz="2000" dirty="0" smtClean="0"/>
              <a:t>, au Sud par la colline d’</a:t>
            </a:r>
            <a:r>
              <a:rPr lang="fr-FR" sz="2000" dirty="0" err="1" smtClean="0"/>
              <a:t>Iconi</a:t>
            </a:r>
            <a:r>
              <a:rPr lang="fr-FR" sz="2000" dirty="0" smtClean="0"/>
              <a:t>…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1775" y="1466850"/>
            <a:ext cx="383222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3050"/>
            <a:ext cx="8382000" cy="8699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4. </a:t>
            </a:r>
            <a:r>
              <a:rPr lang="en-US" dirty="0" err="1" smtClean="0"/>
              <a:t>L’impact</a:t>
            </a:r>
            <a:r>
              <a:rPr lang="en-US" dirty="0" smtClean="0"/>
              <a:t> des </a:t>
            </a:r>
            <a:r>
              <a:rPr lang="en-US" dirty="0" err="1" smtClean="0"/>
              <a:t>changements</a:t>
            </a:r>
            <a:r>
              <a:rPr lang="en-US" dirty="0" smtClean="0"/>
              <a:t> </a:t>
            </a:r>
            <a:r>
              <a:rPr lang="en-US" dirty="0" err="1" smtClean="0"/>
              <a:t>climatiques</a:t>
            </a:r>
            <a:endParaRPr lang="en-US" dirty="0"/>
          </a:p>
        </p:txBody>
      </p:sp>
      <p:sp>
        <p:nvSpPr>
          <p:cNvPr id="53250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229600" cy="4419600"/>
          </a:xfrm>
        </p:spPr>
        <p:txBody>
          <a:bodyPr/>
          <a:lstStyle/>
          <a:p>
            <a:r>
              <a:rPr lang="fr-FR" smtClean="0"/>
              <a:t>Raccourcissement de la saison des pluies, ponctuée de précipitations sporadiques et abondantes, parfois violentes;</a:t>
            </a:r>
          </a:p>
          <a:p>
            <a:r>
              <a:rPr lang="fr-FR" smtClean="0"/>
              <a:t>Accélération de la déforestation, suivie d’une augmentation du ruissellement qui provoque le débordement des rivières</a:t>
            </a:r>
          </a:p>
          <a:p>
            <a:r>
              <a:rPr lang="fr-FR" smtClean="0"/>
              <a:t>Les terrains imbibés d’eau deviennent instables et provoquent glissements de terrain et éboulements.</a:t>
            </a:r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mtClean="0"/>
              <a:t>5. Risques technologiques</a:t>
            </a:r>
          </a:p>
        </p:txBody>
      </p:sp>
      <p:pic>
        <p:nvPicPr>
          <p:cNvPr id="55298" name="Espace réservé du contenu 3" descr="risques_Moroni 089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04925" y="1600200"/>
            <a:ext cx="67691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mtClean="0"/>
              <a:t>Google view avec un cercle de 500 m autour des cuves…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63" y="381000"/>
            <a:ext cx="8999537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2667000" y="2133600"/>
            <a:ext cx="2743200" cy="2743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w-K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Risques domestiques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smtClean="0"/>
              <a:t>Incendies pouvant être facilités par les normes de construction (proximité des maisons, matériaux utilisés), des installations électriques défaillantes, le stockage de matières inflammables dans les maisons;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Perspectives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fontScale="850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smtClean="0"/>
              <a:t>Etude des </a:t>
            </a:r>
            <a:r>
              <a:rPr lang="en-US" dirty="0" err="1" smtClean="0"/>
              <a:t>risques</a:t>
            </a:r>
            <a:r>
              <a:rPr lang="en-US" dirty="0" smtClean="0"/>
              <a:t> plus </a:t>
            </a:r>
            <a:r>
              <a:rPr lang="en-US" dirty="0" err="1" smtClean="0"/>
              <a:t>poussée</a:t>
            </a:r>
            <a:r>
              <a:rPr lang="en-US" dirty="0" smtClean="0"/>
              <a:t> </a:t>
            </a:r>
            <a:r>
              <a:rPr lang="en-US" dirty="0" err="1" smtClean="0"/>
              <a:t>nécessaire</a:t>
            </a:r>
            <a:r>
              <a:rPr lang="en-US" dirty="0" smtClean="0"/>
              <a:t> (</a:t>
            </a:r>
            <a:r>
              <a:rPr lang="en-US" dirty="0" err="1" smtClean="0"/>
              <a:t>cartographie</a:t>
            </a:r>
            <a:r>
              <a:rPr lang="en-US" dirty="0" smtClean="0"/>
              <a:t>),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err="1" smtClean="0"/>
              <a:t>Réhabilitation</a:t>
            </a:r>
            <a:r>
              <a:rPr lang="en-US" dirty="0" smtClean="0"/>
              <a:t> de la </a:t>
            </a:r>
            <a:r>
              <a:rPr lang="en-US" dirty="0" err="1" smtClean="0"/>
              <a:t>voirie</a:t>
            </a:r>
            <a:r>
              <a:rPr lang="en-US" dirty="0" smtClean="0"/>
              <a:t> </a:t>
            </a:r>
            <a:r>
              <a:rPr lang="en-US" dirty="0" err="1" smtClean="0"/>
              <a:t>urbaine</a:t>
            </a:r>
            <a:r>
              <a:rPr lang="en-US" dirty="0" smtClean="0"/>
              <a:t>, extension et </a:t>
            </a:r>
            <a:r>
              <a:rPr lang="en-US" dirty="0" err="1" smtClean="0"/>
              <a:t>élargissement</a:t>
            </a:r>
            <a:r>
              <a:rPr lang="en-US" dirty="0" smtClean="0"/>
              <a:t> des </a:t>
            </a:r>
            <a:r>
              <a:rPr lang="en-US" dirty="0" err="1" smtClean="0"/>
              <a:t>voies</a:t>
            </a:r>
            <a:r>
              <a:rPr lang="en-US" dirty="0" smtClean="0"/>
              <a:t> </a:t>
            </a:r>
            <a:r>
              <a:rPr lang="en-US" dirty="0" err="1" smtClean="0"/>
              <a:t>principales</a:t>
            </a:r>
            <a:r>
              <a:rPr lang="en-US" dirty="0" smtClean="0"/>
              <a:t> de circulation,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err="1" smtClean="0"/>
              <a:t>Développer</a:t>
            </a:r>
            <a:r>
              <a:rPr lang="en-US" dirty="0" smtClean="0"/>
              <a:t> un </a:t>
            </a:r>
            <a:r>
              <a:rPr lang="en-US" dirty="0" err="1" smtClean="0"/>
              <a:t>système</a:t>
            </a:r>
            <a:r>
              <a:rPr lang="en-US" dirty="0" smtClean="0"/>
              <a:t> communal de drainage et </a:t>
            </a:r>
            <a:r>
              <a:rPr lang="en-US" dirty="0" err="1" smtClean="0"/>
              <a:t>d’assainissement</a:t>
            </a:r>
            <a:r>
              <a:rPr lang="en-US" dirty="0" smtClean="0"/>
              <a:t>,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err="1" smtClean="0"/>
              <a:t>Renforcer</a:t>
            </a:r>
            <a:r>
              <a:rPr lang="en-US" dirty="0" smtClean="0"/>
              <a:t> la protection de </a:t>
            </a:r>
            <a:r>
              <a:rPr lang="en-US" dirty="0" err="1" smtClean="0"/>
              <a:t>l’environnement</a:t>
            </a:r>
            <a:r>
              <a:rPr lang="en-US" dirty="0" smtClean="0"/>
              <a:t> </a:t>
            </a:r>
            <a:r>
              <a:rPr lang="en-US" dirty="0" err="1" smtClean="0"/>
              <a:t>naturel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et </a:t>
            </a:r>
            <a:r>
              <a:rPr lang="en-US" dirty="0" err="1" smtClean="0"/>
              <a:t>autour</a:t>
            </a:r>
            <a:r>
              <a:rPr lang="en-US" dirty="0" smtClean="0"/>
              <a:t> de la </a:t>
            </a:r>
            <a:r>
              <a:rPr lang="en-US" dirty="0" err="1" smtClean="0"/>
              <a:t>ville</a:t>
            </a:r>
            <a:r>
              <a:rPr lang="en-US" dirty="0" smtClean="0"/>
              <a:t>, en </a:t>
            </a:r>
            <a:r>
              <a:rPr lang="en-US" dirty="0" err="1" smtClean="0"/>
              <a:t>redéveloppant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politique</a:t>
            </a:r>
            <a:r>
              <a:rPr lang="en-US" dirty="0" smtClean="0"/>
              <a:t> </a:t>
            </a:r>
            <a:r>
              <a:rPr lang="en-US" dirty="0" err="1" smtClean="0"/>
              <a:t>d’occupation</a:t>
            </a:r>
            <a:r>
              <a:rPr lang="en-US" dirty="0" smtClean="0"/>
              <a:t> des sols </a:t>
            </a:r>
            <a:r>
              <a:rPr lang="en-US" dirty="0" err="1" smtClean="0"/>
              <a:t>associée</a:t>
            </a:r>
            <a:r>
              <a:rPr lang="en-US" dirty="0" smtClean="0"/>
              <a:t> à un </a:t>
            </a:r>
            <a:r>
              <a:rPr lang="en-US" dirty="0" err="1" smtClean="0"/>
              <a:t>contrôle</a:t>
            </a:r>
            <a:r>
              <a:rPr lang="en-US" dirty="0" smtClean="0"/>
              <a:t> strict,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dirty="0" err="1" smtClean="0"/>
              <a:t>Améliorer</a:t>
            </a:r>
            <a:r>
              <a:rPr lang="en-US" dirty="0" smtClean="0"/>
              <a:t> le travail </a:t>
            </a:r>
            <a:r>
              <a:rPr lang="en-US" dirty="0" err="1" smtClean="0"/>
              <a:t>commun</a:t>
            </a:r>
            <a:r>
              <a:rPr lang="en-US" dirty="0" smtClean="0"/>
              <a:t> entre </a:t>
            </a:r>
            <a:r>
              <a:rPr lang="en-US" dirty="0" err="1" smtClean="0"/>
              <a:t>acteurs</a:t>
            </a:r>
            <a:r>
              <a:rPr lang="en-US" dirty="0" smtClean="0"/>
              <a:t> du </a:t>
            </a:r>
            <a:r>
              <a:rPr lang="en-US" dirty="0" err="1" smtClean="0"/>
              <a:t>développement</a:t>
            </a:r>
            <a:r>
              <a:rPr lang="en-US" dirty="0" smtClean="0"/>
              <a:t> et de </a:t>
            </a:r>
            <a:r>
              <a:rPr lang="en-US" dirty="0" err="1" smtClean="0"/>
              <a:t>l’aménagement</a:t>
            </a:r>
            <a:r>
              <a:rPr lang="en-US" dirty="0" smtClean="0"/>
              <a:t> du </a:t>
            </a:r>
            <a:r>
              <a:rPr lang="en-US" dirty="0" err="1" smtClean="0"/>
              <a:t>territoire</a:t>
            </a:r>
            <a:r>
              <a:rPr lang="en-US" dirty="0" smtClean="0"/>
              <a:t> et </a:t>
            </a:r>
            <a:r>
              <a:rPr lang="en-US" dirty="0" err="1" smtClean="0"/>
              <a:t>ceux</a:t>
            </a:r>
            <a:r>
              <a:rPr lang="en-US" dirty="0" smtClean="0"/>
              <a:t> de la </a:t>
            </a:r>
            <a:r>
              <a:rPr lang="en-US" dirty="0" err="1" smtClean="0"/>
              <a:t>gestion</a:t>
            </a:r>
            <a:r>
              <a:rPr lang="en-US" dirty="0" smtClean="0"/>
              <a:t> de </a:t>
            </a:r>
            <a:r>
              <a:rPr lang="en-US" dirty="0" err="1" smtClean="0"/>
              <a:t>l’environnement</a:t>
            </a:r>
            <a:r>
              <a:rPr lang="en-US" dirty="0" smtClean="0"/>
              <a:t> et de la </a:t>
            </a:r>
            <a:r>
              <a:rPr lang="en-US" dirty="0" err="1" smtClean="0"/>
              <a:t>gestion</a:t>
            </a:r>
            <a:r>
              <a:rPr lang="en-US" dirty="0" smtClean="0"/>
              <a:t> des </a:t>
            </a:r>
            <a:r>
              <a:rPr lang="en-US" dirty="0" err="1" smtClean="0"/>
              <a:t>risques</a:t>
            </a:r>
            <a:r>
              <a:rPr lang="en-US" dirty="0" smtClean="0"/>
              <a:t> de catastrophes.</a:t>
            </a:r>
          </a:p>
          <a:p>
            <a:pPr lvl="2" fontAlgn="auto">
              <a:spcAft>
                <a:spcPts val="0"/>
              </a:spcAft>
              <a:buFont typeface="Wingdings"/>
              <a:buNone/>
              <a:defRPr/>
            </a:pPr>
            <a:endParaRPr lang="fr-F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2" fontAlgn="auto">
              <a:spcAft>
                <a:spcPts val="0"/>
              </a:spcAft>
              <a:buFont typeface="Wingdings"/>
              <a:buNone/>
              <a:defRPr/>
            </a:pPr>
            <a:endParaRPr lang="fr-F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2" fontAlgn="auto">
              <a:spcAft>
                <a:spcPts val="0"/>
              </a:spcAft>
              <a:buFont typeface="Wingdings" pitchFamily="2" charset="2"/>
              <a:buChar char="Ø"/>
              <a:defRPr/>
            </a:pPr>
            <a:endParaRPr lang="fr-FR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mtClean="0"/>
              <a:t>Espaces naturels à protéger</a:t>
            </a:r>
          </a:p>
        </p:txBody>
      </p:sp>
      <p:pic>
        <p:nvPicPr>
          <p:cNvPr id="63490" name="Espace réservé du contenu 3" descr="risques_Moroni 075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52600"/>
            <a:ext cx="2986088" cy="4495800"/>
          </a:xfrm>
        </p:spPr>
      </p:pic>
      <p:pic>
        <p:nvPicPr>
          <p:cNvPr id="63491" name="Image 4" descr="risques_Moroni 07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9750" y="2438400"/>
            <a:ext cx="6064250" cy="402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Habitats précaires: une priorité!</a:t>
            </a:r>
          </a:p>
        </p:txBody>
      </p:sp>
      <p:pic>
        <p:nvPicPr>
          <p:cNvPr id="65538" name="Espace réservé du contenu 3" descr="risques_Moroni 004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04925" y="1600200"/>
            <a:ext cx="6769100" cy="44958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sw-KE" sz="3200" smtClean="0"/>
              <a:t>Merci de votre attention,</a:t>
            </a:r>
          </a:p>
          <a:p>
            <a:pPr>
              <a:buFont typeface="Wingdings" pitchFamily="2" charset="2"/>
              <a:buNone/>
            </a:pPr>
            <a:r>
              <a:rPr lang="sw-KE" sz="3600" smtClean="0"/>
              <a:t>	</a:t>
            </a:r>
          </a:p>
          <a:p>
            <a:pPr>
              <a:buFont typeface="Wingdings" pitchFamily="2" charset="2"/>
              <a:buNone/>
            </a:pPr>
            <a:r>
              <a:rPr lang="sw-KE" sz="3600" smtClean="0"/>
              <a:t>			Des questions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fr-FR" smtClean="0"/>
              <a:t>Caractéristiques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 fontScale="77500" lnSpcReduction="20000"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fr-FR" sz="3200" dirty="0" smtClean="0"/>
              <a:t>1. La partie centrale constituée d’une bande littorale de moins  d’un km et de 4 km de long, articulée sur la médina, avec une forte densité de population.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fr-FR" sz="3200" dirty="0" smtClean="0"/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fr-FR" sz="3200" dirty="0" smtClean="0"/>
              <a:t> 2. La partie Nord, qui s’étire jusqu’à </a:t>
            </a:r>
            <a:r>
              <a:rPr lang="fr-FR" sz="3200" dirty="0" err="1" smtClean="0"/>
              <a:t>Itsandra</a:t>
            </a:r>
            <a:r>
              <a:rPr lang="fr-FR" sz="3200" dirty="0" smtClean="0"/>
              <a:t> (3 km) sur une largeur de moins de 200 m.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fr-FR" sz="3200" dirty="0" smtClean="0"/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fr-FR" sz="3200" dirty="0" smtClean="0"/>
              <a:t>3. La partie Sud comportant des unités urbaines plus fragmentées</a:t>
            </a:r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endParaRPr lang="fr-FR" sz="3200" dirty="0" smtClean="0"/>
          </a:p>
          <a:p>
            <a:pPr marL="320040" indent="-320040" fontAlgn="auto">
              <a:spcAft>
                <a:spcPts val="0"/>
              </a:spcAft>
              <a:buFont typeface="Wingdings"/>
              <a:buNone/>
              <a:defRPr/>
            </a:pPr>
            <a:r>
              <a:rPr lang="fr-FR" sz="3200" dirty="0" smtClean="0"/>
              <a:t>4. La partie Est correspondant à une bande d’urbanisation récente 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fr-F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Plan d’urbanisme - PDU 1997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4825" y="1600200"/>
            <a:ext cx="3914775" cy="3810000"/>
          </a:xfrm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032501">
            <a:off x="4137819" y="2416969"/>
            <a:ext cx="3657600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Box 4"/>
          <p:cNvSpPr txBox="1">
            <a:spLocks noChangeArrowheads="1"/>
          </p:cNvSpPr>
          <p:nvPr/>
        </p:nvSpPr>
        <p:spPr bwMode="auto">
          <a:xfrm>
            <a:off x="1143000" y="5715000"/>
            <a:ext cx="2819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w Cen MT" pitchFamily="34" charset="0"/>
              </a:rPr>
              <a:t>Plan d’Occupation des Sols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fr-FR" smtClean="0"/>
              <a:t>Enjeux du PDU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05800" cy="4495800"/>
          </a:xfrm>
        </p:spPr>
        <p:txBody>
          <a:bodyPr>
            <a:norm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fr-FR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Planifier et organiser la croissance prévisible de la ville de Moroni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fr-FR" sz="2600" dirty="0" smtClean="0"/>
              <a:t>Définir l’affectation de chaque zone,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fr-FR" sz="2600" dirty="0" smtClean="0"/>
              <a:t>Définir le développement d’un réseau routier adapté, 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fr-FR" sz="2600" dirty="0" smtClean="0"/>
              <a:t>Définir l’établissement des infrastructures urbaines techniques et des équipements sociaux,</a:t>
            </a:r>
          </a:p>
          <a:p>
            <a:pPr marL="320040" lvl="2" indent="-320040" fontAlgn="auto">
              <a:spcBef>
                <a:spcPts val="700"/>
              </a:spcBef>
              <a:spcAft>
                <a:spcPts val="0"/>
              </a:spcAft>
              <a:buSzPct val="60000"/>
              <a:buFont typeface="Wingdings"/>
              <a:buChar char=""/>
              <a:defRPr/>
            </a:pPr>
            <a:r>
              <a:rPr lang="fr-FR" sz="2600" dirty="0" smtClean="0"/>
              <a:t>Contrôler l’installation des nouveaux arrivants et organiser les zones d’habitat en unités permettant de lier directement logements, travail et services de différents niveaux.</a:t>
            </a:r>
            <a:endParaRPr lang="fr-FR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2010: le constat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r>
              <a:rPr lang="en-US" sz="2400" dirty="0" smtClean="0"/>
              <a:t>Le PDU de 1997 </a:t>
            </a:r>
            <a:r>
              <a:rPr lang="en-US" sz="2400" dirty="0" err="1" smtClean="0"/>
              <a:t>n’a</a:t>
            </a:r>
            <a:r>
              <a:rPr lang="en-US" sz="2400" dirty="0" smtClean="0"/>
              <a:t> pas </a:t>
            </a:r>
            <a:r>
              <a:rPr lang="en-US" sz="2400" dirty="0" err="1" smtClean="0"/>
              <a:t>permis</a:t>
            </a:r>
            <a:r>
              <a:rPr lang="en-US" sz="2400" dirty="0" smtClean="0"/>
              <a:t> de </a:t>
            </a:r>
            <a:r>
              <a:rPr lang="en-US" sz="2400" dirty="0" err="1" smtClean="0"/>
              <a:t>contrôler</a:t>
            </a:r>
            <a:r>
              <a:rPr lang="en-US" sz="2400" dirty="0" smtClean="0"/>
              <a:t> </a:t>
            </a:r>
            <a:r>
              <a:rPr lang="en-US" sz="2400" dirty="0" err="1" smtClean="0"/>
              <a:t>l’urbanisation</a:t>
            </a:r>
            <a:r>
              <a:rPr lang="en-US" sz="2400" dirty="0" smtClean="0"/>
              <a:t> de </a:t>
            </a:r>
            <a:r>
              <a:rPr lang="en-US" sz="2400" dirty="0" err="1" smtClean="0"/>
              <a:t>l’aire</a:t>
            </a:r>
            <a:r>
              <a:rPr lang="en-US" sz="2400" dirty="0" smtClean="0"/>
              <a:t> </a:t>
            </a:r>
            <a:r>
              <a:rPr lang="en-US" sz="2400" dirty="0" err="1" smtClean="0"/>
              <a:t>urbaine</a:t>
            </a:r>
            <a:r>
              <a:rPr lang="en-US" sz="2400" dirty="0" smtClean="0"/>
              <a:t> de </a:t>
            </a:r>
            <a:r>
              <a:rPr lang="en-US" sz="2400" dirty="0" err="1" smtClean="0"/>
              <a:t>Moroni</a:t>
            </a:r>
            <a:r>
              <a:rPr lang="en-US" sz="2400" dirty="0" smtClean="0"/>
              <a:t>;</a:t>
            </a:r>
          </a:p>
          <a:p>
            <a:pPr marL="320040" lvl="2" indent="-320040" fontAlgn="auto">
              <a:spcBef>
                <a:spcPts val="700"/>
              </a:spcBef>
              <a:spcAft>
                <a:spcPts val="0"/>
              </a:spcAft>
              <a:buSzPct val="60000"/>
              <a:buFont typeface="Wingdings"/>
              <a:buChar char=""/>
              <a:defRPr/>
            </a:pP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retards considérables se sont accumulés sur les équipements de base (voirie, eau potable, drainage, assainissement, gestion des déchets et électricité);</a:t>
            </a:r>
          </a:p>
          <a:p>
            <a:pPr marL="320040" lvl="2" indent="-320040" fontAlgn="auto">
              <a:spcBef>
                <a:spcPts val="700"/>
              </a:spcBef>
              <a:spcAft>
                <a:spcPts val="0"/>
              </a:spcAft>
              <a:buSzPct val="60000"/>
              <a:buFont typeface="Wingdings"/>
              <a:buChar char=""/>
              <a:defRPr/>
            </a:pPr>
            <a:r>
              <a:rPr lang="fr-FR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gestion des risques de catastrophes n’a pas été prise en compte or la croissance future de la ville associée aux effets prévisibles des changements climatiques devraient accroitre les risques.</a:t>
            </a:r>
          </a:p>
          <a:p>
            <a:pPr marL="320040" indent="-320040" fontAlgn="auto">
              <a:spcAft>
                <a:spcPts val="0"/>
              </a:spcAft>
              <a:buFont typeface="Wingdings"/>
              <a:buChar char="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1. Risques hydrométéorologiques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2590800" cy="4572000"/>
          </a:xfrm>
        </p:spPr>
        <p:txBody>
          <a:bodyPr/>
          <a:lstStyle/>
          <a:p>
            <a:r>
              <a:rPr lang="en-US" sz="2000" smtClean="0"/>
              <a:t>Tsunami, forte houle, cyclone: Moroni étant construite en bord de mer, la ville n’échappe pas à ces risques.</a:t>
            </a:r>
          </a:p>
        </p:txBody>
      </p:sp>
      <p:pic>
        <p:nvPicPr>
          <p:cNvPr id="26627" name="Picture 4" descr="indian_event"/>
          <p:cNvPicPr>
            <a:picLocks noChangeAspect="1" noChangeArrowheads="1"/>
          </p:cNvPicPr>
          <p:nvPr/>
        </p:nvPicPr>
        <p:blipFill>
          <a:blip r:embed="rId3"/>
          <a:srcRect l="877" t="1251" r="293" b="1073"/>
          <a:stretch>
            <a:fillRect/>
          </a:stretch>
        </p:blipFill>
        <p:spPr bwMode="auto">
          <a:xfrm>
            <a:off x="2776538" y="1600200"/>
            <a:ext cx="6216650" cy="50292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sw-KE" smtClean="0"/>
              <a:t>Le risque d’inondation</a:t>
            </a:r>
          </a:p>
        </p:txBody>
      </p:sp>
      <p:sp>
        <p:nvSpPr>
          <p:cNvPr id="28674" name="ZoneTexte 5"/>
          <p:cNvSpPr txBox="1">
            <a:spLocks noChangeArrowheads="1"/>
          </p:cNvSpPr>
          <p:nvPr/>
        </p:nvSpPr>
        <p:spPr bwMode="auto">
          <a:xfrm>
            <a:off x="381000" y="1676400"/>
            <a:ext cx="31242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w-KE">
                <a:latin typeface="Tw Cen MT" pitchFamily="34" charset="0"/>
              </a:rPr>
              <a:t>Principalement du aux fortes pluies, l’inondation a un impact important au niveau de la ville: dégâts pour les habitations, destruction de la voirie, dégradation des sols sont les effets les plus fréquents...</a:t>
            </a:r>
          </a:p>
          <a:p>
            <a:endParaRPr lang="sw-KE">
              <a:latin typeface="Tw Cen MT" pitchFamily="34" charset="0"/>
            </a:endParaRPr>
          </a:p>
        </p:txBody>
      </p:sp>
      <p:pic>
        <p:nvPicPr>
          <p:cNvPr id="28675" name="Content Placeholder 6" descr="risques_Moroni 071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429000" y="1752600"/>
            <a:ext cx="5276850" cy="3505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Un phénomène recurrent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1752600"/>
            <a:ext cx="3633788" cy="4906963"/>
          </a:xfrm>
        </p:spPr>
      </p:pic>
      <p:sp>
        <p:nvSpPr>
          <p:cNvPr id="5" name="Rectangle 4"/>
          <p:cNvSpPr/>
          <p:nvPr/>
        </p:nvSpPr>
        <p:spPr>
          <a:xfrm>
            <a:off x="7924800" y="1600200"/>
            <a:ext cx="838200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24" name="ZoneTexte 5"/>
          <p:cNvSpPr txBox="1">
            <a:spLocks noChangeArrowheads="1"/>
          </p:cNvSpPr>
          <p:nvPr/>
        </p:nvSpPr>
        <p:spPr bwMode="auto">
          <a:xfrm>
            <a:off x="685800" y="1752600"/>
            <a:ext cx="3810000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-"/>
            </a:pPr>
            <a:r>
              <a:rPr lang="sw-KE" sz="2000">
                <a:latin typeface="Tw Cen MT" pitchFamily="34" charset="0"/>
              </a:rPr>
              <a:t>La ville est soumise aux fortes pluies du fait de sa proximité avec le volcan (entre 2500 et 4000 mm de pluies par an).</a:t>
            </a:r>
          </a:p>
          <a:p>
            <a:pPr>
              <a:buFontTx/>
              <a:buChar char="-"/>
            </a:pPr>
            <a:r>
              <a:rPr lang="sw-KE" sz="2000">
                <a:latin typeface="Tw Cen MT" pitchFamily="34" charset="0"/>
              </a:rPr>
              <a:t> L’absence de système de drainage favorise le phénomène, ainsi que l’imperméabilité des sols (cendres, artificialisation), une couverture végétale limitée, et une non prise en compte des chemins d’écoulements des rivières.</a:t>
            </a:r>
          </a:p>
          <a:p>
            <a:endParaRPr lang="sw-KE">
              <a:latin typeface="Tw Cen MT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é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903</TotalTime>
  <Words>745</Words>
  <Application>Microsoft Office PowerPoint</Application>
  <PresentationFormat>On-screen Show (4:3)</PresentationFormat>
  <Paragraphs>106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Tw Cen MT</vt:lpstr>
      <vt:lpstr>Arial</vt:lpstr>
      <vt:lpstr>Wingdings</vt:lpstr>
      <vt:lpstr>Wingdings 2</vt:lpstr>
      <vt:lpstr>Calibri</vt:lpstr>
      <vt:lpstr>Médian</vt:lpstr>
      <vt:lpstr>Médian</vt:lpstr>
      <vt:lpstr>Médian</vt:lpstr>
      <vt:lpstr>Médian</vt:lpstr>
      <vt:lpstr>Médian</vt:lpstr>
      <vt:lpstr>Médian</vt:lpstr>
      <vt:lpstr>Médian</vt:lpstr>
      <vt:lpstr>Médian</vt:lpstr>
      <vt:lpstr>LES RISQUES À MORONI</vt:lpstr>
      <vt:lpstr>Présentation de Moroni</vt:lpstr>
      <vt:lpstr>Caractéristiques</vt:lpstr>
      <vt:lpstr>Plan d’urbanisme - PDU 1997</vt:lpstr>
      <vt:lpstr>Enjeux du PDU</vt:lpstr>
      <vt:lpstr>2010: le constat</vt:lpstr>
      <vt:lpstr>1. Risques hydrométéorologiques</vt:lpstr>
      <vt:lpstr>Le risque d’inondation</vt:lpstr>
      <vt:lpstr>Un phénomène recurrent</vt:lpstr>
      <vt:lpstr>Slide 10</vt:lpstr>
      <vt:lpstr>Slide 11</vt:lpstr>
      <vt:lpstr>Slide 12</vt:lpstr>
      <vt:lpstr>2. Risques géologiques</vt:lpstr>
      <vt:lpstr>Les séismes</vt:lpstr>
      <vt:lpstr>Dans la médina</vt:lpstr>
      <vt:lpstr>Carte des risques à Moroni</vt:lpstr>
      <vt:lpstr>Coulées de boue</vt:lpstr>
      <vt:lpstr>3. Risque sanitaires (épidémies)</vt:lpstr>
      <vt:lpstr>Urgence: le dépôt d’ordures provisoire...</vt:lpstr>
      <vt:lpstr>4. L’impact des changements climatiques</vt:lpstr>
      <vt:lpstr>5. Risques technologiques</vt:lpstr>
      <vt:lpstr>Slide 22</vt:lpstr>
      <vt:lpstr>Risques domestiques</vt:lpstr>
      <vt:lpstr>Perspectives</vt:lpstr>
      <vt:lpstr>Espaces naturels à protéger</vt:lpstr>
      <vt:lpstr>Habitats précaires: une priorité!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risques à moroni</dc:title>
  <dc:creator>PGRC</dc:creator>
  <cp:lastModifiedBy>Administrator</cp:lastModifiedBy>
  <cp:revision>53</cp:revision>
  <dcterms:created xsi:type="dcterms:W3CDTF">2010-10-06T08:25:10Z</dcterms:created>
  <dcterms:modified xsi:type="dcterms:W3CDTF">2010-11-01T11:20:49Z</dcterms:modified>
</cp:coreProperties>
</file>