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0" r:id="rId1"/>
  </p:sldMasterIdLst>
  <p:notesMasterIdLst>
    <p:notesMasterId r:id="rId21"/>
  </p:notesMasterIdLst>
  <p:sldIdLst>
    <p:sldId id="256" r:id="rId2"/>
    <p:sldId id="257" r:id="rId3"/>
    <p:sldId id="258" r:id="rId4"/>
    <p:sldId id="259" r:id="rId5"/>
    <p:sldId id="260" r:id="rId6"/>
    <p:sldId id="273" r:id="rId7"/>
    <p:sldId id="261" r:id="rId8"/>
    <p:sldId id="262" r:id="rId9"/>
    <p:sldId id="263" r:id="rId10"/>
    <p:sldId id="264" r:id="rId11"/>
    <p:sldId id="265" r:id="rId12"/>
    <p:sldId id="266" r:id="rId13"/>
    <p:sldId id="269" r:id="rId14"/>
    <p:sldId id="268" r:id="rId15"/>
    <p:sldId id="270" r:id="rId16"/>
    <p:sldId id="271" r:id="rId17"/>
    <p:sldId id="272" r:id="rId18"/>
    <p:sldId id="275" r:id="rId19"/>
    <p:sldId id="274"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8833" autoAdjust="0"/>
  </p:normalViewPr>
  <p:slideViewPr>
    <p:cSldViewPr>
      <p:cViewPr varScale="1">
        <p:scale>
          <a:sx n="74" d="100"/>
          <a:sy n="74" d="100"/>
        </p:scale>
        <p:origin x="-960"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8B1BCE0-D91A-42B5-875C-172713DFAD26}" type="datetimeFigureOut">
              <a:rPr lang="en-US" smtClean="0"/>
              <a:pPr/>
              <a:t>8/19/2009</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1FFFA7-7ABA-44F5-AB61-DFB579AF9397}" type="slidenum">
              <a:rPr lang="en-GB" smtClean="0"/>
              <a:pPr/>
              <a:t>‹#›</a:t>
            </a:fld>
            <a:endParaRPr lang="en-GB"/>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CAA9AD1-3251-44B6-B91B-A9ACF1C921AC}" type="slidenum">
              <a:rPr lang="en-US" smtClean="0">
                <a:latin typeface="Times New Roman" pitchFamily="18" charset="0"/>
              </a:rPr>
              <a:pPr/>
              <a:t>15</a:t>
            </a:fld>
            <a:endParaRPr lang="en-US"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The global mean sea level rose 10 to 20cm during the 20th century at the rate of 1to 2mm/year. </a:t>
            </a:r>
          </a:p>
          <a:p>
            <a:r>
              <a:rPr lang="en-US" dirty="0" smtClean="0"/>
              <a:t>Future sea level is projected to rise within the range of 9 to 88cm between 1990 and 2100. (under all SRES)</a:t>
            </a:r>
          </a:p>
          <a:p>
            <a:r>
              <a:rPr lang="en-US" dirty="0" smtClean="0"/>
              <a:t>The projected average rate of increase is 5mm/year, with a range of 2 to 9mm/year (IPCC 2001)</a:t>
            </a:r>
          </a:p>
          <a:p>
            <a:pPr eaLnBrk="1" hangingPunct="1">
              <a:spcBef>
                <a:spcPct val="0"/>
              </a:spcBef>
            </a:pPr>
            <a:endParaRPr lang="en-US" dirty="0" smtClean="0"/>
          </a:p>
          <a:p>
            <a:r>
              <a:rPr lang="en-US" dirty="0" smtClean="0"/>
              <a:t>For Maldives, the observed long term trend in relative sea level for </a:t>
            </a:r>
            <a:r>
              <a:rPr lang="en-US" dirty="0" err="1" smtClean="0"/>
              <a:t>Hulhulé</a:t>
            </a:r>
            <a:r>
              <a:rPr lang="en-US" dirty="0" smtClean="0"/>
              <a:t> is 1.7mm/year</a:t>
            </a:r>
            <a:endParaRPr lang="dv-MV" dirty="0" smtClean="0"/>
          </a:p>
          <a:p>
            <a:r>
              <a:rPr lang="en-US" dirty="0" smtClean="0"/>
              <a:t>The maximum hourly sea level is increasing by approximately 7mm/year, a rate far in excess of the observed local and global trends in mean sea level.</a:t>
            </a:r>
          </a:p>
          <a:p>
            <a:r>
              <a:rPr lang="en-US" dirty="0" smtClean="0"/>
              <a:t>For </a:t>
            </a:r>
            <a:r>
              <a:rPr lang="en-US" dirty="0" err="1" smtClean="0"/>
              <a:t>Hulhulé</a:t>
            </a:r>
            <a:r>
              <a:rPr lang="en-US" dirty="0" smtClean="0"/>
              <a:t> an hourly sea level of 70cm above mean sea level (MSL) is currently a 100-year event. It will likely be at least an annual event by 2050.</a:t>
            </a:r>
          </a:p>
          <a:p>
            <a:pPr eaLnBrk="1" hangingPunct="1">
              <a:spcBef>
                <a:spcPct val="0"/>
              </a:spcBef>
            </a:pPr>
            <a:endParaRPr lang="en-US" dirty="0" smtClean="0"/>
          </a:p>
        </p:txBody>
      </p:sp>
      <p:sp>
        <p:nvSpPr>
          <p:cNvPr id="409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D021742-3879-45D8-AC5A-216749E23A80}" type="slidenum">
              <a:rPr lang="en-US" sz="1200"/>
              <a:pPr algn="r"/>
              <a:t>16</a:t>
            </a:fld>
            <a:endParaRPr 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noFill/>
          <a:ln>
            <a:solidFill>
              <a:srgbClr val="000000"/>
            </a:solidFill>
            <a:miter lim="800000"/>
            <a:headEnd/>
            <a:tailEnd/>
          </a:ln>
        </p:spPr>
      </p:sp>
      <p:sp>
        <p:nvSpPr>
          <p:cNvPr id="450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5060"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0DBB8AAB-CF8F-4285-B036-7B6E522B637D}" type="slidenum">
              <a:rPr lang="en-US" sz="1200"/>
              <a:pPr algn="r"/>
              <a:t>17</a:t>
            </a:fld>
            <a:endParaRPr 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Image Placeholder 1"/>
          <p:cNvSpPr>
            <a:spLocks noGrp="1" noRot="1" noChangeAspect="1" noTextEdit="1"/>
          </p:cNvSpPr>
          <p:nvPr>
            <p:ph type="sldImg"/>
          </p:nvPr>
        </p:nvSpPr>
        <p:spPr bwMode="auto">
          <a:noFill/>
          <a:ln>
            <a:solidFill>
              <a:srgbClr val="000000"/>
            </a:solidFill>
            <a:miter lim="800000"/>
            <a:headEnd/>
            <a:tailEnd/>
          </a:ln>
        </p:spPr>
      </p:sp>
      <p:sp>
        <p:nvSpPr>
          <p:cNvPr id="4096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40964"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D021742-3879-45D8-AC5A-216749E23A80}" type="slidenum">
              <a:rPr lang="en-US" sz="1200"/>
              <a:pPr algn="r"/>
              <a:t>18</a:t>
            </a:fld>
            <a:endParaRPr lang="en-US"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39F3EA0A-0C8F-49F8-9CFD-183936D80DD4}" type="datetimeFigureOut">
              <a:rPr lang="en-US" smtClean="0"/>
              <a:pPr/>
              <a:t>8/19/2009</a:t>
            </a:fld>
            <a:endParaRPr lang="en-GB"/>
          </a:p>
        </p:txBody>
      </p:sp>
      <p:sp>
        <p:nvSpPr>
          <p:cNvPr id="17" name="Footer Placeholder 16"/>
          <p:cNvSpPr>
            <a:spLocks noGrp="1"/>
          </p:cNvSpPr>
          <p:nvPr>
            <p:ph type="ftr" sz="quarter" idx="11"/>
          </p:nvPr>
        </p:nvSpPr>
        <p:spPr/>
        <p:txBody>
          <a:bodyPr/>
          <a:lstStyle/>
          <a:p>
            <a:endParaRPr lang="en-GB"/>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0E889E71-3EB5-4C14-9084-28CFA6D83645}" type="slidenum">
              <a:rPr lang="en-GB" smtClean="0"/>
              <a:pPr/>
              <a:t>‹#›</a:t>
            </a:fld>
            <a:endParaRPr lang="en-GB"/>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F3EA0A-0C8F-49F8-9CFD-183936D80DD4}" type="datetimeFigureOut">
              <a:rPr lang="en-US" smtClean="0"/>
              <a:pPr/>
              <a:t>8/19/2009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89E71-3EB5-4C14-9084-28CFA6D83645}"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9F3EA0A-0C8F-49F8-9CFD-183936D80DD4}" type="datetimeFigureOut">
              <a:rPr lang="en-US" smtClean="0"/>
              <a:pPr/>
              <a:t>8/19/2009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89E71-3EB5-4C14-9084-28CFA6D83645}"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39F3EA0A-0C8F-49F8-9CFD-183936D80DD4}" type="datetimeFigureOut">
              <a:rPr lang="en-US" smtClean="0"/>
              <a:pPr/>
              <a:t>8/19/2009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E889E71-3EB5-4C14-9084-28CFA6D83645}" type="slidenum">
              <a:rPr lang="en-GB" smtClean="0"/>
              <a:pPr/>
              <a:t>‹#›</a:t>
            </a:fld>
            <a:endParaRPr lang="en-GB"/>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cxnSp>
        <p:nvCxnSpPr>
          <p:cNvPr id="9" name="Straight Connector 8"/>
          <p:cNvCxnSpPr/>
          <p:nvPr userDrawn="1"/>
        </p:nvCxnSpPr>
        <p:spPr>
          <a:xfrm>
            <a:off x="0" y="1357298"/>
            <a:ext cx="5000628" cy="0"/>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9F3EA0A-0C8F-49F8-9CFD-183936D80DD4}" type="datetimeFigureOut">
              <a:rPr lang="en-US" smtClean="0"/>
              <a:pPr/>
              <a:t>8/19/2009</a:t>
            </a:fld>
            <a:endParaRPr lang="en-GB"/>
          </a:p>
        </p:txBody>
      </p:sp>
      <p:sp>
        <p:nvSpPr>
          <p:cNvPr id="5" name="Footer Placeholder 4"/>
          <p:cNvSpPr>
            <a:spLocks noGrp="1"/>
          </p:cNvSpPr>
          <p:nvPr>
            <p:ph type="ftr" sz="quarter" idx="11"/>
          </p:nvPr>
        </p:nvSpPr>
        <p:spPr>
          <a:xfrm>
            <a:off x="800100" y="6172200"/>
            <a:ext cx="4000500" cy="457200"/>
          </a:xfrm>
        </p:spPr>
        <p:txBody>
          <a:bodyPr/>
          <a:lstStyle/>
          <a:p>
            <a:endParaRPr lang="en-GB"/>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0E889E71-3EB5-4C14-9084-28CFA6D83645}" type="slidenum">
              <a:rPr lang="en-GB" smtClean="0"/>
              <a:pPr/>
              <a:t>‹#›</a:t>
            </a:fld>
            <a:endParaRPr lang="en-GB"/>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9F3EA0A-0C8F-49F8-9CFD-183936D80DD4}" type="datetimeFigureOut">
              <a:rPr lang="en-US" smtClean="0"/>
              <a:pPr/>
              <a:t>8/19/2009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889E71-3EB5-4C14-9084-28CFA6D83645}" type="slidenum">
              <a:rPr lang="en-GB" smtClean="0"/>
              <a:pPr/>
              <a:t>‹#›</a:t>
            </a:fld>
            <a:endParaRPr lang="en-GB"/>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39F3EA0A-0C8F-49F8-9CFD-183936D80DD4}" type="datetimeFigureOut">
              <a:rPr lang="en-US" smtClean="0"/>
              <a:pPr/>
              <a:t>8/19/2009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E889E71-3EB5-4C14-9084-28CFA6D83645}" type="slidenum">
              <a:rPr lang="en-GB" smtClean="0"/>
              <a:pPr/>
              <a:t>‹#›</a:t>
            </a:fld>
            <a:endParaRPr lang="en-GB"/>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9F3EA0A-0C8F-49F8-9CFD-183936D80DD4}" type="datetimeFigureOut">
              <a:rPr lang="en-US" smtClean="0"/>
              <a:pPr/>
              <a:t>8/19/2009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E889E71-3EB5-4C14-9084-28CFA6D83645}"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9F3EA0A-0C8F-49F8-9CFD-183936D80DD4}" type="datetimeFigureOut">
              <a:rPr lang="en-US" smtClean="0"/>
              <a:pPr/>
              <a:t>8/19/2009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E889E71-3EB5-4C14-9084-28CFA6D83645}"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F3EA0A-0C8F-49F8-9CFD-183936D80DD4}" type="datetimeFigureOut">
              <a:rPr lang="en-US" smtClean="0"/>
              <a:pPr/>
              <a:t>8/19/2009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E889E71-3EB5-4C14-9084-28CFA6D83645}" type="slidenum">
              <a:rPr lang="en-GB" smtClean="0"/>
              <a:pPr/>
              <a:t>‹#›</a:t>
            </a:fld>
            <a:endParaRPr lang="en-GB"/>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9F3EA0A-0C8F-49F8-9CFD-183936D80DD4}" type="datetimeFigureOut">
              <a:rPr lang="en-US" smtClean="0"/>
              <a:pPr/>
              <a:t>8/19/2009</a:t>
            </a:fld>
            <a:endParaRPr lang="en-GB"/>
          </a:p>
        </p:txBody>
      </p:sp>
      <p:sp>
        <p:nvSpPr>
          <p:cNvPr id="6" name="Footer Placeholder 5"/>
          <p:cNvSpPr>
            <a:spLocks noGrp="1"/>
          </p:cNvSpPr>
          <p:nvPr>
            <p:ph type="ftr" sz="quarter" idx="11"/>
          </p:nvPr>
        </p:nvSpPr>
        <p:spPr>
          <a:xfrm>
            <a:off x="914400" y="6172200"/>
            <a:ext cx="3886200" cy="457200"/>
          </a:xfrm>
        </p:spPr>
        <p:txBody>
          <a:bodyPr/>
          <a:lstStyle/>
          <a:p>
            <a:endParaRPr lang="en-GB"/>
          </a:p>
        </p:txBody>
      </p:sp>
      <p:sp>
        <p:nvSpPr>
          <p:cNvPr id="7" name="Slide Number Placeholder 6"/>
          <p:cNvSpPr>
            <a:spLocks noGrp="1"/>
          </p:cNvSpPr>
          <p:nvPr>
            <p:ph type="sldNum" sz="quarter" idx="12"/>
          </p:nvPr>
        </p:nvSpPr>
        <p:spPr>
          <a:xfrm>
            <a:off x="146304" y="6208776"/>
            <a:ext cx="457200" cy="457200"/>
          </a:xfrm>
        </p:spPr>
        <p:txBody>
          <a:bodyPr/>
          <a:lstStyle/>
          <a:p>
            <a:fld id="{0E889E71-3EB5-4C14-9084-28CFA6D83645}" type="slidenum">
              <a:rPr lang="en-GB" smtClean="0"/>
              <a:pPr/>
              <a:t>‹#›</a:t>
            </a:fld>
            <a:endParaRPr lang="en-GB"/>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39F3EA0A-0C8F-49F8-9CFD-183936D80DD4}" type="datetimeFigureOut">
              <a:rPr lang="en-US" smtClean="0"/>
              <a:pPr/>
              <a:t>8/19/2009</a:t>
            </a:fld>
            <a:endParaRPr lang="en-GB"/>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GB"/>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E889E71-3EB5-4C14-9084-28CFA6D83645}"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1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00100" y="3200400"/>
            <a:ext cx="6991400" cy="1600200"/>
          </a:xfrm>
        </p:spPr>
        <p:txBody>
          <a:bodyPr>
            <a:normAutofit fontScale="92500" lnSpcReduction="10000"/>
          </a:bodyPr>
          <a:lstStyle/>
          <a:p>
            <a:r>
              <a:rPr lang="en-GB" dirty="0" smtClean="0"/>
              <a:t>Consultative Leadership Workshop for the Development  of the Strategic National Action Plan for Disaster Risk Reduction and Climate Change Adaptation, </a:t>
            </a:r>
          </a:p>
          <a:p>
            <a:r>
              <a:rPr lang="en-GB" dirty="0" smtClean="0"/>
              <a:t>19 -20 August 2009</a:t>
            </a:r>
            <a:endParaRPr lang="en-GB" dirty="0"/>
          </a:p>
        </p:txBody>
      </p:sp>
      <p:sp>
        <p:nvSpPr>
          <p:cNvPr id="2" name="Title 1"/>
          <p:cNvSpPr>
            <a:spLocks noGrp="1"/>
          </p:cNvSpPr>
          <p:nvPr>
            <p:ph type="ctrTitle"/>
          </p:nvPr>
        </p:nvSpPr>
        <p:spPr/>
        <p:txBody>
          <a:bodyPr>
            <a:normAutofit/>
          </a:bodyPr>
          <a:lstStyle/>
          <a:p>
            <a:r>
              <a:rPr lang="en-GB" dirty="0" smtClean="0"/>
              <a:t>Contributions of the UN Country Team to DRR and CCA in Maldives</a:t>
            </a:r>
            <a:endParaRPr lang="en-GB" dirty="0"/>
          </a:p>
        </p:txBody>
      </p:sp>
      <p:sp>
        <p:nvSpPr>
          <p:cNvPr id="4" name="TextBox 3"/>
          <p:cNvSpPr txBox="1"/>
          <p:nvPr/>
        </p:nvSpPr>
        <p:spPr>
          <a:xfrm>
            <a:off x="357158" y="5657671"/>
            <a:ext cx="6643734" cy="646331"/>
          </a:xfrm>
          <a:prstGeom prst="rect">
            <a:avLst/>
          </a:prstGeom>
          <a:noFill/>
        </p:spPr>
        <p:txBody>
          <a:bodyPr wrap="square" rtlCol="0">
            <a:spAutoFit/>
          </a:bodyPr>
          <a:lstStyle/>
          <a:p>
            <a:r>
              <a:rPr lang="en-GB" dirty="0" smtClean="0">
                <a:solidFill>
                  <a:schemeClr val="bg1">
                    <a:lumMod val="50000"/>
                  </a:schemeClr>
                </a:solidFill>
              </a:rPr>
              <a:t>Mohamed </a:t>
            </a:r>
            <a:r>
              <a:rPr lang="en-GB" dirty="0" err="1" smtClean="0">
                <a:solidFill>
                  <a:schemeClr val="bg1">
                    <a:lumMod val="50000"/>
                  </a:schemeClr>
                </a:solidFill>
              </a:rPr>
              <a:t>Inaz</a:t>
            </a:r>
            <a:r>
              <a:rPr lang="en-GB" dirty="0" smtClean="0">
                <a:solidFill>
                  <a:schemeClr val="bg1">
                    <a:lumMod val="50000"/>
                  </a:schemeClr>
                </a:solidFill>
              </a:rPr>
              <a:t>, </a:t>
            </a:r>
          </a:p>
          <a:p>
            <a:r>
              <a:rPr lang="en-GB" dirty="0" smtClean="0">
                <a:solidFill>
                  <a:schemeClr val="bg1">
                    <a:lumMod val="50000"/>
                  </a:schemeClr>
                </a:solidFill>
              </a:rPr>
              <a:t>UNDP</a:t>
            </a:r>
            <a:endParaRPr lang="en-GB" dirty="0">
              <a:solidFill>
                <a:schemeClr val="bg1">
                  <a:lumMod val="5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a:t>
            </a:r>
            <a:endParaRPr lang="en-GB" dirty="0"/>
          </a:p>
        </p:txBody>
      </p:sp>
      <p:sp>
        <p:nvSpPr>
          <p:cNvPr id="3" name="Content Placeholder 2"/>
          <p:cNvSpPr>
            <a:spLocks noGrp="1"/>
          </p:cNvSpPr>
          <p:nvPr>
            <p:ph sz="quarter" idx="1"/>
          </p:nvPr>
        </p:nvSpPr>
        <p:spPr>
          <a:xfrm>
            <a:off x="457200" y="1600200"/>
            <a:ext cx="8229600" cy="4972072"/>
          </a:xfrm>
        </p:spPr>
        <p:txBody>
          <a:bodyPr>
            <a:normAutofit fontScale="85000" lnSpcReduction="20000"/>
          </a:bodyPr>
          <a:lstStyle/>
          <a:p>
            <a:pPr>
              <a:buNone/>
            </a:pPr>
            <a:r>
              <a:rPr lang="en-GB" dirty="0" smtClean="0"/>
              <a:t>On environment management:</a:t>
            </a:r>
          </a:p>
          <a:p>
            <a:r>
              <a:rPr lang="en-GB" dirty="0" smtClean="0"/>
              <a:t>Technical support for development of rainwater harvesting guidelines;</a:t>
            </a:r>
          </a:p>
          <a:p>
            <a:r>
              <a:rPr lang="en-GB" dirty="0" smtClean="0"/>
              <a:t>Technical support to determine the quality of drinking water and training on testing materials</a:t>
            </a:r>
          </a:p>
          <a:p>
            <a:r>
              <a:rPr lang="en-GB" dirty="0" smtClean="0"/>
              <a:t>Support for Procurement of drinking water testing materials</a:t>
            </a:r>
          </a:p>
          <a:p>
            <a:r>
              <a:rPr lang="en-GB" dirty="0" smtClean="0"/>
              <a:t>Technical support to prepare profile on Occupational health</a:t>
            </a:r>
          </a:p>
          <a:p>
            <a:r>
              <a:rPr lang="en-GB" dirty="0" smtClean="0"/>
              <a:t>Support for training workshop for proper handling and safe management of chemicals in garages at Male‘</a:t>
            </a:r>
          </a:p>
          <a:p>
            <a:r>
              <a:rPr lang="en-GB" dirty="0" smtClean="0"/>
              <a:t>Technical support for the development of Water Master Plan</a:t>
            </a:r>
          </a:p>
          <a:p>
            <a:r>
              <a:rPr lang="en-GB" dirty="0" smtClean="0"/>
              <a:t>Technical support for the development of Water Act</a:t>
            </a:r>
          </a:p>
          <a:p>
            <a:r>
              <a:rPr lang="en-GB" dirty="0" smtClean="0"/>
              <a:t>Support for field training to sector professionals from 6 islands (north and south) on various aspects of water, sanitation and health</a:t>
            </a:r>
          </a:p>
          <a:p>
            <a:r>
              <a:rPr lang="en-GB" dirty="0" smtClean="0"/>
              <a:t>Technical support to finalize Guidelines for School Water, Sanitation and Hygiene.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WHO</a:t>
            </a:r>
            <a:endParaRPr lang="en-GB" dirty="0"/>
          </a:p>
        </p:txBody>
      </p:sp>
      <p:sp>
        <p:nvSpPr>
          <p:cNvPr id="3" name="Content Placeholder 2"/>
          <p:cNvSpPr>
            <a:spLocks noGrp="1"/>
          </p:cNvSpPr>
          <p:nvPr>
            <p:ph sz="quarter" idx="1"/>
          </p:nvPr>
        </p:nvSpPr>
        <p:spPr/>
        <p:txBody>
          <a:bodyPr>
            <a:normAutofit/>
          </a:bodyPr>
          <a:lstStyle/>
          <a:p>
            <a:pPr>
              <a:buNone/>
            </a:pPr>
            <a:r>
              <a:rPr lang="en-GB" dirty="0" smtClean="0"/>
              <a:t>On Disaster Risk Reduction:</a:t>
            </a:r>
          </a:p>
          <a:p>
            <a:r>
              <a:rPr lang="en-GB" dirty="0" smtClean="0"/>
              <a:t>Training programmes for disaster preparedness in schools</a:t>
            </a:r>
          </a:p>
          <a:p>
            <a:r>
              <a:rPr lang="en-GB" dirty="0" smtClean="0"/>
              <a:t>Training Course on Disaster Management in Maldives (conducted by ADPC)</a:t>
            </a:r>
          </a:p>
          <a:p>
            <a:r>
              <a:rPr lang="en-GB" dirty="0" smtClean="0"/>
              <a:t>Fire and rescue services and evacuation protocols training in six provinces and Male;</a:t>
            </a:r>
          </a:p>
          <a:p>
            <a:r>
              <a:rPr lang="en-GB" dirty="0" smtClean="0"/>
              <a:t>Community-based first aid training course in two provinces; and </a:t>
            </a:r>
          </a:p>
          <a:p>
            <a:r>
              <a:rPr lang="en-GB" dirty="0" smtClean="0"/>
              <a:t>Trainings on “Safe Hospitals, During Emergencies” in two Atoll Hospitals.</a:t>
            </a:r>
          </a:p>
          <a:p>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Non-resident UN Agencies</a:t>
            </a:r>
            <a:endParaRPr lang="en-GB" dirty="0"/>
          </a:p>
        </p:txBody>
      </p:sp>
      <p:sp>
        <p:nvSpPr>
          <p:cNvPr id="3" name="Content Placeholder 2"/>
          <p:cNvSpPr>
            <a:spLocks noGrp="1"/>
          </p:cNvSpPr>
          <p:nvPr>
            <p:ph sz="quarter" idx="1"/>
          </p:nvPr>
        </p:nvSpPr>
        <p:spPr/>
        <p:txBody>
          <a:bodyPr>
            <a:normAutofit/>
          </a:bodyPr>
          <a:lstStyle/>
          <a:p>
            <a:r>
              <a:rPr lang="en-GB" dirty="0" smtClean="0"/>
              <a:t>UNEP has also been active in assisting the </a:t>
            </a:r>
            <a:r>
              <a:rPr lang="en-GB" dirty="0" err="1" smtClean="0"/>
              <a:t>GoM</a:t>
            </a:r>
            <a:r>
              <a:rPr lang="en-GB" dirty="0" smtClean="0"/>
              <a:t> develop environmental policies and plans such as the recent National Environment Action Plan IV. </a:t>
            </a:r>
          </a:p>
          <a:p>
            <a:endParaRPr lang="en-GB" dirty="0" smtClean="0"/>
          </a:p>
          <a:p>
            <a:r>
              <a:rPr lang="en-GB" dirty="0" smtClean="0"/>
              <a:t>OHCHR, together with resident UN agencies, have supported the international and national advocacy on the human rights dimension of climate change.</a:t>
            </a:r>
          </a:p>
          <a:p>
            <a:endParaRPr lang="en-GB" dirty="0" smtClean="0"/>
          </a:p>
          <a:p>
            <a:r>
              <a:rPr lang="en-GB" dirty="0" smtClean="0"/>
              <a:t>There is collaboration with the UNISDR in addressing disaster risk management in Maldives. </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DRR &amp; CCA – UN Support</a:t>
            </a:r>
            <a:endParaRPr lang="en-GB" dirty="0"/>
          </a:p>
        </p:txBody>
      </p:sp>
      <p:sp>
        <p:nvSpPr>
          <p:cNvPr id="3" name="Content Placeholder 2"/>
          <p:cNvSpPr>
            <a:spLocks noGrp="1"/>
          </p:cNvSpPr>
          <p:nvPr>
            <p:ph sz="quarter" idx="1"/>
          </p:nvPr>
        </p:nvSpPr>
        <p:spPr/>
        <p:txBody>
          <a:bodyPr>
            <a:normAutofit/>
          </a:bodyPr>
          <a:lstStyle/>
          <a:p>
            <a:pPr lvl="0"/>
            <a:r>
              <a:rPr lang="en-US" sz="2400" dirty="0" smtClean="0"/>
              <a:t>The UN system has been a partner of the Maldives in environment management, disaster risk reduction, including climate change adaptation.</a:t>
            </a:r>
          </a:p>
          <a:p>
            <a:pPr lvl="0"/>
            <a:r>
              <a:rPr lang="en-US" sz="2400" dirty="0"/>
              <a:t>The UN-supported </a:t>
            </a:r>
            <a:r>
              <a:rPr lang="en-US" sz="2400" dirty="0" err="1"/>
              <a:t>programmes</a:t>
            </a:r>
            <a:r>
              <a:rPr lang="en-US" sz="2400" dirty="0"/>
              <a:t> have been towards creating the necessary enabling policy environment, mainstreaming climate change </a:t>
            </a:r>
            <a:r>
              <a:rPr lang="en-US" sz="2400" dirty="0" smtClean="0"/>
              <a:t>and DRR into </a:t>
            </a:r>
            <a:r>
              <a:rPr lang="en-US" sz="2400" dirty="0"/>
              <a:t>national priorities, policies and plans, and building capacities of the nation. </a:t>
            </a:r>
            <a:endParaRPr lang="en-GB" sz="2400" dirty="0"/>
          </a:p>
          <a:p>
            <a:pPr>
              <a:buNone/>
            </a:pPr>
            <a:endParaRPr lang="en-GB" sz="24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GB" dirty="0"/>
          </a:p>
        </p:txBody>
      </p:sp>
      <p:sp>
        <p:nvSpPr>
          <p:cNvPr id="2" name="Title 1"/>
          <p:cNvSpPr>
            <a:spLocks noGrp="1"/>
          </p:cNvSpPr>
          <p:nvPr>
            <p:ph type="ctrTitle"/>
          </p:nvPr>
        </p:nvSpPr>
        <p:spPr/>
        <p:txBody>
          <a:bodyPr/>
          <a:lstStyle/>
          <a:p>
            <a:r>
              <a:rPr lang="en-GB" dirty="0" smtClean="0"/>
              <a:t>Thank you</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11267" name="Text Box 3"/>
          <p:cNvSpPr txBox="1">
            <a:spLocks noChangeArrowheads="1"/>
          </p:cNvSpPr>
          <p:nvPr/>
        </p:nvSpPr>
        <p:spPr bwMode="auto">
          <a:xfrm>
            <a:off x="590550" y="457200"/>
            <a:ext cx="7151688" cy="523875"/>
          </a:xfrm>
          <a:prstGeom prst="rect">
            <a:avLst/>
          </a:prstGeom>
          <a:noFill/>
          <a:ln w="9525">
            <a:noFill/>
            <a:miter lim="800000"/>
            <a:headEnd/>
            <a:tailEnd/>
          </a:ln>
        </p:spPr>
        <p:txBody>
          <a:bodyPr>
            <a:spAutoFit/>
          </a:bodyPr>
          <a:lstStyle/>
          <a:p>
            <a:pPr eaLnBrk="0" hangingPunct="0"/>
            <a:r>
              <a:rPr lang="en-US" sz="2800" b="1">
                <a:solidFill>
                  <a:srgbClr val="003399"/>
                </a:solidFill>
                <a:latin typeface="Myriad Pro" pitchFamily="34" charset="0"/>
              </a:rPr>
              <a:t>Climate Change status in Maldives</a:t>
            </a:r>
          </a:p>
        </p:txBody>
      </p:sp>
      <p:sp>
        <p:nvSpPr>
          <p:cNvPr id="11268" name="Text Box 4"/>
          <p:cNvSpPr txBox="1">
            <a:spLocks noChangeArrowheads="1"/>
          </p:cNvSpPr>
          <p:nvPr/>
        </p:nvSpPr>
        <p:spPr bwMode="auto">
          <a:xfrm>
            <a:off x="577850" y="1835150"/>
            <a:ext cx="8229600" cy="2647950"/>
          </a:xfrm>
          <a:prstGeom prst="rect">
            <a:avLst/>
          </a:prstGeom>
          <a:noFill/>
          <a:ln w="9525">
            <a:noFill/>
            <a:miter lim="800000"/>
            <a:headEnd/>
            <a:tailEnd/>
          </a:ln>
        </p:spPr>
        <p:txBody>
          <a:bodyPr>
            <a:spAutoFit/>
          </a:bodyPr>
          <a:lstStyle/>
          <a:p>
            <a:pPr lvl="1" indent="533400" eaLnBrk="0" hangingPunct="0">
              <a:lnSpc>
                <a:spcPct val="150000"/>
              </a:lnSpc>
              <a:buFont typeface="Wingdings" pitchFamily="2" charset="2"/>
              <a:buChar char="q"/>
            </a:pPr>
            <a:r>
              <a:rPr lang="en-US">
                <a:solidFill>
                  <a:srgbClr val="003399"/>
                </a:solidFill>
                <a:latin typeface="Myriad Pro" pitchFamily="34" charset="0"/>
              </a:rPr>
              <a:t>Sea level rise</a:t>
            </a:r>
          </a:p>
          <a:p>
            <a:pPr lvl="1" indent="533400" eaLnBrk="0" hangingPunct="0">
              <a:lnSpc>
                <a:spcPct val="150000"/>
              </a:lnSpc>
              <a:buFont typeface="Wingdings" pitchFamily="2" charset="2"/>
              <a:buChar char="q"/>
            </a:pPr>
            <a:r>
              <a:rPr lang="en-US">
                <a:solidFill>
                  <a:srgbClr val="003399"/>
                </a:solidFill>
                <a:latin typeface="Myriad Pro" pitchFamily="34" charset="0"/>
              </a:rPr>
              <a:t>Precipitation</a:t>
            </a:r>
          </a:p>
          <a:p>
            <a:pPr lvl="1" indent="533400" eaLnBrk="0" hangingPunct="0">
              <a:lnSpc>
                <a:spcPct val="150000"/>
              </a:lnSpc>
              <a:buFont typeface="Wingdings" pitchFamily="2" charset="2"/>
              <a:buChar char="q"/>
            </a:pPr>
            <a:r>
              <a:rPr lang="en-US">
                <a:solidFill>
                  <a:srgbClr val="003399"/>
                </a:solidFill>
                <a:latin typeface="Myriad Pro" pitchFamily="34" charset="0"/>
              </a:rPr>
              <a:t>Temperature</a:t>
            </a:r>
          </a:p>
          <a:p>
            <a:pPr lvl="1" indent="533400" eaLnBrk="0" hangingPunct="0">
              <a:lnSpc>
                <a:spcPct val="150000"/>
              </a:lnSpc>
              <a:buFont typeface="Wingdings" pitchFamily="2" charset="2"/>
              <a:buChar char="q"/>
            </a:pPr>
            <a:r>
              <a:rPr lang="en-US">
                <a:solidFill>
                  <a:srgbClr val="003399"/>
                </a:solidFill>
                <a:latin typeface="Myriad Pro" pitchFamily="34" charset="0"/>
              </a:rPr>
              <a:t>Extreme events </a:t>
            </a:r>
          </a:p>
          <a:p>
            <a:pPr eaLnBrk="0" hangingPunct="0">
              <a:buFont typeface="Arial" charset="0"/>
              <a:buChar char="•"/>
            </a:pPr>
            <a:endParaRPr lang="en-US">
              <a:solidFill>
                <a:srgbClr val="003399"/>
              </a:solidFill>
              <a:latin typeface="Myriad Pro" pitchFamily="34" charset="0"/>
            </a:endParaRPr>
          </a:p>
        </p:txBody>
      </p:sp>
      <p:sp>
        <p:nvSpPr>
          <p:cNvPr id="11269" name="Line 9"/>
          <p:cNvSpPr>
            <a:spLocks noChangeShapeType="1"/>
          </p:cNvSpPr>
          <p:nvPr/>
        </p:nvSpPr>
        <p:spPr bwMode="auto">
          <a:xfrm flipH="1">
            <a:off x="684213" y="1598613"/>
            <a:ext cx="5795962" cy="0"/>
          </a:xfrm>
          <a:prstGeom prst="line">
            <a:avLst/>
          </a:prstGeom>
          <a:noFill/>
          <a:ln w="25400">
            <a:solidFill>
              <a:srgbClr val="003399"/>
            </a:solidFill>
            <a:round/>
            <a:headEnd/>
            <a:tailEnd/>
          </a:ln>
        </p:spPr>
        <p:txBody>
          <a:bodyPr wrap="none" anchor="ctr"/>
          <a:lstStyle/>
          <a:p>
            <a:endParaRPr lang="en-GB"/>
          </a:p>
        </p:txBody>
      </p:sp>
      <p:sp>
        <p:nvSpPr>
          <p:cNvPr id="11272" name="Text Box 8"/>
          <p:cNvSpPr txBox="1">
            <a:spLocks noChangeArrowheads="1"/>
          </p:cNvSpPr>
          <p:nvPr/>
        </p:nvSpPr>
        <p:spPr bwMode="auto">
          <a:xfrm>
            <a:off x="609600" y="1143000"/>
            <a:ext cx="1371600" cy="457200"/>
          </a:xfrm>
          <a:prstGeom prst="rect">
            <a:avLst/>
          </a:prstGeom>
          <a:noFill/>
          <a:ln w="9525">
            <a:noFill/>
            <a:miter lim="800000"/>
            <a:headEnd/>
            <a:tailEnd/>
          </a:ln>
          <a:effectLst/>
        </p:spPr>
        <p:txBody>
          <a:bodyPr>
            <a:spAutoFit/>
          </a:bodyPr>
          <a:lstStyle/>
          <a:p>
            <a:pPr>
              <a:spcBef>
                <a:spcPct val="50000"/>
              </a:spcBef>
            </a:pPr>
            <a:r>
              <a:rPr lang="en-US" b="1" i="1">
                <a:solidFill>
                  <a:srgbClr val="003399"/>
                </a:solidFill>
                <a:latin typeface="Myriad Pro" pitchFamily="34" charset="0"/>
              </a:rPr>
              <a:t>Threats: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39939" name="Text Box 3"/>
          <p:cNvSpPr txBox="1">
            <a:spLocks noChangeArrowheads="1"/>
          </p:cNvSpPr>
          <p:nvPr/>
        </p:nvSpPr>
        <p:spPr bwMode="auto">
          <a:xfrm>
            <a:off x="590550" y="457200"/>
            <a:ext cx="7151688" cy="523875"/>
          </a:xfrm>
          <a:prstGeom prst="rect">
            <a:avLst/>
          </a:prstGeom>
          <a:noFill/>
          <a:ln w="9525">
            <a:noFill/>
            <a:miter lim="800000"/>
            <a:headEnd/>
            <a:tailEnd/>
          </a:ln>
        </p:spPr>
        <p:txBody>
          <a:bodyPr>
            <a:spAutoFit/>
          </a:bodyPr>
          <a:lstStyle/>
          <a:p>
            <a:pPr eaLnBrk="0" hangingPunct="0"/>
            <a:r>
              <a:rPr lang="en-US" sz="2800" b="1">
                <a:solidFill>
                  <a:srgbClr val="003399"/>
                </a:solidFill>
                <a:latin typeface="Myriad Pro" pitchFamily="34" charset="0"/>
              </a:rPr>
              <a:t>Climate Change status in Maldives</a:t>
            </a:r>
          </a:p>
        </p:txBody>
      </p:sp>
      <p:sp>
        <p:nvSpPr>
          <p:cNvPr id="39940" name="Text Box 4"/>
          <p:cNvSpPr txBox="1">
            <a:spLocks noChangeArrowheads="1"/>
          </p:cNvSpPr>
          <p:nvPr/>
        </p:nvSpPr>
        <p:spPr bwMode="auto">
          <a:xfrm>
            <a:off x="577850" y="1835150"/>
            <a:ext cx="8229600" cy="1016000"/>
          </a:xfrm>
          <a:prstGeom prst="rect">
            <a:avLst/>
          </a:prstGeom>
          <a:noFill/>
          <a:ln w="9525">
            <a:noFill/>
            <a:miter lim="800000"/>
            <a:headEnd/>
            <a:tailEnd/>
          </a:ln>
        </p:spPr>
        <p:txBody>
          <a:bodyPr>
            <a:spAutoFit/>
          </a:bodyPr>
          <a:lstStyle/>
          <a:p>
            <a:pPr lvl="1" indent="533400" eaLnBrk="0" hangingPunct="0">
              <a:lnSpc>
                <a:spcPct val="150000"/>
              </a:lnSpc>
              <a:buFont typeface="Wingdings" pitchFamily="2" charset="2"/>
              <a:buChar char="q"/>
            </a:pPr>
            <a:endParaRPr lang="en-US">
              <a:solidFill>
                <a:srgbClr val="003399"/>
              </a:solidFill>
              <a:latin typeface="Myriad Pro" pitchFamily="34" charset="0"/>
            </a:endParaRPr>
          </a:p>
          <a:p>
            <a:pPr eaLnBrk="0" hangingPunct="0">
              <a:buFont typeface="Arial" charset="0"/>
              <a:buChar char="•"/>
            </a:pPr>
            <a:endParaRPr lang="en-US">
              <a:solidFill>
                <a:srgbClr val="003399"/>
              </a:solidFill>
              <a:latin typeface="Myriad Pro" pitchFamily="34" charset="0"/>
            </a:endParaRPr>
          </a:p>
        </p:txBody>
      </p:sp>
      <p:sp>
        <p:nvSpPr>
          <p:cNvPr id="39941" name="Line 9"/>
          <p:cNvSpPr>
            <a:spLocks noChangeShapeType="1"/>
          </p:cNvSpPr>
          <p:nvPr/>
        </p:nvSpPr>
        <p:spPr bwMode="auto">
          <a:xfrm flipH="1">
            <a:off x="684213" y="1598613"/>
            <a:ext cx="5795962" cy="0"/>
          </a:xfrm>
          <a:prstGeom prst="line">
            <a:avLst/>
          </a:prstGeom>
          <a:noFill/>
          <a:ln w="25400">
            <a:solidFill>
              <a:srgbClr val="003399"/>
            </a:solidFill>
            <a:round/>
            <a:headEnd/>
            <a:tailEnd/>
          </a:ln>
        </p:spPr>
        <p:txBody>
          <a:bodyPr wrap="none" anchor="ctr"/>
          <a:lstStyle/>
          <a:p>
            <a:endParaRPr lang="en-GB"/>
          </a:p>
        </p:txBody>
      </p:sp>
      <p:pic>
        <p:nvPicPr>
          <p:cNvPr id="39942" name="Picture 6"/>
          <p:cNvPicPr>
            <a:picLocks noChangeAspect="1" noChangeArrowheads="1"/>
          </p:cNvPicPr>
          <p:nvPr/>
        </p:nvPicPr>
        <p:blipFill>
          <a:blip r:embed="rId3" cstate="print"/>
          <a:srcRect/>
          <a:stretch>
            <a:fillRect/>
          </a:stretch>
        </p:blipFill>
        <p:spPr bwMode="auto">
          <a:xfrm>
            <a:off x="1143000" y="2057400"/>
            <a:ext cx="5292725" cy="2843213"/>
          </a:xfrm>
          <a:prstGeom prst="rect">
            <a:avLst/>
          </a:prstGeom>
          <a:noFill/>
          <a:ln w="9525">
            <a:noFill/>
            <a:miter lim="800000"/>
            <a:headEnd/>
            <a:tailEnd/>
          </a:ln>
        </p:spPr>
      </p:pic>
      <p:sp>
        <p:nvSpPr>
          <p:cNvPr id="39943" name="Text Box 7"/>
          <p:cNvSpPr txBox="1">
            <a:spLocks noChangeArrowheads="1"/>
          </p:cNvSpPr>
          <p:nvPr/>
        </p:nvSpPr>
        <p:spPr bwMode="auto">
          <a:xfrm>
            <a:off x="609600" y="1143000"/>
            <a:ext cx="2667000" cy="457200"/>
          </a:xfrm>
          <a:prstGeom prst="rect">
            <a:avLst/>
          </a:prstGeom>
          <a:noFill/>
          <a:ln w="9525">
            <a:noFill/>
            <a:miter lim="800000"/>
            <a:headEnd/>
            <a:tailEnd/>
          </a:ln>
          <a:effectLst/>
        </p:spPr>
        <p:txBody>
          <a:bodyPr>
            <a:spAutoFit/>
          </a:bodyPr>
          <a:lstStyle/>
          <a:p>
            <a:pPr>
              <a:spcBef>
                <a:spcPct val="50000"/>
              </a:spcBef>
            </a:pPr>
            <a:r>
              <a:rPr lang="en-US" b="1" i="1">
                <a:solidFill>
                  <a:srgbClr val="003399"/>
                </a:solidFill>
                <a:latin typeface="Myriad Pro" pitchFamily="34" charset="0"/>
              </a:rPr>
              <a:t>Sea Level Rise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44035" name="Text Box 3"/>
          <p:cNvSpPr txBox="1">
            <a:spLocks noChangeArrowheads="1"/>
          </p:cNvSpPr>
          <p:nvPr/>
        </p:nvSpPr>
        <p:spPr bwMode="auto">
          <a:xfrm>
            <a:off x="590550" y="457200"/>
            <a:ext cx="7151688" cy="523875"/>
          </a:xfrm>
          <a:prstGeom prst="rect">
            <a:avLst/>
          </a:prstGeom>
          <a:noFill/>
          <a:ln w="9525">
            <a:noFill/>
            <a:miter lim="800000"/>
            <a:headEnd/>
            <a:tailEnd/>
          </a:ln>
        </p:spPr>
        <p:txBody>
          <a:bodyPr>
            <a:spAutoFit/>
          </a:bodyPr>
          <a:lstStyle/>
          <a:p>
            <a:pPr eaLnBrk="0" hangingPunct="0"/>
            <a:r>
              <a:rPr lang="en-US" sz="2800" b="1">
                <a:solidFill>
                  <a:srgbClr val="003399"/>
                </a:solidFill>
                <a:latin typeface="Myriad Pro" pitchFamily="34" charset="0"/>
              </a:rPr>
              <a:t>Climate Change status in Maldives</a:t>
            </a:r>
          </a:p>
        </p:txBody>
      </p:sp>
      <p:sp>
        <p:nvSpPr>
          <p:cNvPr id="44036" name="Text Box 4"/>
          <p:cNvSpPr txBox="1">
            <a:spLocks noChangeArrowheads="1"/>
          </p:cNvSpPr>
          <p:nvPr/>
        </p:nvSpPr>
        <p:spPr bwMode="auto">
          <a:xfrm>
            <a:off x="577850" y="1835150"/>
            <a:ext cx="8229600" cy="4838700"/>
          </a:xfrm>
          <a:prstGeom prst="rect">
            <a:avLst/>
          </a:prstGeom>
          <a:noFill/>
          <a:ln w="9525">
            <a:noFill/>
            <a:miter lim="800000"/>
            <a:headEnd/>
            <a:tailEnd/>
          </a:ln>
        </p:spPr>
        <p:txBody>
          <a:bodyPr>
            <a:spAutoFit/>
          </a:bodyPr>
          <a:lstStyle/>
          <a:p>
            <a:pPr lvl="1" indent="533400" eaLnBrk="0" hangingPunct="0">
              <a:lnSpc>
                <a:spcPct val="150000"/>
              </a:lnSpc>
              <a:buFont typeface="Wingdings" pitchFamily="2" charset="2"/>
              <a:buChar char="q"/>
            </a:pPr>
            <a:r>
              <a:rPr lang="en-US">
                <a:solidFill>
                  <a:srgbClr val="003399"/>
                </a:solidFill>
                <a:latin typeface="Myriad Pro" pitchFamily="34" charset="0"/>
              </a:rPr>
              <a:t>Land, beach and human settlements</a:t>
            </a:r>
          </a:p>
          <a:p>
            <a:pPr lvl="1" indent="533400" eaLnBrk="0" hangingPunct="0">
              <a:lnSpc>
                <a:spcPct val="150000"/>
              </a:lnSpc>
              <a:buFont typeface="Wingdings" pitchFamily="2" charset="2"/>
              <a:buChar char="q"/>
            </a:pPr>
            <a:r>
              <a:rPr lang="en-US">
                <a:solidFill>
                  <a:srgbClr val="003399"/>
                </a:solidFill>
                <a:latin typeface="Myriad Pro" pitchFamily="34" charset="0"/>
              </a:rPr>
              <a:t>Critical infrastructure</a:t>
            </a:r>
          </a:p>
          <a:p>
            <a:pPr lvl="1" indent="533400" eaLnBrk="0" hangingPunct="0">
              <a:lnSpc>
                <a:spcPct val="150000"/>
              </a:lnSpc>
              <a:buFont typeface="Wingdings" pitchFamily="2" charset="2"/>
              <a:buChar char="q"/>
            </a:pPr>
            <a:r>
              <a:rPr lang="en-US">
                <a:solidFill>
                  <a:srgbClr val="003399"/>
                </a:solidFill>
                <a:latin typeface="Myriad Pro" pitchFamily="34" charset="0"/>
              </a:rPr>
              <a:t>Tourism</a:t>
            </a:r>
          </a:p>
          <a:p>
            <a:pPr lvl="1" indent="533400" eaLnBrk="0" hangingPunct="0">
              <a:lnSpc>
                <a:spcPct val="150000"/>
              </a:lnSpc>
              <a:buFont typeface="Wingdings" pitchFamily="2" charset="2"/>
              <a:buChar char="q"/>
            </a:pPr>
            <a:r>
              <a:rPr lang="en-US">
                <a:solidFill>
                  <a:srgbClr val="003399"/>
                </a:solidFill>
                <a:latin typeface="Myriad Pro" pitchFamily="34" charset="0"/>
              </a:rPr>
              <a:t>Fisheries</a:t>
            </a:r>
          </a:p>
          <a:p>
            <a:pPr lvl="1" indent="533400" eaLnBrk="0" hangingPunct="0">
              <a:lnSpc>
                <a:spcPct val="150000"/>
              </a:lnSpc>
              <a:buFont typeface="Wingdings" pitchFamily="2" charset="2"/>
              <a:buChar char="q"/>
            </a:pPr>
            <a:r>
              <a:rPr lang="en-US">
                <a:solidFill>
                  <a:srgbClr val="003399"/>
                </a:solidFill>
                <a:latin typeface="Myriad Pro" pitchFamily="34" charset="0"/>
              </a:rPr>
              <a:t>Human health</a:t>
            </a:r>
          </a:p>
          <a:p>
            <a:pPr lvl="1" indent="533400" eaLnBrk="0" hangingPunct="0">
              <a:lnSpc>
                <a:spcPct val="150000"/>
              </a:lnSpc>
              <a:buFont typeface="Wingdings" pitchFamily="2" charset="2"/>
              <a:buChar char="q"/>
            </a:pPr>
            <a:r>
              <a:rPr lang="en-US">
                <a:solidFill>
                  <a:srgbClr val="003399"/>
                </a:solidFill>
                <a:latin typeface="Myriad Pro" pitchFamily="34" charset="0"/>
              </a:rPr>
              <a:t>Water resources</a:t>
            </a:r>
          </a:p>
          <a:p>
            <a:pPr lvl="1" indent="533400" eaLnBrk="0" hangingPunct="0">
              <a:lnSpc>
                <a:spcPct val="150000"/>
              </a:lnSpc>
              <a:buFont typeface="Wingdings" pitchFamily="2" charset="2"/>
              <a:buChar char="q"/>
            </a:pPr>
            <a:r>
              <a:rPr lang="en-US">
                <a:solidFill>
                  <a:srgbClr val="003399"/>
                </a:solidFill>
                <a:latin typeface="Myriad Pro" pitchFamily="34" charset="0"/>
              </a:rPr>
              <a:t>Agriculture and food security</a:t>
            </a:r>
          </a:p>
          <a:p>
            <a:pPr lvl="1" indent="533400" eaLnBrk="0" hangingPunct="0">
              <a:lnSpc>
                <a:spcPct val="150000"/>
              </a:lnSpc>
              <a:buFont typeface="Wingdings" pitchFamily="2" charset="2"/>
              <a:buChar char="q"/>
            </a:pPr>
            <a:r>
              <a:rPr lang="en-US">
                <a:solidFill>
                  <a:srgbClr val="003399"/>
                </a:solidFill>
                <a:latin typeface="Myriad Pro" pitchFamily="34" charset="0"/>
              </a:rPr>
              <a:t>Coral reef biodiversity</a:t>
            </a:r>
          </a:p>
          <a:p>
            <a:pPr eaLnBrk="0" hangingPunct="0">
              <a:buFont typeface="Arial" charset="0"/>
              <a:buChar char="•"/>
            </a:pPr>
            <a:endParaRPr lang="en-US">
              <a:solidFill>
                <a:srgbClr val="003399"/>
              </a:solidFill>
              <a:latin typeface="Myriad Pro" pitchFamily="34" charset="0"/>
            </a:endParaRPr>
          </a:p>
        </p:txBody>
      </p:sp>
      <p:sp>
        <p:nvSpPr>
          <p:cNvPr id="44037" name="Line 9"/>
          <p:cNvSpPr>
            <a:spLocks noChangeShapeType="1"/>
          </p:cNvSpPr>
          <p:nvPr/>
        </p:nvSpPr>
        <p:spPr bwMode="auto">
          <a:xfrm flipH="1">
            <a:off x="684213" y="1598613"/>
            <a:ext cx="5795962" cy="0"/>
          </a:xfrm>
          <a:prstGeom prst="line">
            <a:avLst/>
          </a:prstGeom>
          <a:noFill/>
          <a:ln w="25400">
            <a:solidFill>
              <a:srgbClr val="003399"/>
            </a:solidFill>
            <a:round/>
            <a:headEnd/>
            <a:tailEnd/>
          </a:ln>
        </p:spPr>
        <p:txBody>
          <a:bodyPr wrap="none" anchor="ctr"/>
          <a:lstStyle/>
          <a:p>
            <a:endParaRPr lang="en-GB"/>
          </a:p>
        </p:txBody>
      </p:sp>
      <p:sp>
        <p:nvSpPr>
          <p:cNvPr id="44038" name="Text Box 6"/>
          <p:cNvSpPr txBox="1">
            <a:spLocks noChangeArrowheads="1"/>
          </p:cNvSpPr>
          <p:nvPr/>
        </p:nvSpPr>
        <p:spPr bwMode="auto">
          <a:xfrm>
            <a:off x="609600" y="1143000"/>
            <a:ext cx="2362200" cy="457200"/>
          </a:xfrm>
          <a:prstGeom prst="rect">
            <a:avLst/>
          </a:prstGeom>
          <a:noFill/>
          <a:ln w="9525">
            <a:noFill/>
            <a:miter lim="800000"/>
            <a:headEnd/>
            <a:tailEnd/>
          </a:ln>
          <a:effectLst/>
        </p:spPr>
        <p:txBody>
          <a:bodyPr>
            <a:spAutoFit/>
          </a:bodyPr>
          <a:lstStyle/>
          <a:p>
            <a:pPr>
              <a:spcBef>
                <a:spcPct val="50000"/>
              </a:spcBef>
            </a:pPr>
            <a:r>
              <a:rPr lang="en-US" b="1" i="1">
                <a:solidFill>
                  <a:srgbClr val="003399"/>
                </a:solidFill>
                <a:latin typeface="Myriad Pro" pitchFamily="34" charset="0"/>
              </a:rPr>
              <a:t>Vulnerabilities: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Line 2"/>
          <p:cNvSpPr>
            <a:spLocks noChangeShapeType="1"/>
          </p:cNvSpPr>
          <p:nvPr/>
        </p:nvSpPr>
        <p:spPr bwMode="auto">
          <a:xfrm>
            <a:off x="304800" y="1524000"/>
            <a:ext cx="7162800" cy="0"/>
          </a:xfrm>
          <a:prstGeom prst="line">
            <a:avLst/>
          </a:prstGeom>
          <a:noFill/>
          <a:ln w="12700">
            <a:solidFill>
              <a:schemeClr val="bg1"/>
            </a:solidFill>
            <a:round/>
            <a:headEnd/>
            <a:tailEnd/>
          </a:ln>
        </p:spPr>
        <p:txBody>
          <a:bodyPr/>
          <a:lstStyle/>
          <a:p>
            <a:endParaRPr lang="en-GB"/>
          </a:p>
        </p:txBody>
      </p:sp>
      <p:sp>
        <p:nvSpPr>
          <p:cNvPr id="39939" name="Text Box 3"/>
          <p:cNvSpPr txBox="1">
            <a:spLocks noChangeArrowheads="1"/>
          </p:cNvSpPr>
          <p:nvPr/>
        </p:nvSpPr>
        <p:spPr bwMode="auto">
          <a:xfrm>
            <a:off x="590550" y="457200"/>
            <a:ext cx="7151688" cy="523875"/>
          </a:xfrm>
          <a:prstGeom prst="rect">
            <a:avLst/>
          </a:prstGeom>
          <a:noFill/>
          <a:ln w="9525">
            <a:noFill/>
            <a:miter lim="800000"/>
            <a:headEnd/>
            <a:tailEnd/>
          </a:ln>
        </p:spPr>
        <p:txBody>
          <a:bodyPr>
            <a:spAutoFit/>
          </a:bodyPr>
          <a:lstStyle/>
          <a:p>
            <a:pPr eaLnBrk="0" hangingPunct="0"/>
            <a:r>
              <a:rPr lang="en-US" sz="2800" b="1" dirty="0" smtClean="0">
                <a:solidFill>
                  <a:srgbClr val="003399"/>
                </a:solidFill>
                <a:latin typeface="Myriad Pro" pitchFamily="34" charset="0"/>
              </a:rPr>
              <a:t>Projects</a:t>
            </a:r>
            <a:endParaRPr lang="en-US" sz="2800" b="1" dirty="0">
              <a:solidFill>
                <a:srgbClr val="003399"/>
              </a:solidFill>
              <a:latin typeface="Myriad Pro" pitchFamily="34" charset="0"/>
            </a:endParaRPr>
          </a:p>
        </p:txBody>
      </p:sp>
      <p:sp>
        <p:nvSpPr>
          <p:cNvPr id="39940" name="Text Box 4"/>
          <p:cNvSpPr txBox="1">
            <a:spLocks noChangeArrowheads="1"/>
          </p:cNvSpPr>
          <p:nvPr/>
        </p:nvSpPr>
        <p:spPr bwMode="auto">
          <a:xfrm>
            <a:off x="577850" y="1835150"/>
            <a:ext cx="8229600" cy="1016000"/>
          </a:xfrm>
          <a:prstGeom prst="rect">
            <a:avLst/>
          </a:prstGeom>
          <a:noFill/>
          <a:ln w="9525">
            <a:noFill/>
            <a:miter lim="800000"/>
            <a:headEnd/>
            <a:tailEnd/>
          </a:ln>
        </p:spPr>
        <p:txBody>
          <a:bodyPr>
            <a:spAutoFit/>
          </a:bodyPr>
          <a:lstStyle/>
          <a:p>
            <a:pPr lvl="1" indent="533400" eaLnBrk="0" hangingPunct="0">
              <a:lnSpc>
                <a:spcPct val="150000"/>
              </a:lnSpc>
              <a:buFont typeface="Wingdings" pitchFamily="2" charset="2"/>
              <a:buChar char="q"/>
            </a:pPr>
            <a:endParaRPr lang="en-US">
              <a:solidFill>
                <a:srgbClr val="003399"/>
              </a:solidFill>
              <a:latin typeface="Myriad Pro" pitchFamily="34" charset="0"/>
            </a:endParaRPr>
          </a:p>
          <a:p>
            <a:pPr eaLnBrk="0" hangingPunct="0">
              <a:buFont typeface="Arial" charset="0"/>
              <a:buChar char="•"/>
            </a:pPr>
            <a:endParaRPr lang="en-US">
              <a:solidFill>
                <a:srgbClr val="003399"/>
              </a:solidFill>
              <a:latin typeface="Myriad Pro" pitchFamily="34" charset="0"/>
            </a:endParaRPr>
          </a:p>
        </p:txBody>
      </p:sp>
      <p:sp>
        <p:nvSpPr>
          <p:cNvPr id="39941" name="Line 9"/>
          <p:cNvSpPr>
            <a:spLocks noChangeShapeType="1"/>
          </p:cNvSpPr>
          <p:nvPr/>
        </p:nvSpPr>
        <p:spPr bwMode="auto">
          <a:xfrm flipH="1">
            <a:off x="684213" y="1598613"/>
            <a:ext cx="5795962" cy="0"/>
          </a:xfrm>
          <a:prstGeom prst="line">
            <a:avLst/>
          </a:prstGeom>
          <a:noFill/>
          <a:ln w="25400">
            <a:solidFill>
              <a:srgbClr val="003399"/>
            </a:solidFill>
            <a:round/>
            <a:headEnd/>
            <a:tailEnd/>
          </a:ln>
        </p:spPr>
        <p:txBody>
          <a:bodyPr wrap="none" anchor="ctr"/>
          <a:lstStyle/>
          <a:p>
            <a:endParaRPr lang="en-GB"/>
          </a:p>
        </p:txBody>
      </p:sp>
      <p:sp>
        <p:nvSpPr>
          <p:cNvPr id="39943" name="Text Box 7"/>
          <p:cNvSpPr txBox="1">
            <a:spLocks noChangeArrowheads="1"/>
          </p:cNvSpPr>
          <p:nvPr/>
        </p:nvSpPr>
        <p:spPr bwMode="auto">
          <a:xfrm>
            <a:off x="609600" y="1143000"/>
            <a:ext cx="2667000" cy="457200"/>
          </a:xfrm>
          <a:prstGeom prst="rect">
            <a:avLst/>
          </a:prstGeom>
          <a:noFill/>
          <a:ln w="9525">
            <a:noFill/>
            <a:miter lim="800000"/>
            <a:headEnd/>
            <a:tailEnd/>
          </a:ln>
          <a:effectLst/>
        </p:spPr>
        <p:txBody>
          <a:bodyPr>
            <a:spAutoFit/>
          </a:bodyPr>
          <a:lstStyle/>
          <a:p>
            <a:pPr>
              <a:spcBef>
                <a:spcPct val="50000"/>
              </a:spcBef>
            </a:pPr>
            <a:r>
              <a:rPr lang="en-US" b="1" i="1" dirty="0">
                <a:solidFill>
                  <a:srgbClr val="003399"/>
                </a:solidFill>
                <a:latin typeface="Myriad Pro" pitchFamily="34" charset="0"/>
              </a:rPr>
              <a:t>Sea Level Rise</a:t>
            </a:r>
          </a:p>
        </p:txBody>
      </p:sp>
      <p:graphicFrame>
        <p:nvGraphicFramePr>
          <p:cNvPr id="8" name="Table 7"/>
          <p:cNvGraphicFramePr>
            <a:graphicFrameLocks noGrp="1"/>
          </p:cNvGraphicFramePr>
          <p:nvPr/>
        </p:nvGraphicFramePr>
        <p:xfrm>
          <a:off x="571472" y="1571612"/>
          <a:ext cx="8286808" cy="3488096"/>
        </p:xfrm>
        <a:graphic>
          <a:graphicData uri="http://schemas.openxmlformats.org/drawingml/2006/table">
            <a:tbl>
              <a:tblPr firstRow="1" bandRow="1">
                <a:tableStyleId>{5C22544A-7EE6-4342-B048-85BDC9FD1C3A}</a:tableStyleId>
              </a:tblPr>
              <a:tblGrid>
                <a:gridCol w="714380"/>
                <a:gridCol w="7572428"/>
              </a:tblGrid>
              <a:tr h="704826">
                <a:tc>
                  <a:txBody>
                    <a:bodyPr/>
                    <a:lstStyle/>
                    <a:p>
                      <a:r>
                        <a:rPr lang="en-GB" sz="1400" b="0" dirty="0" smtClean="0">
                          <a:solidFill>
                            <a:schemeClr val="tx1"/>
                          </a:solidFill>
                          <a:latin typeface="+mn-lt"/>
                        </a:rPr>
                        <a:t>1</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Integration of Future Climate Change Scenarios in the Safer Island Strategy to Adapt Sea Level Rise and Extreme Weather Risks Associated with Climate Change</a:t>
                      </a:r>
                      <a:endParaRPr lang="en-GB" sz="1400" b="0" dirty="0">
                        <a:solidFill>
                          <a:schemeClr val="tx1"/>
                        </a:solidFill>
                        <a:latin typeface="+mn-lt"/>
                      </a:endParaRPr>
                    </a:p>
                  </a:txBody>
                  <a:tcPr>
                    <a:solidFill>
                      <a:schemeClr val="tx2">
                        <a:lumMod val="20000"/>
                        <a:lumOff val="80000"/>
                      </a:schemeClr>
                    </a:solidFill>
                  </a:tcPr>
                </a:tc>
              </a:tr>
              <a:tr h="366744">
                <a:tc>
                  <a:txBody>
                    <a:bodyPr/>
                    <a:lstStyle/>
                    <a:p>
                      <a:r>
                        <a:rPr lang="en-GB" sz="1400" b="0" dirty="0" smtClean="0">
                          <a:solidFill>
                            <a:schemeClr val="tx1"/>
                          </a:solidFill>
                          <a:latin typeface="+mn-lt"/>
                        </a:rPr>
                        <a:t>2</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Coastal Protection of Safer Islands to Reduce the Risk from Sea Induced Flooding and Predicted Sea Level Rise</a:t>
                      </a:r>
                      <a:endParaRPr lang="en-GB" sz="1400" b="0" dirty="0">
                        <a:solidFill>
                          <a:schemeClr val="tx1"/>
                        </a:solidFill>
                        <a:latin typeface="+mn-lt"/>
                      </a:endParaRPr>
                    </a:p>
                  </a:txBody>
                  <a:tcPr>
                    <a:solidFill>
                      <a:schemeClr val="tx2">
                        <a:lumMod val="20000"/>
                        <a:lumOff val="80000"/>
                      </a:schemeClr>
                    </a:solidFill>
                  </a:tcPr>
                </a:tc>
              </a:tr>
              <a:tr h="648686">
                <a:tc>
                  <a:txBody>
                    <a:bodyPr/>
                    <a:lstStyle/>
                    <a:p>
                      <a:r>
                        <a:rPr lang="en-GB" sz="1400" b="0" dirty="0" smtClean="0">
                          <a:solidFill>
                            <a:schemeClr val="tx1"/>
                          </a:solidFill>
                          <a:latin typeface="+mn-lt"/>
                        </a:rPr>
                        <a:t>3</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Coastal Protection of Male' International Airport to Reduce the Risk from Sea Induced Flooding and Predicted Sea Level Rise</a:t>
                      </a:r>
                      <a:endParaRPr lang="en-GB" sz="1400" b="0" dirty="0">
                        <a:solidFill>
                          <a:schemeClr val="tx1"/>
                        </a:solidFill>
                        <a:latin typeface="+mn-lt"/>
                      </a:endParaRPr>
                    </a:p>
                  </a:txBody>
                  <a:tcPr>
                    <a:solidFill>
                      <a:schemeClr val="tx2">
                        <a:lumMod val="20000"/>
                        <a:lumOff val="80000"/>
                      </a:schemeClr>
                    </a:solidFill>
                  </a:tcPr>
                </a:tc>
              </a:tr>
              <a:tr h="438182">
                <a:tc>
                  <a:txBody>
                    <a:bodyPr/>
                    <a:lstStyle/>
                    <a:p>
                      <a:r>
                        <a:rPr lang="en-GB" sz="1400" b="0" dirty="0" smtClean="0">
                          <a:solidFill>
                            <a:schemeClr val="tx1"/>
                          </a:solidFill>
                          <a:latin typeface="+mn-lt"/>
                        </a:rPr>
                        <a:t>4</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Enhance adaptive capacity to manage climate change related risks to fresh water</a:t>
                      </a:r>
                    </a:p>
                    <a:p>
                      <a:r>
                        <a:rPr kumimoji="0" lang="en-GB" sz="1400" b="0" kern="1200" baseline="0" dirty="0" smtClean="0">
                          <a:solidFill>
                            <a:schemeClr val="tx1"/>
                          </a:solidFill>
                          <a:latin typeface="+mn-lt"/>
                          <a:ea typeface="+mn-ea"/>
                          <a:cs typeface="+mn-cs"/>
                        </a:rPr>
                        <a:t>availability by appropriate technologies and improved storage facilities</a:t>
                      </a:r>
                      <a:endParaRPr lang="en-GB" sz="1400" b="0" dirty="0">
                        <a:solidFill>
                          <a:schemeClr val="tx1"/>
                        </a:solidFill>
                        <a:latin typeface="+mn-lt"/>
                      </a:endParaRPr>
                    </a:p>
                  </a:txBody>
                  <a:tcPr>
                    <a:solidFill>
                      <a:schemeClr val="tx2">
                        <a:lumMod val="20000"/>
                        <a:lumOff val="80000"/>
                      </a:schemeClr>
                    </a:solidFill>
                  </a:tcPr>
                </a:tc>
              </a:tr>
              <a:tr h="438182">
                <a:tc>
                  <a:txBody>
                    <a:bodyPr/>
                    <a:lstStyle/>
                    <a:p>
                      <a:r>
                        <a:rPr lang="en-GB" sz="1400" b="0" dirty="0" smtClean="0">
                          <a:solidFill>
                            <a:schemeClr val="tx1"/>
                          </a:solidFill>
                          <a:latin typeface="+mn-lt"/>
                        </a:rPr>
                        <a:t>5</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Enhance adaptive capacity to manage climate change related risks to fresh water</a:t>
                      </a:r>
                    </a:p>
                    <a:p>
                      <a:r>
                        <a:rPr kumimoji="0" lang="en-GB" sz="1400" b="0" kern="1200" baseline="0" dirty="0" smtClean="0">
                          <a:solidFill>
                            <a:schemeClr val="tx1"/>
                          </a:solidFill>
                          <a:latin typeface="+mn-lt"/>
                          <a:ea typeface="+mn-ea"/>
                          <a:cs typeface="+mn-cs"/>
                        </a:rPr>
                        <a:t>availability by appropriate wastewater treatment technologies</a:t>
                      </a:r>
                      <a:endParaRPr lang="en-GB" sz="1400" b="0" dirty="0">
                        <a:solidFill>
                          <a:schemeClr val="tx1"/>
                        </a:solidFill>
                        <a:latin typeface="+mn-lt"/>
                      </a:endParaRPr>
                    </a:p>
                  </a:txBody>
                  <a:tcPr>
                    <a:solidFill>
                      <a:schemeClr val="tx2">
                        <a:lumMod val="20000"/>
                        <a:lumOff val="80000"/>
                      </a:schemeClr>
                    </a:solidFill>
                  </a:tcPr>
                </a:tc>
              </a:tr>
              <a:tr h="438182">
                <a:tc>
                  <a:txBody>
                    <a:bodyPr/>
                    <a:lstStyle/>
                    <a:p>
                      <a:r>
                        <a:rPr lang="en-GB" sz="1400" b="0" dirty="0" smtClean="0">
                          <a:solidFill>
                            <a:schemeClr val="tx1"/>
                          </a:solidFill>
                          <a:latin typeface="+mn-lt"/>
                        </a:rPr>
                        <a:t>6</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Increase the resilience of local food production through enhancing the capacity of</a:t>
                      </a:r>
                    </a:p>
                    <a:p>
                      <a:r>
                        <a:rPr kumimoji="0" lang="en-GB" sz="1400" b="0" kern="1200" baseline="0" dirty="0" smtClean="0">
                          <a:solidFill>
                            <a:schemeClr val="tx1"/>
                          </a:solidFill>
                          <a:latin typeface="+mn-lt"/>
                          <a:ea typeface="+mn-ea"/>
                          <a:cs typeface="+mn-cs"/>
                        </a:rPr>
                        <a:t>farmers, local communities to address food security issues caused by climate change</a:t>
                      </a:r>
                    </a:p>
                    <a:p>
                      <a:r>
                        <a:rPr kumimoji="0" lang="en-GB" sz="1400" b="0" kern="1200" baseline="0" dirty="0" smtClean="0">
                          <a:solidFill>
                            <a:schemeClr val="tx1"/>
                          </a:solidFill>
                          <a:latin typeface="+mn-lt"/>
                          <a:ea typeface="+mn-ea"/>
                          <a:cs typeface="+mn-cs"/>
                        </a:rPr>
                        <a:t>and climate variability</a:t>
                      </a:r>
                      <a:endParaRPr lang="en-GB" sz="1400" b="0" dirty="0">
                        <a:solidFill>
                          <a:schemeClr val="tx1"/>
                        </a:solidFill>
                        <a:latin typeface="+mn-lt"/>
                      </a:endParaRPr>
                    </a:p>
                  </a:txBody>
                  <a:tcPr>
                    <a:solidFill>
                      <a:schemeClr val="tx2">
                        <a:lumMod val="20000"/>
                        <a:lumOff val="80000"/>
                      </a:schemeClr>
                    </a:solidFill>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642910" y="1357298"/>
          <a:ext cx="8286808" cy="3017520"/>
        </p:xfrm>
        <a:graphic>
          <a:graphicData uri="http://schemas.openxmlformats.org/drawingml/2006/table">
            <a:tbl>
              <a:tblPr firstRow="1" bandRow="1">
                <a:tableStyleId>{5C22544A-7EE6-4342-B048-85BDC9FD1C3A}</a:tableStyleId>
              </a:tblPr>
              <a:tblGrid>
                <a:gridCol w="714380"/>
                <a:gridCol w="7572428"/>
              </a:tblGrid>
              <a:tr h="438182">
                <a:tc>
                  <a:txBody>
                    <a:bodyPr/>
                    <a:lstStyle/>
                    <a:p>
                      <a:r>
                        <a:rPr lang="en-GB" sz="1400" b="0" dirty="0" smtClean="0">
                          <a:solidFill>
                            <a:schemeClr val="tx1"/>
                          </a:solidFill>
                          <a:latin typeface="+mn-lt"/>
                        </a:rPr>
                        <a:t>7</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Improve the health status of the population by the prevention and management of</a:t>
                      </a:r>
                    </a:p>
                    <a:p>
                      <a:r>
                        <a:rPr kumimoji="0" lang="en-GB" sz="1400" b="0" kern="1200" baseline="0" dirty="0" smtClean="0">
                          <a:solidFill>
                            <a:schemeClr val="tx1"/>
                          </a:solidFill>
                          <a:latin typeface="+mn-lt"/>
                          <a:ea typeface="+mn-ea"/>
                          <a:cs typeface="+mn-cs"/>
                        </a:rPr>
                        <a:t>vector-borne diseases caused by changes in temperature and flooding due to extreme</a:t>
                      </a:r>
                    </a:p>
                    <a:p>
                      <a:r>
                        <a:rPr kumimoji="0" lang="en-GB" sz="1400" b="0" kern="1200" baseline="0" dirty="0" smtClean="0">
                          <a:solidFill>
                            <a:schemeClr val="tx1"/>
                          </a:solidFill>
                          <a:latin typeface="+mn-lt"/>
                          <a:ea typeface="+mn-ea"/>
                          <a:cs typeface="+mn-cs"/>
                        </a:rPr>
                        <a:t>rainfall.</a:t>
                      </a:r>
                      <a:endParaRPr lang="en-GB" sz="1400" b="0" dirty="0">
                        <a:solidFill>
                          <a:schemeClr val="tx1"/>
                        </a:solidFill>
                        <a:latin typeface="+mn-lt"/>
                      </a:endParaRPr>
                    </a:p>
                  </a:txBody>
                  <a:tcPr>
                    <a:solidFill>
                      <a:schemeClr val="tx2">
                        <a:lumMod val="20000"/>
                        <a:lumOff val="80000"/>
                      </a:schemeClr>
                    </a:solidFill>
                  </a:tcPr>
                </a:tc>
              </a:tr>
              <a:tr h="438182">
                <a:tc>
                  <a:txBody>
                    <a:bodyPr/>
                    <a:lstStyle/>
                    <a:p>
                      <a:r>
                        <a:rPr lang="en-GB" sz="1400" b="0" dirty="0" smtClean="0">
                          <a:solidFill>
                            <a:schemeClr val="tx1"/>
                          </a:solidFill>
                          <a:latin typeface="+mn-lt"/>
                        </a:rPr>
                        <a:t>8</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Improve resilience of Island communities to climate change and variability through</a:t>
                      </a:r>
                    </a:p>
                    <a:p>
                      <a:r>
                        <a:rPr kumimoji="0" lang="en-GB" sz="1400" b="0" kern="1200" baseline="0" dirty="0" smtClean="0">
                          <a:solidFill>
                            <a:schemeClr val="tx1"/>
                          </a:solidFill>
                          <a:latin typeface="+mn-lt"/>
                          <a:ea typeface="+mn-ea"/>
                          <a:cs typeface="+mn-cs"/>
                        </a:rPr>
                        <a:t>sustainable building designs</a:t>
                      </a:r>
                      <a:endParaRPr lang="en-GB" sz="1400" b="0" dirty="0">
                        <a:solidFill>
                          <a:schemeClr val="tx1"/>
                        </a:solidFill>
                        <a:latin typeface="+mn-lt"/>
                      </a:endParaRPr>
                    </a:p>
                  </a:txBody>
                  <a:tcPr>
                    <a:solidFill>
                      <a:schemeClr val="tx2">
                        <a:lumMod val="20000"/>
                        <a:lumOff val="80000"/>
                      </a:schemeClr>
                    </a:solidFill>
                  </a:tcPr>
                </a:tc>
              </a:tr>
              <a:tr h="438182">
                <a:tc>
                  <a:txBody>
                    <a:bodyPr/>
                    <a:lstStyle/>
                    <a:p>
                      <a:r>
                        <a:rPr lang="en-GB" sz="1400" b="0" dirty="0" smtClean="0">
                          <a:solidFill>
                            <a:schemeClr val="tx1"/>
                          </a:solidFill>
                          <a:latin typeface="+mn-lt"/>
                        </a:rPr>
                        <a:t>9</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Investigating alternative live bait management, catch, culture and holding techniques</a:t>
                      </a:r>
                    </a:p>
                    <a:p>
                      <a:r>
                        <a:rPr kumimoji="0" lang="en-GB" sz="1400" b="0" kern="1200" baseline="0" dirty="0" smtClean="0">
                          <a:solidFill>
                            <a:schemeClr val="tx1"/>
                          </a:solidFill>
                          <a:latin typeface="+mn-lt"/>
                          <a:ea typeface="+mn-ea"/>
                          <a:cs typeface="+mn-cs"/>
                        </a:rPr>
                        <a:t>in the Maldives to reduce vulnerability of the tuna fishery sector to the predicted</a:t>
                      </a:r>
                    </a:p>
                    <a:p>
                      <a:r>
                        <a:rPr kumimoji="0" lang="en-GB" sz="1400" b="0" kern="1200" baseline="0" dirty="0" smtClean="0">
                          <a:solidFill>
                            <a:schemeClr val="tx1"/>
                          </a:solidFill>
                          <a:latin typeface="+mn-lt"/>
                          <a:ea typeface="+mn-ea"/>
                          <a:cs typeface="+mn-cs"/>
                        </a:rPr>
                        <a:t>climate change and variability.</a:t>
                      </a:r>
                      <a:endParaRPr lang="en-GB" sz="1400" b="0" dirty="0">
                        <a:solidFill>
                          <a:schemeClr val="tx1"/>
                        </a:solidFill>
                        <a:latin typeface="+mn-lt"/>
                      </a:endParaRPr>
                    </a:p>
                  </a:txBody>
                  <a:tcPr>
                    <a:solidFill>
                      <a:schemeClr val="tx2">
                        <a:lumMod val="20000"/>
                        <a:lumOff val="80000"/>
                      </a:schemeClr>
                    </a:solidFill>
                  </a:tcPr>
                </a:tc>
              </a:tr>
              <a:tr h="438182">
                <a:tc>
                  <a:txBody>
                    <a:bodyPr/>
                    <a:lstStyle/>
                    <a:p>
                      <a:r>
                        <a:rPr lang="en-GB" sz="1400" b="0" dirty="0" smtClean="0">
                          <a:solidFill>
                            <a:schemeClr val="tx1"/>
                          </a:solidFill>
                          <a:latin typeface="+mn-lt"/>
                        </a:rPr>
                        <a:t>10</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Improve the design and construction of access infrastructure in Maldives to increase</a:t>
                      </a:r>
                    </a:p>
                    <a:p>
                      <a:r>
                        <a:rPr kumimoji="0" lang="en-GB" sz="1400" b="0" kern="1200" baseline="0" dirty="0" smtClean="0">
                          <a:solidFill>
                            <a:schemeClr val="tx1"/>
                          </a:solidFill>
                          <a:latin typeface="+mn-lt"/>
                          <a:ea typeface="+mn-ea"/>
                          <a:cs typeface="+mn-cs"/>
                        </a:rPr>
                        <a:t>the resilience of access infrastructure and island beaches to climate change.</a:t>
                      </a:r>
                      <a:endParaRPr lang="en-GB" sz="1400" b="0" dirty="0">
                        <a:solidFill>
                          <a:schemeClr val="tx1"/>
                        </a:solidFill>
                        <a:latin typeface="+mn-lt"/>
                      </a:endParaRPr>
                    </a:p>
                  </a:txBody>
                  <a:tcPr>
                    <a:solidFill>
                      <a:schemeClr val="tx2">
                        <a:lumMod val="20000"/>
                        <a:lumOff val="80000"/>
                      </a:schemeClr>
                    </a:solidFill>
                  </a:tcPr>
                </a:tc>
              </a:tr>
              <a:tr h="438182">
                <a:tc>
                  <a:txBody>
                    <a:bodyPr/>
                    <a:lstStyle/>
                    <a:p>
                      <a:r>
                        <a:rPr lang="en-GB" sz="1400" b="0" dirty="0" smtClean="0">
                          <a:solidFill>
                            <a:schemeClr val="tx1"/>
                          </a:solidFill>
                          <a:latin typeface="+mn-lt"/>
                        </a:rPr>
                        <a:t>11</a:t>
                      </a:r>
                      <a:endParaRPr lang="en-GB" sz="1400" b="0" dirty="0">
                        <a:solidFill>
                          <a:schemeClr val="tx1"/>
                        </a:solidFill>
                        <a:latin typeface="+mn-lt"/>
                      </a:endParaRPr>
                    </a:p>
                  </a:txBody>
                  <a:tcPr>
                    <a:solidFill>
                      <a:schemeClr val="tx2">
                        <a:lumMod val="20000"/>
                        <a:lumOff val="80000"/>
                      </a:schemeClr>
                    </a:solidFill>
                  </a:tcPr>
                </a:tc>
                <a:tc>
                  <a:txBody>
                    <a:bodyPr/>
                    <a:lstStyle/>
                    <a:p>
                      <a:r>
                        <a:rPr kumimoji="0" lang="en-GB" sz="1400" b="0" kern="1200" baseline="0" dirty="0" smtClean="0">
                          <a:solidFill>
                            <a:schemeClr val="tx1"/>
                          </a:solidFill>
                          <a:latin typeface="+mn-lt"/>
                          <a:ea typeface="+mn-ea"/>
                          <a:cs typeface="+mn-cs"/>
                        </a:rPr>
                        <a:t>Increase resilience of coral reefs to reduce the vulnerability of islands, communities</a:t>
                      </a:r>
                    </a:p>
                    <a:p>
                      <a:r>
                        <a:rPr kumimoji="0" lang="en-GB" sz="1400" b="0" kern="1200" baseline="0" dirty="0" smtClean="0">
                          <a:solidFill>
                            <a:schemeClr val="tx1"/>
                          </a:solidFill>
                          <a:latin typeface="+mn-lt"/>
                          <a:ea typeface="+mn-ea"/>
                          <a:cs typeface="+mn-cs"/>
                        </a:rPr>
                        <a:t>and reef dependant economic activities to predicted climate change.</a:t>
                      </a:r>
                      <a:endParaRPr lang="en-GB" sz="1400" b="0" dirty="0">
                        <a:solidFill>
                          <a:schemeClr val="tx1"/>
                        </a:solidFill>
                        <a:latin typeface="+mn-lt"/>
                      </a:endParaRPr>
                    </a:p>
                  </a:txBody>
                  <a:tcPr>
                    <a:solidFill>
                      <a:schemeClr val="tx2">
                        <a:lumMod val="20000"/>
                        <a:lumOff val="80000"/>
                      </a:schemeClr>
                    </a:solidFill>
                  </a:tcPr>
                </a:tc>
              </a:tr>
            </a:tbl>
          </a:graphicData>
        </a:graphic>
      </p:graphicFrame>
      <p:sp>
        <p:nvSpPr>
          <p:cNvPr id="5" name="Right Arrow 4">
            <a:hlinkClick r:id="rId2" action="ppaction://hlinksldjump"/>
          </p:cNvPr>
          <p:cNvSpPr/>
          <p:nvPr/>
        </p:nvSpPr>
        <p:spPr>
          <a:xfrm>
            <a:off x="7929586" y="6143644"/>
            <a:ext cx="642942" cy="428628"/>
          </a:xfrm>
          <a:prstGeom prst="rightArrow">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DRR &amp; CCA – UN Support</a:t>
            </a:r>
            <a:endParaRPr lang="en-GB" dirty="0"/>
          </a:p>
        </p:txBody>
      </p:sp>
      <p:sp>
        <p:nvSpPr>
          <p:cNvPr id="3" name="Content Placeholder 2"/>
          <p:cNvSpPr>
            <a:spLocks noGrp="1"/>
          </p:cNvSpPr>
          <p:nvPr>
            <p:ph sz="quarter" idx="1"/>
          </p:nvPr>
        </p:nvSpPr>
        <p:spPr>
          <a:xfrm>
            <a:off x="457200" y="1600200"/>
            <a:ext cx="8229600" cy="4900634"/>
          </a:xfrm>
        </p:spPr>
        <p:txBody>
          <a:bodyPr>
            <a:noAutofit/>
          </a:bodyPr>
          <a:lstStyle/>
          <a:p>
            <a:r>
              <a:rPr lang="en-GB" sz="2200" dirty="0" smtClean="0"/>
              <a:t>The 2004 tsunami heightened the need for urgency in mainstreaming and integrating environmental protection and risk-management measures in regular development programmes and addressing longstanding environmental issues. </a:t>
            </a:r>
          </a:p>
          <a:p>
            <a:pPr lvl="0"/>
            <a:r>
              <a:rPr lang="en-US" sz="2200" dirty="0"/>
              <a:t>Environment Management and Disaster Risk Reduction is one of the three key areas of cooperation contained within the </a:t>
            </a:r>
            <a:r>
              <a:rPr lang="en-US" sz="2200" dirty="0" smtClean="0"/>
              <a:t>UNDAF in </a:t>
            </a:r>
            <a:r>
              <a:rPr lang="en-US" sz="2200" dirty="0"/>
              <a:t>the Maldives for the period 2008-2010.  </a:t>
            </a:r>
            <a:endParaRPr lang="en-US" sz="2200" dirty="0" smtClean="0"/>
          </a:p>
          <a:p>
            <a:pPr lvl="0"/>
            <a:r>
              <a:rPr lang="en-US" sz="2200" dirty="0" smtClean="0"/>
              <a:t>UN-supported </a:t>
            </a:r>
            <a:r>
              <a:rPr lang="en-US" sz="2200" dirty="0" err="1"/>
              <a:t>programmes</a:t>
            </a:r>
            <a:r>
              <a:rPr lang="en-US" sz="2200" dirty="0"/>
              <a:t> aim </a:t>
            </a:r>
            <a:endParaRPr lang="en-US" sz="2200" dirty="0" smtClean="0"/>
          </a:p>
          <a:p>
            <a:pPr lvl="1"/>
            <a:r>
              <a:rPr lang="en-US" sz="2000" dirty="0" smtClean="0"/>
              <a:t>to </a:t>
            </a:r>
            <a:r>
              <a:rPr lang="en-US" sz="2000" dirty="0"/>
              <a:t>improve access to environmental services and strengthen national capacities, including local communities in environmental management and disaster risk </a:t>
            </a:r>
            <a:r>
              <a:rPr lang="en-US" sz="2000" dirty="0" smtClean="0"/>
              <a:t>reduction</a:t>
            </a:r>
            <a:r>
              <a:rPr lang="en-US" sz="2000" dirty="0"/>
              <a:t> </a:t>
            </a:r>
            <a:r>
              <a:rPr lang="en-US" sz="2000" dirty="0" smtClean="0"/>
              <a:t>and </a:t>
            </a:r>
          </a:p>
          <a:p>
            <a:pPr lvl="1"/>
            <a:r>
              <a:rPr lang="en-US" sz="2000" dirty="0" smtClean="0"/>
              <a:t>to enable</a:t>
            </a:r>
            <a:r>
              <a:rPr lang="en-GB" sz="2000" dirty="0" smtClean="0"/>
              <a:t> communities enjoy improved access to environmental services and are more capable of protecting the environment and reducing vulnerability and disaster risks with enhanced disaster management capacity</a:t>
            </a:r>
            <a:r>
              <a:rPr lang="en-GB" sz="1800" dirty="0" smtClean="0"/>
              <a:t>	</a:t>
            </a:r>
            <a:endParaRPr lang="en-GB" sz="1800" dirty="0"/>
          </a:p>
          <a:p>
            <a:pPr>
              <a:buNone/>
            </a:pPr>
            <a:endParaRPr lang="en-GB"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DRR &amp; CCA – UN Support</a:t>
            </a:r>
            <a:endParaRPr lang="en-GB" dirty="0"/>
          </a:p>
        </p:txBody>
      </p:sp>
      <p:sp>
        <p:nvSpPr>
          <p:cNvPr id="3" name="Content Placeholder 2"/>
          <p:cNvSpPr>
            <a:spLocks noGrp="1"/>
          </p:cNvSpPr>
          <p:nvPr>
            <p:ph sz="quarter" idx="1"/>
          </p:nvPr>
        </p:nvSpPr>
        <p:spPr/>
        <p:txBody>
          <a:bodyPr>
            <a:normAutofit/>
          </a:bodyPr>
          <a:lstStyle/>
          <a:p>
            <a:pPr lvl="0"/>
            <a:r>
              <a:rPr lang="en-US" sz="2400" dirty="0" smtClean="0"/>
              <a:t>The UN system has been a partner of the Maldives in environment management, disaster risk reduction, including climate change adaptation.</a:t>
            </a:r>
          </a:p>
          <a:p>
            <a:pPr lvl="0"/>
            <a:r>
              <a:rPr lang="en-US" sz="2400" dirty="0"/>
              <a:t>The UN-supported </a:t>
            </a:r>
            <a:r>
              <a:rPr lang="en-US" sz="2400" dirty="0" err="1"/>
              <a:t>programmes</a:t>
            </a:r>
            <a:r>
              <a:rPr lang="en-US" sz="2400" dirty="0"/>
              <a:t> have been towards creating the necessary enabling policy environment, mainstreaming climate change </a:t>
            </a:r>
            <a:r>
              <a:rPr lang="en-US" sz="2400" dirty="0" smtClean="0"/>
              <a:t>and DRR into </a:t>
            </a:r>
            <a:r>
              <a:rPr lang="en-US" sz="2400" dirty="0"/>
              <a:t>national priorities, policies and plans, and building capacities of the nation. </a:t>
            </a:r>
            <a:endParaRPr lang="en-GB" sz="2400" dirty="0"/>
          </a:p>
          <a:p>
            <a:pPr>
              <a:buNone/>
            </a:pPr>
            <a:endParaRPr lang="en-GB" sz="24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 Agencies Support</a:t>
            </a:r>
            <a:endParaRPr lang="en-GB" dirty="0"/>
          </a:p>
        </p:txBody>
      </p:sp>
      <p:sp>
        <p:nvSpPr>
          <p:cNvPr id="3" name="Content Placeholder 2"/>
          <p:cNvSpPr>
            <a:spLocks noGrp="1"/>
          </p:cNvSpPr>
          <p:nvPr>
            <p:ph sz="quarter" idx="1"/>
          </p:nvPr>
        </p:nvSpPr>
        <p:spPr/>
        <p:txBody>
          <a:bodyPr>
            <a:normAutofit/>
          </a:bodyPr>
          <a:lstStyle/>
          <a:p>
            <a:pPr lvl="0"/>
            <a:r>
              <a:rPr lang="en-US" dirty="0"/>
              <a:t>UNDP Maldives has been assisting the formulation of plans to address vulnerability, mitigation and adaptation to climate change, and by enhancing related capacities. </a:t>
            </a:r>
            <a:endParaRPr lang="en-GB" dirty="0"/>
          </a:p>
          <a:p>
            <a:pPr lvl="0"/>
            <a:r>
              <a:rPr lang="en-US" dirty="0"/>
              <a:t>This is in addition to the UNDP assistance to the </a:t>
            </a:r>
            <a:r>
              <a:rPr lang="en-US" dirty="0" err="1"/>
              <a:t>GoM</a:t>
            </a:r>
            <a:r>
              <a:rPr lang="en-US" dirty="0"/>
              <a:t> in addressing other environmental issues such as conservation of biological diversity and support to disaster preparedness and risk reduction efforts from the national down to the community level. </a:t>
            </a:r>
            <a:endParaRPr lang="en-GB" dirty="0"/>
          </a:p>
          <a:p>
            <a:endParaRPr lang="en-GB"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UNDP</a:t>
            </a:r>
            <a:endParaRPr lang="en-GB" dirty="0"/>
          </a:p>
        </p:txBody>
      </p:sp>
      <p:sp>
        <p:nvSpPr>
          <p:cNvPr id="3" name="Content Placeholder 2"/>
          <p:cNvSpPr>
            <a:spLocks noGrp="1"/>
          </p:cNvSpPr>
          <p:nvPr>
            <p:ph sz="quarter" idx="1"/>
          </p:nvPr>
        </p:nvSpPr>
        <p:spPr>
          <a:xfrm>
            <a:off x="457200" y="1600200"/>
            <a:ext cx="8229600" cy="5257800"/>
          </a:xfrm>
        </p:spPr>
        <p:txBody>
          <a:bodyPr>
            <a:normAutofit/>
          </a:bodyPr>
          <a:lstStyle/>
          <a:p>
            <a:pPr lvl="0">
              <a:buNone/>
            </a:pPr>
            <a:r>
              <a:rPr lang="en-US" sz="3600" dirty="0"/>
              <a:t>Some of the key achievements of </a:t>
            </a:r>
            <a:r>
              <a:rPr lang="en-US" sz="3600" dirty="0" err="1"/>
              <a:t>GoM</a:t>
            </a:r>
            <a:r>
              <a:rPr lang="en-US" sz="3600" dirty="0"/>
              <a:t>-UNDP partnership in past five years </a:t>
            </a:r>
            <a:r>
              <a:rPr lang="en-US" sz="3600" dirty="0" smtClean="0"/>
              <a:t>(specifically on environment) are</a:t>
            </a:r>
            <a:r>
              <a:rPr lang="en-US" sz="3600" dirty="0"/>
              <a:t>: </a:t>
            </a:r>
            <a:endParaRPr lang="en-GB" sz="3600" dirty="0"/>
          </a:p>
          <a:p>
            <a:pPr lvl="1"/>
            <a:r>
              <a:rPr lang="en-US" sz="2600" dirty="0" smtClean="0"/>
              <a:t>Development of the National </a:t>
            </a:r>
            <a:r>
              <a:rPr lang="en-US" sz="2600" dirty="0"/>
              <a:t>Adaptation </a:t>
            </a:r>
            <a:r>
              <a:rPr lang="en-US" sz="2600" dirty="0" err="1"/>
              <a:t>Programme</a:t>
            </a:r>
            <a:r>
              <a:rPr lang="en-US" sz="2600" dirty="0"/>
              <a:t> of Action </a:t>
            </a:r>
            <a:r>
              <a:rPr lang="en-US" sz="2600" dirty="0">
                <a:hlinkClick r:id="rId2" action="ppaction://hlinksldjump"/>
              </a:rPr>
              <a:t>(NAPA)</a:t>
            </a:r>
            <a:endParaRPr lang="en-GB" sz="2600" dirty="0"/>
          </a:p>
          <a:p>
            <a:pPr lvl="1"/>
            <a:r>
              <a:rPr lang="en-US" sz="2600" dirty="0" smtClean="0"/>
              <a:t>The formulation of National </a:t>
            </a:r>
            <a:r>
              <a:rPr lang="en-US" sz="2600" dirty="0"/>
              <a:t>Solid Waste Management Policy </a:t>
            </a:r>
            <a:endParaRPr lang="en-GB" sz="2600" dirty="0"/>
          </a:p>
          <a:p>
            <a:pPr lvl="1"/>
            <a:r>
              <a:rPr lang="en-US" sz="2600" dirty="0" smtClean="0"/>
              <a:t>The formulation of National </a:t>
            </a:r>
            <a:r>
              <a:rPr lang="en-US" sz="2600" dirty="0"/>
              <a:t>Energy Policy </a:t>
            </a:r>
            <a:endParaRPr lang="en-GB" sz="2600" dirty="0"/>
          </a:p>
          <a:p>
            <a:pPr lvl="1"/>
            <a:r>
              <a:rPr lang="en-US" sz="2600" dirty="0"/>
              <a:t>Piloting a renewable energy system on an island </a:t>
            </a:r>
            <a:endParaRPr lang="en-GB" sz="2600" dirty="0"/>
          </a:p>
          <a:p>
            <a:pPr lvl="1"/>
            <a:r>
              <a:rPr lang="en-US" sz="2600" dirty="0"/>
              <a:t>Undertook the first initiative of its kind project on Renewable Energy Technology Development and Application </a:t>
            </a:r>
            <a:endParaRPr lang="en-GB" sz="2600" dirty="0"/>
          </a:p>
          <a:p>
            <a:pPr lvl="1"/>
            <a:r>
              <a:rPr lang="en-US" sz="2600" dirty="0" smtClean="0"/>
              <a:t>National </a:t>
            </a:r>
            <a:r>
              <a:rPr lang="en-US" sz="2600" dirty="0"/>
              <a:t>Capacity Self </a:t>
            </a:r>
            <a:r>
              <a:rPr lang="en-US" sz="2600" dirty="0" smtClean="0"/>
              <a:t>Assessment</a:t>
            </a:r>
            <a:endParaRPr lang="en-GB" sz="26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UNDP</a:t>
            </a:r>
            <a:endParaRPr lang="en-GB" dirty="0"/>
          </a:p>
        </p:txBody>
      </p:sp>
      <p:sp>
        <p:nvSpPr>
          <p:cNvPr id="3" name="Content Placeholder 2"/>
          <p:cNvSpPr>
            <a:spLocks noGrp="1"/>
          </p:cNvSpPr>
          <p:nvPr>
            <p:ph sz="quarter" idx="1"/>
          </p:nvPr>
        </p:nvSpPr>
        <p:spPr>
          <a:xfrm>
            <a:off x="214282" y="1428736"/>
            <a:ext cx="8786842" cy="5195910"/>
          </a:xfrm>
        </p:spPr>
        <p:txBody>
          <a:bodyPr>
            <a:normAutofit/>
          </a:bodyPr>
          <a:lstStyle/>
          <a:p>
            <a:pPr lvl="1"/>
            <a:endParaRPr lang="en-US" sz="2600" dirty="0" smtClean="0"/>
          </a:p>
          <a:p>
            <a:pPr lvl="1"/>
            <a:r>
              <a:rPr lang="en-US" sz="2600" dirty="0" smtClean="0"/>
              <a:t>Mainstreaming of biodiversity conservation into national and </a:t>
            </a:r>
            <a:r>
              <a:rPr lang="en-US" sz="2600" dirty="0" err="1" smtClean="0"/>
              <a:t>sectoral</a:t>
            </a:r>
            <a:r>
              <a:rPr lang="en-US" sz="2600" dirty="0" smtClean="0"/>
              <a:t> policies</a:t>
            </a:r>
            <a:endParaRPr lang="en-GB" sz="2600" dirty="0" smtClean="0"/>
          </a:p>
          <a:p>
            <a:pPr lvl="1"/>
            <a:r>
              <a:rPr lang="en-US" sz="2600" dirty="0" smtClean="0"/>
              <a:t>Increased systemic, institutional and individual capacities to better address environmental issues</a:t>
            </a:r>
            <a:endParaRPr lang="en-GB" sz="2600" dirty="0" smtClean="0"/>
          </a:p>
          <a:p>
            <a:pPr lvl="1"/>
            <a:r>
              <a:rPr lang="en-US" sz="2600" dirty="0" smtClean="0"/>
              <a:t>Awareness building on environmental issues through all the projects</a:t>
            </a:r>
            <a:endParaRPr lang="en-GB" sz="2600" dirty="0" smtClean="0"/>
          </a:p>
          <a:p>
            <a:pPr lvl="1"/>
            <a:r>
              <a:rPr lang="en-US" sz="2600" dirty="0" smtClean="0"/>
              <a:t>Development of a National Strategy and Action Plan drafted for Mangroves for the Future</a:t>
            </a:r>
            <a:endParaRPr lang="en-GB" sz="2600" dirty="0" smtClean="0"/>
          </a:p>
          <a:p>
            <a:pPr lvl="1"/>
            <a:r>
              <a:rPr lang="en-US" sz="2600" dirty="0" smtClean="0"/>
              <a:t>On-going thriving works such as the pilot project of Atoll Ecosystem-based Conservation of Biodiversity in Baa Atoll.</a:t>
            </a:r>
          </a:p>
          <a:p>
            <a:pPr lvl="1"/>
            <a:r>
              <a:rPr lang="en-US" sz="2600" dirty="0" smtClean="0"/>
              <a:t>Developing a project on Integrating Climate Change in to Resilient Island Planning</a:t>
            </a:r>
            <a:endParaRPr lang="en-GB" sz="26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UNDP</a:t>
            </a:r>
            <a:endParaRPr lang="en-GB" dirty="0"/>
          </a:p>
        </p:txBody>
      </p:sp>
      <p:sp>
        <p:nvSpPr>
          <p:cNvPr id="3" name="Content Placeholder 2"/>
          <p:cNvSpPr>
            <a:spLocks noGrp="1"/>
          </p:cNvSpPr>
          <p:nvPr>
            <p:ph sz="quarter" idx="1"/>
          </p:nvPr>
        </p:nvSpPr>
        <p:spPr>
          <a:xfrm>
            <a:off x="914400" y="1447800"/>
            <a:ext cx="8015318" cy="4572000"/>
          </a:xfrm>
        </p:spPr>
        <p:txBody>
          <a:bodyPr>
            <a:noAutofit/>
          </a:bodyPr>
          <a:lstStyle/>
          <a:p>
            <a:pPr marL="1588" indent="12700">
              <a:buNone/>
            </a:pPr>
            <a:r>
              <a:rPr lang="en-GB" sz="2000" dirty="0" smtClean="0"/>
              <a:t>Main objective of UNDP’s DRM project in the Maldives is capacity building and institutional strengthening for DRR.  </a:t>
            </a:r>
          </a:p>
          <a:p>
            <a:pPr>
              <a:buNone/>
            </a:pPr>
            <a:r>
              <a:rPr lang="en-GB" sz="2000" dirty="0" smtClean="0"/>
              <a:t>Some of the past Key Achievements:</a:t>
            </a:r>
          </a:p>
          <a:p>
            <a:r>
              <a:rPr lang="en-GB" sz="1800" dirty="0" smtClean="0"/>
              <a:t>Support to establishment &amp; capacity building of  NDMC</a:t>
            </a:r>
          </a:p>
          <a:p>
            <a:r>
              <a:rPr lang="en-GB" sz="1800" dirty="0" smtClean="0"/>
              <a:t>Community based disaster preparedness plans developed in 39 Islands across 7 Atolls; conducted simulation exercises in 2 Atolls </a:t>
            </a:r>
          </a:p>
          <a:p>
            <a:r>
              <a:rPr lang="en-GB" sz="1800" dirty="0" smtClean="0"/>
              <a:t>Publication of Disaster Risk Profile in Maldives covering 1,039 islands</a:t>
            </a:r>
          </a:p>
          <a:p>
            <a:r>
              <a:rPr lang="en-GB" sz="1800" dirty="0" smtClean="0"/>
              <a:t>19 island communities sensitized to basic climate change &amp; DM issues, and vulnerabilities were assessed.  </a:t>
            </a:r>
          </a:p>
          <a:p>
            <a:r>
              <a:rPr lang="en-GB" sz="1800" dirty="0" smtClean="0"/>
              <a:t>DRR gradually being integrated in development planning and key policies as a result of risks assessments and capacity development activities.</a:t>
            </a:r>
          </a:p>
          <a:p>
            <a:r>
              <a:rPr lang="en-GB" sz="1800" dirty="0" smtClean="0"/>
              <a:t>Climate change integrated into the CBDP process </a:t>
            </a:r>
          </a:p>
          <a:p>
            <a:r>
              <a:rPr lang="en-GB" sz="1800" dirty="0" smtClean="0"/>
              <a:t>Enhanced capacities of National Meteorological Centre for prediction, analysis, and dissemination of meteorological phenomena </a:t>
            </a:r>
          </a:p>
          <a:p>
            <a:r>
              <a:rPr lang="en-GB" sz="1800" dirty="0" smtClean="0"/>
              <a:t>Ongoing work on DRR integration into the school sector (including curriculum &amp; school DM planning) – creating greater awareness and commitment from education sector on DRR mainstreaming </a:t>
            </a:r>
            <a:endParaRPr lang="en-GB" sz="1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UNICEF</a:t>
            </a:r>
            <a:endParaRPr lang="en-GB" dirty="0"/>
          </a:p>
        </p:txBody>
      </p:sp>
      <p:sp>
        <p:nvSpPr>
          <p:cNvPr id="3" name="Content Placeholder 2"/>
          <p:cNvSpPr>
            <a:spLocks noGrp="1"/>
          </p:cNvSpPr>
          <p:nvPr>
            <p:ph sz="quarter" idx="1"/>
          </p:nvPr>
        </p:nvSpPr>
        <p:spPr/>
        <p:txBody>
          <a:bodyPr>
            <a:normAutofit fontScale="92500" lnSpcReduction="20000"/>
          </a:bodyPr>
          <a:lstStyle/>
          <a:p>
            <a:r>
              <a:rPr lang="en-GB" dirty="0" smtClean="0"/>
              <a:t>UNICEF will continue to promote the expansion of environmental education activities and  ensure the full integration of an Environmental Toolkit into the national Environmental Studies curriculum. The aim is to heighten awareness of environmental issues country wide, particularly amongst young people, instilling stewardship of environment at an early age and creating a generation of active advocates on environmental issues.</a:t>
            </a:r>
          </a:p>
          <a:p>
            <a:endParaRPr lang="en-GB" dirty="0" smtClean="0"/>
          </a:p>
          <a:p>
            <a:r>
              <a:rPr lang="en-GB" dirty="0" smtClean="0"/>
              <a:t>UNICEF will also focus on ensuring sustainable management of water supplies in the new country programme cycle. This means enabling communities to effectively operate and maintain the sewerage systems, promoting community ownership of the systems and developing individual opportunity through employment. </a:t>
            </a:r>
          </a:p>
          <a:p>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UNICEF</a:t>
            </a:r>
            <a:endParaRPr lang="en-GB" dirty="0"/>
          </a:p>
        </p:txBody>
      </p:sp>
      <p:sp>
        <p:nvSpPr>
          <p:cNvPr id="3" name="Content Placeholder 2"/>
          <p:cNvSpPr>
            <a:spLocks noGrp="1"/>
          </p:cNvSpPr>
          <p:nvPr>
            <p:ph sz="quarter" idx="1"/>
          </p:nvPr>
        </p:nvSpPr>
        <p:spPr>
          <a:xfrm>
            <a:off x="457200" y="1600200"/>
            <a:ext cx="8229600" cy="5257800"/>
          </a:xfrm>
        </p:spPr>
        <p:txBody>
          <a:bodyPr>
            <a:normAutofit fontScale="92500" lnSpcReduction="10000"/>
          </a:bodyPr>
          <a:lstStyle/>
          <a:p>
            <a:pPr>
              <a:buNone/>
            </a:pPr>
            <a:r>
              <a:rPr lang="en-GB" dirty="0" smtClean="0"/>
              <a:t>Some Key Achievements</a:t>
            </a:r>
          </a:p>
          <a:p>
            <a:r>
              <a:rPr lang="en-GB" dirty="0" smtClean="0"/>
              <a:t>Rainwater harvesting kits to households &amp; Communities </a:t>
            </a:r>
          </a:p>
          <a:p>
            <a:r>
              <a:rPr lang="en-GB" dirty="0" smtClean="0"/>
              <a:t>RO Plants for the islands</a:t>
            </a:r>
          </a:p>
          <a:p>
            <a:r>
              <a:rPr lang="en-GB" dirty="0" smtClean="0"/>
              <a:t>Developing Water Quality Standards</a:t>
            </a:r>
          </a:p>
          <a:p>
            <a:r>
              <a:rPr lang="en-GB" dirty="0" smtClean="0"/>
              <a:t>Installation of </a:t>
            </a:r>
            <a:r>
              <a:rPr lang="en-GB" dirty="0" err="1" smtClean="0"/>
              <a:t>vaccuum</a:t>
            </a:r>
            <a:r>
              <a:rPr lang="en-GB" dirty="0" smtClean="0"/>
              <a:t> sanitation systems</a:t>
            </a:r>
          </a:p>
          <a:p>
            <a:r>
              <a:rPr lang="en-GB" dirty="0" smtClean="0"/>
              <a:t>Environmental education</a:t>
            </a:r>
          </a:p>
          <a:p>
            <a:pPr lvl="1"/>
            <a:r>
              <a:rPr lang="en-GB" dirty="0" smtClean="0"/>
              <a:t>primary schools across the country provided with Environmental Education resources and toolkits</a:t>
            </a:r>
          </a:p>
          <a:p>
            <a:pPr lvl="1"/>
            <a:r>
              <a:rPr lang="en-GB" dirty="0" smtClean="0"/>
              <a:t>E-Learning course on Environmental Education developed for primary teachers</a:t>
            </a:r>
          </a:p>
          <a:p>
            <a:pPr lvl="1"/>
            <a:r>
              <a:rPr lang="en-GB" dirty="0" smtClean="0"/>
              <a:t>Training package developed for trainers and teachers on Environmental Education</a:t>
            </a:r>
          </a:p>
          <a:p>
            <a:pPr lvl="1"/>
            <a:r>
              <a:rPr lang="en-GB" dirty="0" smtClean="0"/>
              <a:t>Training manual on school sanitation and hygiene for school health assistants and teachers developed </a:t>
            </a:r>
          </a:p>
          <a:p>
            <a:pPr lvl="1"/>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145</TotalTime>
  <Words>1530</Words>
  <Application>Microsoft Office PowerPoint</Application>
  <PresentationFormat>On-screen Show (4:3)</PresentationFormat>
  <Paragraphs>151</Paragraphs>
  <Slides>19</Slides>
  <Notes>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Equity</vt:lpstr>
      <vt:lpstr>Contributions of the UN Country Team to DRR and CCA in Maldives</vt:lpstr>
      <vt:lpstr>DRR &amp; CCA – UN Support</vt:lpstr>
      <vt:lpstr>DRR &amp; CCA – UN Support</vt:lpstr>
      <vt:lpstr>UN Agencies Support</vt:lpstr>
      <vt:lpstr>UNDP</vt:lpstr>
      <vt:lpstr>UNDP</vt:lpstr>
      <vt:lpstr>UNDP</vt:lpstr>
      <vt:lpstr>UNICEF</vt:lpstr>
      <vt:lpstr>UNICEF</vt:lpstr>
      <vt:lpstr>WHO</vt:lpstr>
      <vt:lpstr>WHO</vt:lpstr>
      <vt:lpstr>Non-resident UN Agencies</vt:lpstr>
      <vt:lpstr>DRR &amp; CCA – UN Support</vt:lpstr>
      <vt:lpstr>Thank you</vt:lpstr>
      <vt:lpstr>Slide 15</vt:lpstr>
      <vt:lpstr>Slide 16</vt:lpstr>
      <vt:lpstr>Slide 17</vt:lpstr>
      <vt:lpstr>Slide 18</vt:lpstr>
      <vt:lpstr>Slide 19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Inaz</dc:creator>
  <cp:lastModifiedBy>Inaz</cp:lastModifiedBy>
  <cp:revision>22</cp:revision>
  <dcterms:created xsi:type="dcterms:W3CDTF">2009-08-19T03:20:46Z</dcterms:created>
  <dcterms:modified xsi:type="dcterms:W3CDTF">2009-08-19T12:35:02Z</dcterms:modified>
</cp:coreProperties>
</file>