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8" r:id="rId3"/>
    <p:sldId id="275" r:id="rId4"/>
    <p:sldId id="304" r:id="rId5"/>
    <p:sldId id="267" r:id="rId6"/>
    <p:sldId id="302" r:id="rId7"/>
    <p:sldId id="282" r:id="rId8"/>
    <p:sldId id="300" r:id="rId9"/>
    <p:sldId id="259" r:id="rId10"/>
    <p:sldId id="303" r:id="rId11"/>
    <p:sldId id="263" r:id="rId12"/>
    <p:sldId id="305" r:id="rId13"/>
    <p:sldId id="261" r:id="rId14"/>
    <p:sldId id="306" r:id="rId15"/>
    <p:sldId id="265" r:id="rId16"/>
    <p:sldId id="307" r:id="rId17"/>
    <p:sldId id="277" r:id="rId18"/>
    <p:sldId id="308" r:id="rId19"/>
    <p:sldId id="281" r:id="rId20"/>
    <p:sldId id="310" r:id="rId21"/>
    <p:sldId id="284" r:id="rId22"/>
    <p:sldId id="286" r:id="rId23"/>
    <p:sldId id="280" r:id="rId24"/>
    <p:sldId id="287" r:id="rId25"/>
    <p:sldId id="278" r:id="rId26"/>
    <p:sldId id="309" r:id="rId27"/>
    <p:sldId id="289" r:id="rId28"/>
    <p:sldId id="290" r:id="rId29"/>
    <p:sldId id="291" r:id="rId30"/>
    <p:sldId id="292" r:id="rId31"/>
    <p:sldId id="311" r:id="rId32"/>
    <p:sldId id="293" r:id="rId33"/>
    <p:sldId id="294" r:id="rId34"/>
    <p:sldId id="295" r:id="rId35"/>
    <p:sldId id="299" r:id="rId36"/>
    <p:sldId id="296" r:id="rId37"/>
    <p:sldId id="297" r:id="rId38"/>
    <p:sldId id="312" r:id="rId3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22" y="-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8403711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26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dropbox.com/s/9hwam3xlwwgzb65/Mapping%20-%20Flood%20-%20MI.VOB?dl=0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dropbox.com/s/j4zscp6io4zykev/STEP%20Song%20Final.mp4?dl=0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4XKFtRiVd_c&amp;feature=relmf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dropbox.com/s/rzb78ak5p49l968/CBM%204_tarakorn.avi?dl=0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dropbox.com/s/c93iyc7ppfynog5/EN_TL_Disaster_Risk_Management_2page.pdf?dl=0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dropbox.com/s/5x910xhj7rrspg6/Case_Study_10_Disability_inclusive_flood_action_plan.pdf?dl=0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dropbox.com/s/74mfjkw4vq4sm8o/Disability_Inclusive_Disaster_Risk_Management.pdf?dl=0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dropbox.com/s/ro1cct4om9ztf8w/Post-2015-DRR-framework-Policy-Brief-CBM.pdf?dl=0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dropbox.com/s/on6m7dmr2euwssc/HI_DRR_good_practices_2014.pdf?dl=0" TargetMode="Externa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961o6sb1cpsv02u/MSC%20story%20book.pdf?dl=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686083" y="1053492"/>
            <a:ext cx="10048743" cy="1105694"/>
          </a:xfrm>
          <a:prstGeom prst="rect">
            <a:avLst/>
          </a:prstGeom>
        </p:spPr>
        <p:txBody>
          <a:bodyPr/>
          <a:lstStyle>
            <a:lvl1pPr defTabSz="443991">
              <a:defRPr sz="6080" b="1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 b="0"/>
            </a:pPr>
            <a:r>
              <a:rPr sz="6080" b="1" dirty="0">
                <a:latin typeface="Arial" pitchFamily="34" charset="0"/>
                <a:cs typeface="Arial" pitchFamily="34" charset="0"/>
              </a:rPr>
              <a:t>The </a:t>
            </a:r>
            <a:r>
              <a:rPr sz="6080" b="1" dirty="0" err="1">
                <a:latin typeface="Arial" pitchFamily="34" charset="0"/>
                <a:cs typeface="Arial" pitchFamily="34" charset="0"/>
              </a:rPr>
              <a:t>Sasakawa</a:t>
            </a:r>
            <a:r>
              <a:rPr sz="6080" b="1" dirty="0">
                <a:latin typeface="Arial" pitchFamily="34" charset="0"/>
                <a:cs typeface="Arial" pitchFamily="34" charset="0"/>
              </a:rPr>
              <a:t> Award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199506" y="6804125"/>
            <a:ext cx="9021896" cy="673762"/>
          </a:xfrm>
          <a:prstGeom prst="rect">
            <a:avLst/>
          </a:prstGeom>
        </p:spPr>
        <p:txBody>
          <a:bodyPr/>
          <a:lstStyle>
            <a:lvl1pPr defTabSz="251206">
              <a:defRPr sz="3440" b="1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 b="0"/>
            </a:pPr>
            <a:r>
              <a:rPr sz="3440" b="1" dirty="0">
                <a:latin typeface="Arial" pitchFamily="34" charset="0"/>
                <a:cs typeface="Arial" pitchFamily="34" charset="0"/>
              </a:rPr>
              <a:t>Supporting Documents </a:t>
            </a:r>
          </a:p>
        </p:txBody>
      </p:sp>
      <p:pic>
        <p:nvPicPr>
          <p:cNvPr id="35" name="DiDRRN Hi-res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98883" y="2548519"/>
            <a:ext cx="3223142" cy="3699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asb_logo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33080" y="8500084"/>
            <a:ext cx="1843034" cy="86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hi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677643" y="8560630"/>
            <a:ext cx="2065625" cy="751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Logo CBM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208093" y="8377223"/>
            <a:ext cx="1593414" cy="99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Malteser-International-Logo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7841992" y="8593931"/>
            <a:ext cx="2160014" cy="724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df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9984016" y="8415323"/>
            <a:ext cx="1000470" cy="990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sadf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77390" y="8695164"/>
            <a:ext cx="1843033" cy="572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cdd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901744" y="8547930"/>
            <a:ext cx="1738918" cy="867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683802" y="4884311"/>
            <a:ext cx="792094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s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vey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on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disability and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disasters, Indonesia. 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ASB</a:t>
            </a:r>
            <a:r>
              <a:rPr lang="en-GB"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&amp; University of Sydney,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3377" y="3433306"/>
            <a:ext cx="101346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of persons with disabilities reported needing assistance evacuating.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65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1386912" y="8081522"/>
            <a:ext cx="10464801" cy="927366"/>
          </a:xfrm>
          <a:prstGeom prst="rect">
            <a:avLst/>
          </a:prstGeom>
          <a:noFill/>
        </p:spPr>
        <p:txBody>
          <a:bodyPr/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lang="en-GB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rson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with disabilities </a:t>
            </a:r>
            <a:r>
              <a:rPr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sz="25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r>
              <a:rPr lang="en-GB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 in disaster simulation exercise, Thailand</a:t>
            </a:r>
            <a:r>
              <a:rPr lang="en-GB" sz="2500" dirty="0" smtClean="0"/>
              <a:t>.</a:t>
            </a:r>
            <a:endParaRPr sz="2500" dirty="0"/>
          </a:p>
        </p:txBody>
      </p:sp>
      <p:pic>
        <p:nvPicPr>
          <p:cNvPr id="72" name="DPOs-meet-the-life-save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1872" y="525294"/>
            <a:ext cx="10275419" cy="6864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683802" y="5061282"/>
            <a:ext cx="792094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Ms </a:t>
            </a:r>
            <a:r>
              <a:rPr lang="en-GB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Krisnawati</a:t>
            </a: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, women with hearing impairment, Indonesia.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376" y="3156307"/>
            <a:ext cx="1046192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 hope people with disability can be active in DRR and that there are regulations ensuring our access and participation.’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80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685588" y="8045134"/>
            <a:ext cx="10464801" cy="11303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lang="en-GB" sz="2500" dirty="0" smtClean="0"/>
              <a:t>Disabled People’s Organisation r</a:t>
            </a:r>
            <a:r>
              <a:rPr sz="2500" dirty="0" err="1" smtClean="0"/>
              <a:t>epresentatives</a:t>
            </a:r>
            <a:r>
              <a:rPr sz="2500" dirty="0" smtClean="0"/>
              <a:t> </a:t>
            </a:r>
            <a:r>
              <a:rPr lang="en-GB" sz="2500" dirty="0" smtClean="0"/>
              <a:t>in DRR facilitation capacity building workshop, Indonesia.</a:t>
            </a:r>
            <a:endParaRPr sz="2500" dirty="0"/>
          </a:p>
        </p:txBody>
      </p:sp>
      <p:pic>
        <p:nvPicPr>
          <p:cNvPr id="62" name="Foto Cover depan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5686" y="525293"/>
            <a:ext cx="10851352" cy="7032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702852" y="5747082"/>
            <a:ext cx="792094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South Asian Disability Forum, 2014.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376" y="2879309"/>
            <a:ext cx="1052110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Pakistan we have seen the success of disability-inclusive CBDRM with 150 persons with disabilities evacuated by community members during the </a:t>
            </a:r>
            <a:endParaRPr lang="en-GB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floods.’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26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398216" y="7965511"/>
            <a:ext cx="10464800" cy="80883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411479">
              <a:defRPr sz="2250">
                <a:solidFill>
                  <a:srgbClr val="141923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41923"/>
                </a:solidFill>
              </a:rPr>
              <a:t>Mr. </a:t>
            </a:r>
            <a:r>
              <a:rPr sz="2400" dirty="0" err="1" smtClean="0">
                <a:solidFill>
                  <a:srgbClr val="141923"/>
                </a:solidFill>
              </a:rPr>
              <a:t>Bhuparat</a:t>
            </a:r>
            <a:r>
              <a:rPr sz="2400" dirty="0">
                <a:solidFill>
                  <a:srgbClr val="141923"/>
                </a:solidFill>
              </a:rPr>
              <a:t>, Director of the </a:t>
            </a:r>
            <a:r>
              <a:rPr lang="en-GB" sz="2400" dirty="0" smtClean="0">
                <a:solidFill>
                  <a:srgbClr val="141923"/>
                </a:solidFill>
              </a:rPr>
              <a:t>Thai </a:t>
            </a:r>
            <a:r>
              <a:rPr sz="2400" dirty="0" smtClean="0">
                <a:solidFill>
                  <a:srgbClr val="141923"/>
                </a:solidFill>
              </a:rPr>
              <a:t>Council </a:t>
            </a:r>
            <a:r>
              <a:rPr sz="2400" dirty="0">
                <a:solidFill>
                  <a:srgbClr val="141923"/>
                </a:solidFill>
              </a:rPr>
              <a:t>of Persons with </a:t>
            </a:r>
            <a:r>
              <a:rPr sz="2400" dirty="0" smtClean="0">
                <a:solidFill>
                  <a:srgbClr val="141923"/>
                </a:solidFill>
              </a:rPr>
              <a:t>Disabilities</a:t>
            </a:r>
            <a:r>
              <a:rPr lang="en-GB" sz="2400" dirty="0" smtClean="0">
                <a:solidFill>
                  <a:srgbClr val="141923"/>
                </a:solidFill>
              </a:rPr>
              <a:t>, providing inputs </a:t>
            </a:r>
            <a:r>
              <a:rPr sz="2400" dirty="0" smtClean="0">
                <a:solidFill>
                  <a:srgbClr val="141923"/>
                </a:solidFill>
              </a:rPr>
              <a:t>to </a:t>
            </a:r>
            <a:r>
              <a:rPr sz="2400" dirty="0">
                <a:solidFill>
                  <a:srgbClr val="141923"/>
                </a:solidFill>
              </a:rPr>
              <a:t>the </a:t>
            </a:r>
            <a:r>
              <a:rPr lang="en-GB" sz="2400" dirty="0" smtClean="0">
                <a:solidFill>
                  <a:srgbClr val="141923"/>
                </a:solidFill>
              </a:rPr>
              <a:t>evacuation </a:t>
            </a:r>
            <a:r>
              <a:rPr sz="2400" dirty="0" smtClean="0">
                <a:solidFill>
                  <a:srgbClr val="141923"/>
                </a:solidFill>
              </a:rPr>
              <a:t>Command Unit</a:t>
            </a:r>
            <a:r>
              <a:rPr lang="en-GB" sz="2400" dirty="0" smtClean="0">
                <a:solidFill>
                  <a:srgbClr val="141923"/>
                </a:solidFill>
              </a:rPr>
              <a:t>, Thailand.</a:t>
            </a:r>
            <a:endParaRPr sz="2400" dirty="0">
              <a:solidFill>
                <a:srgbClr val="141923"/>
              </a:solidFill>
            </a:endParaRPr>
          </a:p>
        </p:txBody>
      </p:sp>
      <p:pic>
        <p:nvPicPr>
          <p:cNvPr id="79" name="Inclusive_Disaster_ Thailand_CBM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6775" y="564205"/>
            <a:ext cx="10712738" cy="6996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319015" y="7181506"/>
            <a:ext cx="792094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Person with disability and self-help group member, Pakistan.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750" y="2300942"/>
            <a:ext cx="11125200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Previously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the local elected representative did not 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    give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any importance to our opinions.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They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did not even consider that we should be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consulted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But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after being active as a self-help group and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becoming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members of Ward Disaster Management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Committees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, we are now valued and our opinions </a:t>
            </a:r>
            <a:endParaRPr lang="en-GB" dirty="0" smtClean="0">
              <a:latin typeface="Arial"/>
              <a:ea typeface="Arial"/>
              <a:cs typeface="Arial"/>
              <a:sym typeface="Arial"/>
            </a:endParaRPr>
          </a:p>
          <a:p>
            <a:pPr algn="l" rtl="0" latinLnBrk="1" hangingPunct="0"/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sought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a group we have stronger voice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44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1501121" y="7895977"/>
            <a:ext cx="10464801" cy="80055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384047">
              <a:defRPr sz="2100">
                <a:solidFill>
                  <a:srgbClr val="141923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err="1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sz="2400" dirty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Nhung</a:t>
            </a:r>
            <a:r>
              <a:rPr sz="2400" dirty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 Dao </a:t>
            </a:r>
            <a:r>
              <a:rPr lang="en-GB" sz="2400" dirty="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looking on </a:t>
            </a:r>
            <a:r>
              <a:rPr sz="2400" dirty="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sz="2400" dirty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brother Dao is evacuated by a rescue team during a </a:t>
            </a:r>
            <a:r>
              <a:rPr sz="2400" dirty="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simulation</a:t>
            </a:r>
            <a:r>
              <a:rPr lang="en-GB" sz="2400" dirty="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Vietnam</a:t>
            </a:r>
            <a:r>
              <a:rPr sz="2400" smtClean="0">
                <a:solidFill>
                  <a:srgbClr val="141923"/>
                </a:solidFill>
                <a:latin typeface="Arial" pitchFamily="34" charset="0"/>
                <a:cs typeface="Arial" pitchFamily="34" charset="0"/>
              </a:rPr>
              <a:t>. </a:t>
            </a:r>
            <a:endParaRPr sz="2400" dirty="0">
              <a:solidFill>
                <a:srgbClr val="1419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5d1acf109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7319" y="564204"/>
            <a:ext cx="10721815" cy="6697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7750" y="3685936"/>
            <a:ext cx="111252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 of persons with disabilities reported difficulties in accessing DRR information.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4" name="Shape 51"/>
          <p:cNvSpPr/>
          <p:nvPr/>
        </p:nvSpPr>
        <p:spPr>
          <a:xfrm>
            <a:off x="4683802" y="5341511"/>
            <a:ext cx="792094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s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vey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on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disability and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disasters, Indonesia. 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ASB</a:t>
            </a:r>
            <a:r>
              <a:rPr lang="en-GB"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&amp; University of Sydney,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xmlns="" val="2564987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513011" y="8025678"/>
            <a:ext cx="10464801" cy="94357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lang="en-GB" sz="2500" dirty="0" smtClean="0"/>
              <a:t>Disability-inclusive DRR community-based learning with women in </a:t>
            </a:r>
            <a:r>
              <a:rPr sz="2500" dirty="0" smtClean="0"/>
              <a:t>Nepal</a:t>
            </a:r>
            <a:r>
              <a:rPr sz="2500" dirty="0"/>
              <a:t>.</a:t>
            </a:r>
          </a:p>
        </p:txBody>
      </p:sp>
      <p:pic>
        <p:nvPicPr>
          <p:cNvPr id="141" name="HI - 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4594" y="428017"/>
            <a:ext cx="10728197" cy="7081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065051" y="5359898"/>
            <a:ext cx="476499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World Report on Disability, 2011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376" y="3433306"/>
            <a:ext cx="1036667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15-20% of the world’s population are persons with disabilities.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itchFamily="34" charset="0"/>
              <a:cs typeface="Arial" pitchFamily="34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6"/>
          <p:cNvSpPr/>
          <p:nvPr/>
        </p:nvSpPr>
        <p:spPr>
          <a:xfrm>
            <a:off x="3924300" y="3604683"/>
            <a:ext cx="5105400" cy="2034117"/>
          </a:xfrm>
          <a:prstGeom prst="roundRect">
            <a:avLst>
              <a:gd name="adj" fmla="val 15000"/>
            </a:avLst>
          </a:prstGeom>
          <a:solidFill>
            <a:srgbClr val="0B5D18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900" b="1">
                <a:solidFill>
                  <a:srgbClr val="FFC130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3900" b="1" dirty="0" smtClean="0">
                <a:solidFill>
                  <a:srgbClr val="FFC130"/>
                </a:solidFill>
              </a:rPr>
              <a:t>HFA2 engagement and participation</a:t>
            </a:r>
            <a:endParaRPr sz="3900" b="1" dirty="0">
              <a:solidFill>
                <a:srgbClr val="FFC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116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1907162" y="8142231"/>
            <a:ext cx="10464800" cy="632619"/>
          </a:xfrm>
          <a:prstGeom prst="rect">
            <a:avLst/>
          </a:prstGeom>
          <a:noFill/>
        </p:spPr>
        <p:txBody>
          <a:bodyPr/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sz="2500" dirty="0" err="1" smtClean="0"/>
              <a:t>Ms</a:t>
            </a:r>
            <a:r>
              <a:rPr sz="2500" dirty="0" smtClean="0"/>
              <a:t> </a:t>
            </a:r>
            <a:r>
              <a:rPr sz="2500" dirty="0" err="1"/>
              <a:t>Kajol</a:t>
            </a:r>
            <a:r>
              <a:rPr sz="2500" dirty="0"/>
              <a:t> </a:t>
            </a:r>
            <a:r>
              <a:rPr sz="2500" dirty="0" err="1"/>
              <a:t>Rekha</a:t>
            </a:r>
            <a:r>
              <a:rPr sz="2500" dirty="0"/>
              <a:t> </a:t>
            </a:r>
            <a:r>
              <a:rPr lang="en-GB" sz="2500" dirty="0" smtClean="0"/>
              <a:t>, </a:t>
            </a:r>
            <a:r>
              <a:rPr sz="2500" dirty="0" smtClean="0"/>
              <a:t>5th AMCDRR</a:t>
            </a:r>
            <a:r>
              <a:rPr lang="en-GB" sz="2500" dirty="0" smtClean="0"/>
              <a:t>, </a:t>
            </a:r>
            <a:r>
              <a:rPr lang="en-GB" sz="2500" dirty="0" smtClean="0"/>
              <a:t>Indonesia.</a:t>
            </a:r>
            <a:endParaRPr sz="2500" dirty="0"/>
          </a:p>
        </p:txBody>
      </p:sp>
      <p:pic>
        <p:nvPicPr>
          <p:cNvPr id="153" name="5th AMCDRR_Gopal_CDD (183)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408" y="739302"/>
            <a:ext cx="11217366" cy="7200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xfrm>
            <a:off x="2540000" y="8434061"/>
            <a:ext cx="10464800" cy="9061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560831">
              <a:defRPr sz="24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 algn="l">
              <a:defRPr sz="1800"/>
            </a:pPr>
            <a:r>
              <a:rPr lang="en-GB" sz="2400" dirty="0" smtClean="0"/>
              <a:t>Deaf youth from Indonesia facilitating preparatory session with children preparing for the Children’s featured event at the Global Platform, 2013.</a:t>
            </a:r>
            <a:endParaRPr sz="2400" dirty="0"/>
          </a:p>
        </p:txBody>
      </p:sp>
      <p:pic>
        <p:nvPicPr>
          <p:cNvPr id="161" name="IMG_240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498" y="680939"/>
            <a:ext cx="11188740" cy="7475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2232858" y="8408120"/>
            <a:ext cx="10464801" cy="95230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457200">
              <a:defRPr sz="2500">
                <a:solidFill>
                  <a:srgbClr val="141923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2500" dirty="0" smtClean="0">
                <a:solidFill>
                  <a:srgbClr val="141923"/>
                </a:solidFill>
              </a:rPr>
              <a:t>Pacific humanitarian workshop to strengthen disaster response, Suva.</a:t>
            </a:r>
            <a:endParaRPr sz="2500" dirty="0">
              <a:solidFill>
                <a:srgbClr val="141923"/>
              </a:solidFill>
            </a:endParaRPr>
          </a:p>
        </p:txBody>
      </p:sp>
      <p:pic>
        <p:nvPicPr>
          <p:cNvPr id="137" name="10750065_847334155304597_4716825149070096032_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5140" y="856035"/>
            <a:ext cx="10789562" cy="7330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2065326" y="8459640"/>
            <a:ext cx="10464801" cy="955280"/>
          </a:xfrm>
          <a:prstGeom prst="rect">
            <a:avLst/>
          </a:prstGeom>
          <a:noFill/>
        </p:spPr>
        <p:txBody>
          <a:bodyPr/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sz="2500" dirty="0" err="1"/>
              <a:t>Ms</a:t>
            </a:r>
            <a:r>
              <a:rPr sz="2500" dirty="0"/>
              <a:t> </a:t>
            </a:r>
            <a:r>
              <a:rPr sz="2500" dirty="0" err="1" smtClean="0"/>
              <a:t>Yustisia</a:t>
            </a:r>
            <a:r>
              <a:rPr lang="en-GB" sz="2500" dirty="0" smtClean="0"/>
              <a:t>, a woman with disability, </a:t>
            </a:r>
            <a:r>
              <a:rPr sz="2500" dirty="0" smtClean="0"/>
              <a:t>6th AMCDRR</a:t>
            </a:r>
            <a:r>
              <a:rPr lang="en-GB" sz="2500" dirty="0" smtClean="0"/>
              <a:t>, </a:t>
            </a:r>
            <a:r>
              <a:rPr sz="2500" dirty="0" smtClean="0"/>
              <a:t>Bangkok</a:t>
            </a:r>
            <a:endParaRPr sz="2500" dirty="0"/>
          </a:p>
        </p:txBody>
      </p:sp>
      <p:pic>
        <p:nvPicPr>
          <p:cNvPr id="165" name="IMG_4032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44413" y="758758"/>
            <a:ext cx="11154549" cy="746138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7822000" y="6961716"/>
            <a:ext cx="3287466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>
                <a:solidFill>
                  <a:srgbClr val="FFFFFF"/>
                </a:solidFill>
              </a:rPr>
              <a:t>Copyrights ASB, 2014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1987504" y="8015591"/>
            <a:ext cx="10464801" cy="83535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420623">
              <a:defRPr sz="2300">
                <a:solidFill>
                  <a:srgbClr val="141923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141923"/>
                </a:solidFill>
              </a:rPr>
              <a:t>Pacific Disability Forum </a:t>
            </a:r>
            <a:r>
              <a:rPr lang="en-GB" sz="2400" dirty="0" smtClean="0">
                <a:solidFill>
                  <a:srgbClr val="141923"/>
                </a:solidFill>
              </a:rPr>
              <a:t>recipients of </a:t>
            </a:r>
            <a:r>
              <a:rPr lang="en-GB" sz="2400" dirty="0" err="1" smtClean="0">
                <a:solidFill>
                  <a:srgbClr val="141923"/>
                </a:solidFill>
              </a:rPr>
              <a:t>th</a:t>
            </a:r>
            <a:r>
              <a:rPr sz="2400" dirty="0" smtClean="0">
                <a:solidFill>
                  <a:srgbClr val="141923"/>
                </a:solidFill>
              </a:rPr>
              <a:t>e </a:t>
            </a:r>
            <a:r>
              <a:rPr sz="2400" dirty="0">
                <a:solidFill>
                  <a:srgbClr val="141923"/>
                </a:solidFill>
              </a:rPr>
              <a:t>Inaugural Pacific Award for Disaster Innovation and Leadership for Resilience (PILAR)</a:t>
            </a:r>
          </a:p>
        </p:txBody>
      </p:sp>
      <p:pic>
        <p:nvPicPr>
          <p:cNvPr id="129" name="10462522_243255562540735_6804121666846334632_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3312" y="758758"/>
            <a:ext cx="11503380" cy="6953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6"/>
          <p:cNvSpPr/>
          <p:nvPr/>
        </p:nvSpPr>
        <p:spPr>
          <a:xfrm>
            <a:off x="4478866" y="3661833"/>
            <a:ext cx="4141722" cy="1270001"/>
          </a:xfrm>
          <a:prstGeom prst="roundRect">
            <a:avLst>
              <a:gd name="adj" fmla="val 15000"/>
            </a:avLst>
          </a:prstGeom>
          <a:solidFill>
            <a:srgbClr val="0B5D18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900" b="1">
                <a:solidFill>
                  <a:srgbClr val="FFC130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FFC130"/>
                </a:solidFill>
              </a:rPr>
              <a:t> </a:t>
            </a:r>
            <a:r>
              <a:rPr lang="en-GB" sz="3900" b="1" dirty="0" smtClean="0">
                <a:solidFill>
                  <a:srgbClr val="FFC130"/>
                </a:solidFill>
              </a:rPr>
              <a:t>V</a:t>
            </a:r>
            <a:r>
              <a:rPr sz="3900" b="1" dirty="0" err="1" smtClean="0">
                <a:solidFill>
                  <a:srgbClr val="FFC130"/>
                </a:solidFill>
              </a:rPr>
              <a:t>ideos</a:t>
            </a:r>
            <a:endParaRPr sz="3900" b="1" dirty="0">
              <a:solidFill>
                <a:srgbClr val="FFC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7218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2371242" y="8045855"/>
            <a:ext cx="9174229" cy="127000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Short video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o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n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disability-inclusive community-based disaster risk management in Vietnam.</a:t>
            </a:r>
          </a:p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Video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</a:p>
        </p:txBody>
      </p:sp>
      <p:pic>
        <p:nvPicPr>
          <p:cNvPr id="175" name="Screen Shot 2014-10-30 at 14.59.3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2808" y="466928"/>
            <a:ext cx="9586771" cy="7095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2972160" y="7230533"/>
            <a:ext cx="7397525" cy="123253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r" defTabSz="385572">
              <a:defRPr sz="1800"/>
            </a:pP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385572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Short video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o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n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inclusive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and r</a:t>
            </a:r>
            <a:r>
              <a:rPr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esilient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communities,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Pakistan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385572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Video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179" name="Screen Shot 2014-10-30 at 15.01.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14791" y="739303"/>
            <a:ext cx="9831456" cy="6556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2455333" y="7738533"/>
            <a:ext cx="10464801" cy="127000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Short video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with </a:t>
            </a:r>
            <a:r>
              <a:rPr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Ms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 err="1">
                <a:latin typeface="PT Serif Caption"/>
                <a:ea typeface="PT Serif Caption"/>
                <a:cs typeface="PT Serif Caption"/>
                <a:sym typeface="PT Serif Caption"/>
              </a:rPr>
              <a:t>Kajol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 err="1">
                <a:latin typeface="PT Serif Caption"/>
                <a:ea typeface="PT Serif Caption"/>
                <a:cs typeface="PT Serif Caption"/>
                <a:sym typeface="PT Serif Caption"/>
              </a:rPr>
              <a:t>Rekha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on contributing to DRR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in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her village in Bangladesh </a:t>
            </a:r>
          </a:p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Video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183" name="Screen Shot 2014-10-30 at 10.23.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1877" y="875490"/>
            <a:ext cx="10741802" cy="6482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1831861" y="8218431"/>
            <a:ext cx="10464801" cy="955345"/>
          </a:xfrm>
          <a:prstGeom prst="rect">
            <a:avLst/>
          </a:prstGeom>
          <a:noFill/>
        </p:spPr>
        <p:txBody>
          <a:bodyPr/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sz="2500" dirty="0" err="1">
                <a:latin typeface="Arial" pitchFamily="34" charset="0"/>
                <a:cs typeface="Arial" pitchFamily="34" charset="0"/>
              </a:rPr>
              <a:t>Mr</a:t>
            </a:r>
            <a:r>
              <a:rPr sz="2500" dirty="0">
                <a:latin typeface="Arial" pitchFamily="34" charset="0"/>
                <a:cs typeface="Arial" pitchFamily="34" charset="0"/>
              </a:rPr>
              <a:t> </a:t>
            </a:r>
            <a:r>
              <a:rPr sz="2500" dirty="0" err="1">
                <a:latin typeface="Arial" pitchFamily="34" charset="0"/>
                <a:cs typeface="Arial" pitchFamily="34" charset="0"/>
              </a:rPr>
              <a:t>Phuc</a:t>
            </a:r>
            <a:r>
              <a:rPr sz="2500" dirty="0">
                <a:latin typeface="Arial" pitchFamily="34" charset="0"/>
                <a:cs typeface="Arial" pitchFamily="34" charset="0"/>
              </a:rPr>
              <a:t> contributes to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flood </a:t>
            </a:r>
            <a:r>
              <a:rPr sz="25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sz="2500" dirty="0">
                <a:latin typeface="Arial" pitchFamily="34" charset="0"/>
                <a:cs typeface="Arial" pitchFamily="34" charset="0"/>
              </a:rPr>
              <a:t>mapping in his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village in </a:t>
            </a:r>
            <a:r>
              <a:rPr sz="2500" dirty="0" smtClean="0">
                <a:latin typeface="Arial" pitchFamily="34" charset="0"/>
                <a:cs typeface="Arial" pitchFamily="34" charset="0"/>
              </a:rPr>
              <a:t>Vietnam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" name="Malteser International Vietnam 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924388"/>
            <a:ext cx="10991850" cy="6695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2396066" y="7636933"/>
            <a:ext cx="10464801" cy="1270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Short video from Thailand on ASEAN Day for Disaster Prevention and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Mitigation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Video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</a:p>
        </p:txBody>
      </p:sp>
      <p:pic>
        <p:nvPicPr>
          <p:cNvPr id="187" name="Screen Shot 2014-10-30 at 15.02.2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5881" y="992221"/>
            <a:ext cx="10721469" cy="6268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76"/>
          <p:cNvSpPr/>
          <p:nvPr/>
        </p:nvSpPr>
        <p:spPr>
          <a:xfrm>
            <a:off x="4478866" y="3661833"/>
            <a:ext cx="4141722" cy="1270001"/>
          </a:xfrm>
          <a:prstGeom prst="roundRect">
            <a:avLst>
              <a:gd name="adj" fmla="val 15000"/>
            </a:avLst>
          </a:prstGeom>
          <a:solidFill>
            <a:srgbClr val="0B5D18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900" b="1">
                <a:solidFill>
                  <a:srgbClr val="FFC130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00" b="1" dirty="0">
                <a:solidFill>
                  <a:srgbClr val="FFC130"/>
                </a:solidFill>
              </a:rPr>
              <a:t> </a:t>
            </a:r>
            <a:r>
              <a:rPr lang="en-GB" sz="3900" b="1" dirty="0" smtClean="0">
                <a:solidFill>
                  <a:srgbClr val="FFC130"/>
                </a:solidFill>
              </a:rPr>
              <a:t>Documents</a:t>
            </a:r>
            <a:endParaRPr sz="3900" b="1" dirty="0">
              <a:solidFill>
                <a:srgbClr val="FFC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136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1595503" y="8284633"/>
            <a:ext cx="11265364" cy="127000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14781">
              <a:defRPr sz="1800"/>
            </a:pP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Practical manual on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how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to include people with disabilities in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CBDRM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, 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Malteser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International/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414781">
              <a:defRPr sz="1800"/>
            </a:pPr>
            <a:r>
              <a:rPr sz="2400" smtClean="0">
                <a:latin typeface="PT Serif Caption"/>
                <a:ea typeface="PT Serif Caption"/>
                <a:cs typeface="PT Serif Caption"/>
                <a:sym typeface="PT Serif Caption"/>
              </a:rPr>
              <a:t>Document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191" name="Screen Shot 2014-10-30 at 11.45.2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21129" y="577254"/>
            <a:ext cx="5762542" cy="7429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1772634" y="7977368"/>
            <a:ext cx="11057071" cy="173732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333756">
              <a:spcBef>
                <a:spcPts val="800"/>
              </a:spcBef>
              <a:defRPr sz="1800"/>
            </a:pP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Evidence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and experiences from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inclusive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disaster preparedness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and improved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water and sanitation access for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persons with disabilities, Centre for Disability in Development/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</a:p>
          <a:p>
            <a:pPr lvl="0" algn="l" defTabSz="333756">
              <a:spcBef>
                <a:spcPts val="800"/>
              </a:spcBef>
              <a:defRPr sz="1800"/>
            </a:pP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Document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195" name="Screen Shot 2014-10-30 at 11.59.3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8870" y="404883"/>
            <a:ext cx="5087060" cy="7443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2043349" y="8210955"/>
            <a:ext cx="10464800" cy="1270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Collection of good practices from the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Disability-inclusive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DRR Network (</a:t>
            </a:r>
            <a:r>
              <a:rPr sz="2400" dirty="0" err="1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)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, CBM/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Document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199" name="Screen Shot 2014-10-30 at 12.08.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9644" y="-20505"/>
            <a:ext cx="5945512" cy="8125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1337402" y="7876942"/>
            <a:ext cx="11667398" cy="1954478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297179">
              <a:spcBef>
                <a:spcPts val="700"/>
              </a:spcBef>
              <a:defRPr sz="1800"/>
            </a:pP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Policy brief on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recommendations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for the post-2015 framework for Disaster Risk Reduction (DRR) to ensure the inclusion of persons with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disabilities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, CBM/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297179">
              <a:spcBef>
                <a:spcPts val="700"/>
              </a:spcBef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Document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215" name="Screen Shot 2014-10-30 at 12.58.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0845" y="84137"/>
            <a:ext cx="5443110" cy="74321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2402593" y="8297333"/>
            <a:ext cx="10464801" cy="1270001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Collection of good practices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from Asia o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n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disability-inclusive disaster risk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management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, HI/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426466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Document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2"/>
              </a:rPr>
              <a:t>here</a:t>
            </a:r>
          </a:p>
        </p:txBody>
      </p:sp>
      <p:pic>
        <p:nvPicPr>
          <p:cNvPr id="203" name="Screen Shot 2014-10-30 at 12.45.4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7850" y="286543"/>
            <a:ext cx="5449100" cy="7744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creen Shot 2014-10-30 at 12.49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4434" y="1574971"/>
            <a:ext cx="8815932" cy="608719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/>
          <p:nvPr/>
        </p:nvSpPr>
        <p:spPr>
          <a:xfrm>
            <a:off x="2287081" y="8257778"/>
            <a:ext cx="10464800" cy="149582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 defTabSz="379729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Collection 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of </a:t>
            </a: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“Most Significant Change”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stories from persons with disability involved in CBDRM, 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Malteser</a:t>
            </a:r>
            <a:r>
              <a:rPr lang="en-GB" sz="2400" dirty="0">
                <a:latin typeface="PT Serif Caption"/>
                <a:ea typeface="PT Serif Caption"/>
                <a:cs typeface="PT Serif Caption"/>
                <a:sym typeface="PT Serif Caption"/>
              </a:rPr>
              <a:t> </a:t>
            </a:r>
            <a:r>
              <a:rPr lang="en-GB"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International/</a:t>
            </a:r>
            <a:r>
              <a:rPr lang="en-GB" sz="2400" dirty="0" err="1" smtClean="0">
                <a:latin typeface="PT Serif Caption"/>
                <a:ea typeface="PT Serif Caption"/>
                <a:cs typeface="PT Serif Caption"/>
                <a:sym typeface="PT Serif Caption"/>
              </a:rPr>
              <a:t>DiDRRN</a:t>
            </a:r>
            <a:r>
              <a:rPr sz="2400" dirty="0" smtClean="0">
                <a:latin typeface="PT Serif Caption"/>
                <a:ea typeface="PT Serif Caption"/>
                <a:cs typeface="PT Serif Caption"/>
                <a:sym typeface="PT Serif Caption"/>
              </a:rPr>
              <a:t>.</a:t>
            </a:r>
            <a:endParaRPr sz="2400" dirty="0">
              <a:latin typeface="PT Serif Caption"/>
              <a:ea typeface="PT Serif Caption"/>
              <a:cs typeface="PT Serif Caption"/>
              <a:sym typeface="PT Serif Caption"/>
            </a:endParaRPr>
          </a:p>
          <a:p>
            <a:pPr lvl="0" algn="l" defTabSz="379729">
              <a:defRPr sz="1800"/>
            </a:pPr>
            <a:r>
              <a:rPr sz="2400" dirty="0">
                <a:latin typeface="PT Serif Caption"/>
                <a:ea typeface="PT Serif Caption"/>
                <a:cs typeface="PT Serif Caption"/>
                <a:sym typeface="PT Serif Caption"/>
              </a:rPr>
              <a:t>Document can be found </a:t>
            </a:r>
            <a:r>
              <a:rPr sz="2400" u="sng" dirty="0">
                <a:latin typeface="PT Serif Caption"/>
                <a:ea typeface="PT Serif Caption"/>
                <a:cs typeface="PT Serif Caption"/>
                <a:sym typeface="PT Serif Caption"/>
                <a:hlinkClick r:id="rId3"/>
              </a:rPr>
              <a:t>here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Downloads\websit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9573" y="1274293"/>
            <a:ext cx="2034259" cy="2034259"/>
          </a:xfrm>
          <a:prstGeom prst="rect">
            <a:avLst/>
          </a:prstGeom>
          <a:noFill/>
        </p:spPr>
      </p:pic>
      <p:pic>
        <p:nvPicPr>
          <p:cNvPr id="1027" name="Picture 3" descr="D:\My Documents\Downloads\facebook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882" y="4143981"/>
            <a:ext cx="1673352" cy="1673352"/>
          </a:xfrm>
          <a:prstGeom prst="rect">
            <a:avLst/>
          </a:prstGeom>
          <a:noFill/>
        </p:spPr>
      </p:pic>
      <p:pic>
        <p:nvPicPr>
          <p:cNvPr id="1028" name="Picture 4" descr="D:\My Documents\Downloads\logo twi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298" y="6843156"/>
            <a:ext cx="2070447" cy="1673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80562" y="1770432"/>
            <a:ext cx="51751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www.didrrn.net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107" y="4549300"/>
            <a:ext cx="51751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err="1" smtClean="0">
                <a:solidFill>
                  <a:srgbClr val="000000"/>
                </a:solidFill>
              </a:rPr>
              <a:t>DiDRRN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773" y="7153071"/>
            <a:ext cx="517511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smtClean="0">
                <a:solidFill>
                  <a:srgbClr val="000000"/>
                </a:solidFill>
              </a:rPr>
              <a:t>@</a:t>
            </a:r>
            <a:r>
              <a:rPr lang="en-US" sz="4800" dirty="0" err="1" smtClean="0">
                <a:solidFill>
                  <a:srgbClr val="000000"/>
                </a:solidFill>
              </a:rPr>
              <a:t>didrrn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267200" y="5392477"/>
            <a:ext cx="7562849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UN Convention on the Rights of Persons with Disabilities, Article 11.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376" y="2879309"/>
            <a:ext cx="1036667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‘States </a:t>
            </a:r>
            <a:r>
              <a:rPr lang="en-GB" dirty="0">
                <a:latin typeface="Arial" pitchFamily="34" charset="0"/>
                <a:cs typeface="Arial" pitchFamily="34" charset="0"/>
              </a:rPr>
              <a:t>Parties shall take […] all necessary measures to ensure the protection and safety of persons with disabilities in situations of risk, including […] the occurrence of natural disasters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.’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286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1510489" y="8382900"/>
            <a:ext cx="10464800" cy="81696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 defTabSz="502412">
              <a:defRPr sz="215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sz="2400" dirty="0" err="1">
                <a:latin typeface="Arial" pitchFamily="34" charset="0"/>
                <a:cs typeface="Arial" pitchFamily="34" charset="0"/>
              </a:rPr>
              <a:t>Ms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Kajol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sz="2400" dirty="0" err="1">
                <a:latin typeface="Arial" pitchFamily="34" charset="0"/>
                <a:cs typeface="Arial" pitchFamily="34" charset="0"/>
              </a:rPr>
              <a:t>Rekha</a:t>
            </a:r>
            <a:r>
              <a:rPr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facilitating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risk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mapping </a:t>
            </a:r>
            <a:r>
              <a:rPr sz="2400" dirty="0">
                <a:latin typeface="Arial" pitchFamily="34" charset="0"/>
                <a:cs typeface="Arial" pitchFamily="34" charset="0"/>
              </a:rPr>
              <a:t>in her </a:t>
            </a:r>
            <a:r>
              <a:rPr sz="2400" dirty="0" smtClean="0">
                <a:latin typeface="Arial" pitchFamily="34" charset="0"/>
                <a:cs typeface="Arial" pitchFamily="34" charset="0"/>
              </a:rPr>
              <a:t>village, Bangladesh.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CDD Community mapping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247" y="758758"/>
            <a:ext cx="10274639" cy="7049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7065051" y="5359898"/>
            <a:ext cx="4764998" cy="45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at a Glance, 2011</a:t>
            </a:r>
            <a:endParaRPr sz="23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3376" y="3156307"/>
            <a:ext cx="10366673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‘The </a:t>
            </a:r>
            <a:r>
              <a:rPr lang="en-GB" dirty="0">
                <a:latin typeface="Arial" pitchFamily="34" charset="0"/>
                <a:cs typeface="Arial" pitchFamily="34" charset="0"/>
              </a:rPr>
              <a:t>impact on persons with disabilities and the extent to which disasters contribute to disability is an area that needs to be studied further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.’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904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248202" y="8425865"/>
            <a:ext cx="10464801" cy="679225"/>
          </a:xfrm>
          <a:prstGeom prst="rect">
            <a:avLst/>
          </a:prstGeom>
          <a:noFill/>
        </p:spPr>
        <p:txBody>
          <a:bodyPr/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sz="2500" dirty="0">
                <a:latin typeface="Arial" pitchFamily="34" charset="0"/>
                <a:cs typeface="Arial" pitchFamily="34" charset="0"/>
              </a:rPr>
              <a:t>Collecting data </a:t>
            </a:r>
            <a:r>
              <a:rPr sz="25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500" dirty="0">
                <a:latin typeface="Arial" pitchFamily="34" charset="0"/>
                <a:cs typeface="Arial" pitchFamily="34" charset="0"/>
              </a:rPr>
              <a:t>persons with disabilities after 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sz="2500" dirty="0" err="1" smtClean="0">
                <a:latin typeface="Arial" pitchFamily="34" charset="0"/>
                <a:cs typeface="Arial" pitchFamily="34" charset="0"/>
              </a:rPr>
              <a:t>Pakista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n earthquake.</a:t>
            </a:r>
            <a:endParaRPr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" name="Collecting Data of persons with disabilities after earthquake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8952" y="544748"/>
            <a:ext cx="10583695" cy="7529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683802" y="4884311"/>
            <a:ext cx="792094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lang="en-GB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Household s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vey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on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disability and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disasters, Indonesia. 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ASB</a:t>
            </a:r>
            <a:r>
              <a:rPr lang="en-GB"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GB"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&amp; University of Sydney,</a:t>
            </a:r>
            <a:r>
              <a:rPr sz="2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sz="23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3377" y="3433306"/>
            <a:ext cx="101346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of persons with disabilities have never been involved in any DRR activities in their community.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4748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942068" y="8293010"/>
            <a:ext cx="10464801" cy="96123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r">
              <a:defRPr sz="2500"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>
            <a:pPr lvl="0">
              <a:defRPr sz="1800"/>
            </a:pPr>
            <a:r>
              <a:rPr lang="en-GB" sz="2500" dirty="0" smtClean="0"/>
              <a:t>Hazard, vulnerability and capacity assessment led by person with disabilities, Indonesia.</a:t>
            </a:r>
            <a:endParaRPr sz="2500" dirty="0"/>
          </a:p>
        </p:txBody>
      </p:sp>
      <p:pic>
        <p:nvPicPr>
          <p:cNvPr id="1026" name="Picture 2" descr="J:\HVCA-Di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6769" y="601784"/>
            <a:ext cx="11231149" cy="74874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771</Words>
  <Application>Microsoft Office PowerPoint</Application>
  <PresentationFormat>Custom</PresentationFormat>
  <Paragraphs>69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White</vt:lpstr>
      <vt:lpstr>The Sasakawa Award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Sasakawa Award</dc:title>
  <dc:creator>Alex</dc:creator>
  <cp:lastModifiedBy>Ary Ananta</cp:lastModifiedBy>
  <cp:revision>36</cp:revision>
  <dcterms:modified xsi:type="dcterms:W3CDTF">2014-10-31T10:44:59Z</dcterms:modified>
</cp:coreProperties>
</file>