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4" r:id="rId3"/>
    <p:sldId id="265" r:id="rId4"/>
    <p:sldId id="266" r:id="rId5"/>
    <p:sldId id="267" r:id="rId6"/>
    <p:sldId id="270" r:id="rId7"/>
    <p:sldId id="257" r:id="rId8"/>
    <p:sldId id="268" r:id="rId9"/>
    <p:sldId id="269" r:id="rId10"/>
    <p:sldId id="258" r:id="rId11"/>
    <p:sldId id="259" r:id="rId12"/>
    <p:sldId id="260" r:id="rId13"/>
    <p:sldId id="271" r:id="rId14"/>
    <p:sldId id="262" r:id="rId15"/>
    <p:sldId id="263" r:id="rId16"/>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F703"/>
    <a:srgbClr val="1283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Ellipse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lipse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re 13"/>
          <p:cNvSpPr>
            <a:spLocks noGrp="1"/>
          </p:cNvSpPr>
          <p:nvPr>
            <p:ph type="ctrTitle"/>
          </p:nvPr>
        </p:nvSpPr>
        <p:spPr>
          <a:xfrm>
            <a:off x="1432560" y="359898"/>
            <a:ext cx="7406640" cy="1472184"/>
          </a:xfrm>
        </p:spPr>
        <p:txBody>
          <a:bodyPr anchor="b"/>
          <a:lstStyle>
            <a:lvl1pPr algn="l">
              <a:defRPr/>
            </a:lvl1pPr>
            <a:extLst/>
          </a:lstStyle>
          <a:p>
            <a:r>
              <a:rPr lang="fr-FR" smtClean="0"/>
              <a:t>Cliquez pour modifier le style du titre</a:t>
            </a:r>
            <a:endParaRPr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fr-FR" smtClean="0"/>
              <a:t>Cliquez pour modifier le style des sous-titres du masque</a:t>
            </a:r>
            <a:endParaRPr lang="en-US"/>
          </a:p>
        </p:txBody>
      </p:sp>
      <p:sp>
        <p:nvSpPr>
          <p:cNvPr id="6" name="Espace réservé de la date 6"/>
          <p:cNvSpPr>
            <a:spLocks noGrp="1"/>
          </p:cNvSpPr>
          <p:nvPr>
            <p:ph type="dt" sz="half" idx="10"/>
          </p:nvPr>
        </p:nvSpPr>
        <p:spPr/>
        <p:txBody>
          <a:bodyPr/>
          <a:lstStyle>
            <a:lvl1pPr>
              <a:defRPr/>
            </a:lvl1pPr>
            <a:extLst/>
          </a:lstStyle>
          <a:p>
            <a:pPr>
              <a:defRPr/>
            </a:pPr>
            <a:fld id="{5909E30B-DB71-46EE-B0B8-A4D0BBAE5030}" type="datetimeFigureOut">
              <a:rPr lang="fr-FR"/>
              <a:pPr>
                <a:defRPr/>
              </a:pPr>
              <a:t>12/06/2009</a:t>
            </a:fld>
            <a:endParaRPr lang="fr-FR"/>
          </a:p>
        </p:txBody>
      </p:sp>
      <p:sp>
        <p:nvSpPr>
          <p:cNvPr id="7" name="Espace réservé du pied de page 19"/>
          <p:cNvSpPr>
            <a:spLocks noGrp="1"/>
          </p:cNvSpPr>
          <p:nvPr>
            <p:ph type="ftr" sz="quarter" idx="11"/>
          </p:nvPr>
        </p:nvSpPr>
        <p:spPr/>
        <p:txBody>
          <a:bodyPr/>
          <a:lstStyle>
            <a:lvl1pPr>
              <a:defRPr/>
            </a:lvl1pPr>
            <a:extLst/>
          </a:lstStyle>
          <a:p>
            <a:pPr>
              <a:defRPr/>
            </a:pPr>
            <a:endParaRPr lang="fr-FR"/>
          </a:p>
        </p:txBody>
      </p:sp>
      <p:sp>
        <p:nvSpPr>
          <p:cNvPr id="8" name="Espace réservé du numéro de diapositive 9"/>
          <p:cNvSpPr>
            <a:spLocks noGrp="1"/>
          </p:cNvSpPr>
          <p:nvPr>
            <p:ph type="sldNum" sz="quarter" idx="12"/>
          </p:nvPr>
        </p:nvSpPr>
        <p:spPr/>
        <p:txBody>
          <a:bodyPr/>
          <a:lstStyle>
            <a:lvl1pPr>
              <a:defRPr/>
            </a:lvl1pPr>
            <a:extLst/>
          </a:lstStyle>
          <a:p>
            <a:pPr>
              <a:defRPr/>
            </a:pPr>
            <a:fld id="{D1AF548D-B06B-48DD-85FA-F9AC1B23DAE2}"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3"/>
          <p:cNvSpPr>
            <a:spLocks noGrp="1"/>
          </p:cNvSpPr>
          <p:nvPr>
            <p:ph type="dt" sz="half" idx="10"/>
          </p:nvPr>
        </p:nvSpPr>
        <p:spPr/>
        <p:txBody>
          <a:bodyPr/>
          <a:lstStyle>
            <a:lvl1pPr>
              <a:defRPr/>
            </a:lvl1pPr>
          </a:lstStyle>
          <a:p>
            <a:pPr>
              <a:defRPr/>
            </a:pPr>
            <a:fld id="{06722AD3-F3D0-45CE-BAF9-B2AF7DA96F62}" type="datetimeFigureOut">
              <a:rPr lang="fr-FR"/>
              <a:pPr>
                <a:defRPr/>
              </a:pPr>
              <a:t>12/06/2009</a:t>
            </a:fld>
            <a:endParaRPr lang="fr-FR"/>
          </a:p>
        </p:txBody>
      </p:sp>
      <p:sp>
        <p:nvSpPr>
          <p:cNvPr id="5" name="Espace réservé du pied de page 9"/>
          <p:cNvSpPr>
            <a:spLocks noGrp="1"/>
          </p:cNvSpPr>
          <p:nvPr>
            <p:ph type="ftr" sz="quarter" idx="11"/>
          </p:nvPr>
        </p:nvSpPr>
        <p:spPr/>
        <p:txBody>
          <a:bodyPr/>
          <a:lstStyle>
            <a:lvl1pPr>
              <a:defRPr/>
            </a:lvl1pPr>
          </a:lstStyle>
          <a:p>
            <a:pPr>
              <a:defRPr/>
            </a:pPr>
            <a:endParaRPr lang="fr-FR"/>
          </a:p>
        </p:txBody>
      </p:sp>
      <p:sp>
        <p:nvSpPr>
          <p:cNvPr id="6" name="Espace réservé du numéro de diapositive 21"/>
          <p:cNvSpPr>
            <a:spLocks noGrp="1"/>
          </p:cNvSpPr>
          <p:nvPr>
            <p:ph type="sldNum" sz="quarter" idx="12"/>
          </p:nvPr>
        </p:nvSpPr>
        <p:spPr/>
        <p:txBody>
          <a:bodyPr/>
          <a:lstStyle>
            <a:lvl1pPr>
              <a:defRPr/>
            </a:lvl1pPr>
          </a:lstStyle>
          <a:p>
            <a:pPr>
              <a:defRPr/>
            </a:pPr>
            <a:fld id="{3E36981B-FB59-4A0B-9907-1351959B018E}"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3"/>
          <p:cNvSpPr>
            <a:spLocks noGrp="1"/>
          </p:cNvSpPr>
          <p:nvPr>
            <p:ph type="dt" sz="half" idx="10"/>
          </p:nvPr>
        </p:nvSpPr>
        <p:spPr/>
        <p:txBody>
          <a:bodyPr/>
          <a:lstStyle>
            <a:lvl1pPr>
              <a:defRPr/>
            </a:lvl1pPr>
          </a:lstStyle>
          <a:p>
            <a:pPr>
              <a:defRPr/>
            </a:pPr>
            <a:fld id="{214A985C-53AC-43D2-8061-79101C51BCCA}" type="datetimeFigureOut">
              <a:rPr lang="fr-FR"/>
              <a:pPr>
                <a:defRPr/>
              </a:pPr>
              <a:t>12/06/2009</a:t>
            </a:fld>
            <a:endParaRPr lang="fr-FR"/>
          </a:p>
        </p:txBody>
      </p:sp>
      <p:sp>
        <p:nvSpPr>
          <p:cNvPr id="5" name="Espace réservé du pied de page 9"/>
          <p:cNvSpPr>
            <a:spLocks noGrp="1"/>
          </p:cNvSpPr>
          <p:nvPr>
            <p:ph type="ftr" sz="quarter" idx="11"/>
          </p:nvPr>
        </p:nvSpPr>
        <p:spPr/>
        <p:txBody>
          <a:bodyPr/>
          <a:lstStyle>
            <a:lvl1pPr>
              <a:defRPr/>
            </a:lvl1pPr>
          </a:lstStyle>
          <a:p>
            <a:pPr>
              <a:defRPr/>
            </a:pPr>
            <a:endParaRPr lang="fr-FR"/>
          </a:p>
        </p:txBody>
      </p:sp>
      <p:sp>
        <p:nvSpPr>
          <p:cNvPr id="6" name="Espace réservé du numéro de diapositive 21"/>
          <p:cNvSpPr>
            <a:spLocks noGrp="1"/>
          </p:cNvSpPr>
          <p:nvPr>
            <p:ph type="sldNum" sz="quarter" idx="12"/>
          </p:nvPr>
        </p:nvSpPr>
        <p:spPr/>
        <p:txBody>
          <a:bodyPr/>
          <a:lstStyle>
            <a:lvl1pPr>
              <a:defRPr/>
            </a:lvl1pPr>
          </a:lstStyle>
          <a:p>
            <a:pPr>
              <a:defRPr/>
            </a:pPr>
            <a:fld id="{149E457E-0C09-42FA-AF01-A148951F054C}"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contenu 2"/>
          <p:cNvSpPr>
            <a:spLocks noGrp="1"/>
          </p:cNvSpPr>
          <p:nvPr>
            <p:ph idx="1"/>
          </p:nvPr>
        </p:nvSpPr>
        <p:spPr/>
        <p:txBody>
          <a:bodyPr/>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3"/>
          <p:cNvSpPr>
            <a:spLocks noGrp="1"/>
          </p:cNvSpPr>
          <p:nvPr>
            <p:ph type="dt" sz="half" idx="10"/>
          </p:nvPr>
        </p:nvSpPr>
        <p:spPr/>
        <p:txBody>
          <a:bodyPr/>
          <a:lstStyle>
            <a:lvl1pPr>
              <a:defRPr/>
            </a:lvl1pPr>
          </a:lstStyle>
          <a:p>
            <a:pPr>
              <a:defRPr/>
            </a:pPr>
            <a:fld id="{B061901D-F273-4E29-B756-987C4E91246E}" type="datetimeFigureOut">
              <a:rPr lang="fr-FR"/>
              <a:pPr>
                <a:defRPr/>
              </a:pPr>
              <a:t>12/06/2009</a:t>
            </a:fld>
            <a:endParaRPr lang="fr-FR"/>
          </a:p>
        </p:txBody>
      </p:sp>
      <p:sp>
        <p:nvSpPr>
          <p:cNvPr id="5" name="Espace réservé du pied de page 9"/>
          <p:cNvSpPr>
            <a:spLocks noGrp="1"/>
          </p:cNvSpPr>
          <p:nvPr>
            <p:ph type="ftr" sz="quarter" idx="11"/>
          </p:nvPr>
        </p:nvSpPr>
        <p:spPr/>
        <p:txBody>
          <a:bodyPr/>
          <a:lstStyle>
            <a:lvl1pPr>
              <a:defRPr/>
            </a:lvl1pPr>
          </a:lstStyle>
          <a:p>
            <a:pPr>
              <a:defRPr/>
            </a:pPr>
            <a:endParaRPr lang="fr-FR"/>
          </a:p>
        </p:txBody>
      </p:sp>
      <p:sp>
        <p:nvSpPr>
          <p:cNvPr id="6" name="Espace réservé du numéro de diapositive 21"/>
          <p:cNvSpPr>
            <a:spLocks noGrp="1"/>
          </p:cNvSpPr>
          <p:nvPr>
            <p:ph type="sldNum" sz="quarter" idx="12"/>
          </p:nvPr>
        </p:nvSpPr>
        <p:spPr/>
        <p:txBody>
          <a:bodyPr/>
          <a:lstStyle>
            <a:lvl1pPr>
              <a:defRPr/>
            </a:lvl1pPr>
          </a:lstStyle>
          <a:p>
            <a:pPr>
              <a:defRPr/>
            </a:pPr>
            <a:fld id="{65C73DEA-078F-4226-B975-46F31727AF25}"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lipse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lipse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fr-FR" smtClean="0"/>
              <a:t>Cliquez pour modifier les styles du texte du masque</a:t>
            </a:r>
          </a:p>
        </p:txBody>
      </p:sp>
      <p:sp>
        <p:nvSpPr>
          <p:cNvPr id="8" name="Espace réservé de la date 3"/>
          <p:cNvSpPr>
            <a:spLocks noGrp="1"/>
          </p:cNvSpPr>
          <p:nvPr>
            <p:ph type="dt" sz="half" idx="10"/>
          </p:nvPr>
        </p:nvSpPr>
        <p:spPr/>
        <p:txBody>
          <a:bodyPr/>
          <a:lstStyle>
            <a:lvl1pPr>
              <a:defRPr/>
            </a:lvl1pPr>
            <a:extLst/>
          </a:lstStyle>
          <a:p>
            <a:pPr>
              <a:defRPr/>
            </a:pPr>
            <a:fld id="{02C8EC7C-D8AE-459A-A863-31F70DD3ACB4}" type="datetimeFigureOut">
              <a:rPr lang="fr-FR"/>
              <a:pPr>
                <a:defRPr/>
              </a:pPr>
              <a:t>12/06/2009</a:t>
            </a:fld>
            <a:endParaRPr lang="fr-FR"/>
          </a:p>
        </p:txBody>
      </p:sp>
      <p:sp>
        <p:nvSpPr>
          <p:cNvPr id="9" name="Espace réservé du pied de page 4"/>
          <p:cNvSpPr>
            <a:spLocks noGrp="1"/>
          </p:cNvSpPr>
          <p:nvPr>
            <p:ph type="ftr" sz="quarter" idx="11"/>
          </p:nvPr>
        </p:nvSpPr>
        <p:spPr/>
        <p:txBody>
          <a:bodyPr/>
          <a:lstStyle>
            <a:lvl1pPr>
              <a:defRPr/>
            </a:lvl1pPr>
            <a:extLst/>
          </a:lstStyle>
          <a:p>
            <a:pPr>
              <a:defRPr/>
            </a:pPr>
            <a:endParaRPr lang="fr-FR"/>
          </a:p>
        </p:txBody>
      </p:sp>
      <p:sp>
        <p:nvSpPr>
          <p:cNvPr id="10" name="Espace réservé du numéro de diapositive 5"/>
          <p:cNvSpPr>
            <a:spLocks noGrp="1"/>
          </p:cNvSpPr>
          <p:nvPr>
            <p:ph type="sldNum" sz="quarter" idx="12"/>
          </p:nvPr>
        </p:nvSpPr>
        <p:spPr/>
        <p:txBody>
          <a:bodyPr/>
          <a:lstStyle>
            <a:lvl1pPr>
              <a:defRPr/>
            </a:lvl1pPr>
            <a:extLst/>
          </a:lstStyle>
          <a:p>
            <a:pPr>
              <a:defRPr/>
            </a:pPr>
            <a:fld id="{6CFF8FAE-9E1E-4533-9B61-A028B6887C54}"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lang="fr-FR" smtClean="0"/>
              <a:t>Cliquez pour modifier le style du titre</a:t>
            </a:r>
            <a:endParaRPr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23"/>
          <p:cNvSpPr>
            <a:spLocks noGrp="1"/>
          </p:cNvSpPr>
          <p:nvPr>
            <p:ph type="dt" sz="half" idx="10"/>
          </p:nvPr>
        </p:nvSpPr>
        <p:spPr/>
        <p:txBody>
          <a:bodyPr/>
          <a:lstStyle>
            <a:lvl1pPr>
              <a:defRPr/>
            </a:lvl1pPr>
          </a:lstStyle>
          <a:p>
            <a:pPr>
              <a:defRPr/>
            </a:pPr>
            <a:fld id="{5C4F1EE6-4DBD-4686-B9BC-F32CA8AE3C9D}" type="datetimeFigureOut">
              <a:rPr lang="fr-FR"/>
              <a:pPr>
                <a:defRPr/>
              </a:pPr>
              <a:t>12/06/2009</a:t>
            </a:fld>
            <a:endParaRPr lang="fr-FR"/>
          </a:p>
        </p:txBody>
      </p:sp>
      <p:sp>
        <p:nvSpPr>
          <p:cNvPr id="6" name="Espace réservé du pied de page 9"/>
          <p:cNvSpPr>
            <a:spLocks noGrp="1"/>
          </p:cNvSpPr>
          <p:nvPr>
            <p:ph type="ftr" sz="quarter" idx="11"/>
          </p:nvPr>
        </p:nvSpPr>
        <p:spPr/>
        <p:txBody>
          <a:bodyPr/>
          <a:lstStyle>
            <a:lvl1pPr>
              <a:defRPr/>
            </a:lvl1pPr>
          </a:lstStyle>
          <a:p>
            <a:pPr>
              <a:defRPr/>
            </a:pPr>
            <a:endParaRPr lang="fr-FR"/>
          </a:p>
        </p:txBody>
      </p:sp>
      <p:sp>
        <p:nvSpPr>
          <p:cNvPr id="7" name="Espace réservé du numéro de diapositive 21"/>
          <p:cNvSpPr>
            <a:spLocks noGrp="1"/>
          </p:cNvSpPr>
          <p:nvPr>
            <p:ph type="sldNum" sz="quarter" idx="12"/>
          </p:nvPr>
        </p:nvSpPr>
        <p:spPr/>
        <p:txBody>
          <a:bodyPr/>
          <a:lstStyle>
            <a:lvl1pPr>
              <a:defRPr/>
            </a:lvl1pPr>
          </a:lstStyle>
          <a:p>
            <a:pPr>
              <a:defRPr/>
            </a:pPr>
            <a:fld id="{438F8B35-AFC5-44E3-B9CE-35052841E2FB}"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lstStyle>
            <a:lvl1pPr algn="ctr">
              <a:defRPr sz="4500" b="1" cap="none" baseline="0"/>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lvl1pPr>
              <a:defRPr/>
            </a:lvl1pPr>
            <a:extLst/>
          </a:lstStyle>
          <a:p>
            <a:pPr>
              <a:defRPr/>
            </a:pPr>
            <a:fld id="{7E71E4C3-02E8-4242-9CBB-27FB5B8D114E}" type="datetimeFigureOut">
              <a:rPr lang="fr-FR"/>
              <a:pPr>
                <a:defRPr/>
              </a:pPr>
              <a:t>12/06/2009</a:t>
            </a:fld>
            <a:endParaRPr lang="fr-FR"/>
          </a:p>
        </p:txBody>
      </p:sp>
      <p:sp>
        <p:nvSpPr>
          <p:cNvPr id="8" name="Espace réservé du pied de page 7"/>
          <p:cNvSpPr>
            <a:spLocks noGrp="1"/>
          </p:cNvSpPr>
          <p:nvPr>
            <p:ph type="ftr" sz="quarter" idx="11"/>
          </p:nvPr>
        </p:nvSpPr>
        <p:spPr/>
        <p:txBody>
          <a:bodyPr/>
          <a:lstStyle>
            <a:lvl1pPr>
              <a:defRPr/>
            </a:lvl1pPr>
            <a:extLst/>
          </a:lstStyle>
          <a:p>
            <a:pPr>
              <a:defRPr/>
            </a:pPr>
            <a:endParaRPr lang="fr-FR"/>
          </a:p>
        </p:txBody>
      </p:sp>
      <p:sp>
        <p:nvSpPr>
          <p:cNvPr id="9" name="Espace réservé du numéro de diapositive 8"/>
          <p:cNvSpPr>
            <a:spLocks noGrp="1"/>
          </p:cNvSpPr>
          <p:nvPr>
            <p:ph type="sldNum" sz="quarter" idx="12"/>
          </p:nvPr>
        </p:nvSpPr>
        <p:spPr/>
        <p:txBody>
          <a:bodyPr/>
          <a:lstStyle>
            <a:lvl1pPr>
              <a:defRPr/>
            </a:lvl1pPr>
            <a:extLst/>
          </a:lstStyle>
          <a:p>
            <a:pPr>
              <a:defRPr/>
            </a:pPr>
            <a:fld id="{00876E80-C065-4515-9DD4-F1743AC7AB31}"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lang="fr-FR" smtClean="0"/>
              <a:t>Cliquez pour modifier le style du titre</a:t>
            </a:r>
            <a:endParaRPr lang="en-US"/>
          </a:p>
        </p:txBody>
      </p:sp>
      <p:sp>
        <p:nvSpPr>
          <p:cNvPr id="3" name="Espace réservé de la date 23"/>
          <p:cNvSpPr>
            <a:spLocks noGrp="1"/>
          </p:cNvSpPr>
          <p:nvPr>
            <p:ph type="dt" sz="half" idx="10"/>
          </p:nvPr>
        </p:nvSpPr>
        <p:spPr/>
        <p:txBody>
          <a:bodyPr/>
          <a:lstStyle>
            <a:lvl1pPr>
              <a:defRPr/>
            </a:lvl1pPr>
          </a:lstStyle>
          <a:p>
            <a:pPr>
              <a:defRPr/>
            </a:pPr>
            <a:fld id="{9FE4688A-CC57-4CA4-8C29-473A01FF56DA}" type="datetimeFigureOut">
              <a:rPr lang="fr-FR"/>
              <a:pPr>
                <a:defRPr/>
              </a:pPr>
              <a:t>12/06/2009</a:t>
            </a:fld>
            <a:endParaRPr lang="fr-FR"/>
          </a:p>
        </p:txBody>
      </p:sp>
      <p:sp>
        <p:nvSpPr>
          <p:cNvPr id="4" name="Espace réservé du pied de page 9"/>
          <p:cNvSpPr>
            <a:spLocks noGrp="1"/>
          </p:cNvSpPr>
          <p:nvPr>
            <p:ph type="ftr" sz="quarter" idx="11"/>
          </p:nvPr>
        </p:nvSpPr>
        <p:spPr/>
        <p:txBody>
          <a:bodyPr/>
          <a:lstStyle>
            <a:lvl1pPr>
              <a:defRPr/>
            </a:lvl1pPr>
          </a:lstStyle>
          <a:p>
            <a:pPr>
              <a:defRPr/>
            </a:pPr>
            <a:endParaRPr lang="fr-FR"/>
          </a:p>
        </p:txBody>
      </p:sp>
      <p:sp>
        <p:nvSpPr>
          <p:cNvPr id="5" name="Espace réservé du numéro de diapositive 21"/>
          <p:cNvSpPr>
            <a:spLocks noGrp="1"/>
          </p:cNvSpPr>
          <p:nvPr>
            <p:ph type="sldNum" sz="quarter" idx="12"/>
          </p:nvPr>
        </p:nvSpPr>
        <p:spPr/>
        <p:txBody>
          <a:bodyPr/>
          <a:lstStyle>
            <a:lvl1pPr>
              <a:defRPr/>
            </a:lvl1pPr>
          </a:lstStyle>
          <a:p>
            <a:pPr>
              <a:defRPr/>
            </a:pPr>
            <a:fld id="{3FD324F2-641C-495B-AA52-DBFB6DBB467E}"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Espace réservé de la date 1"/>
          <p:cNvSpPr>
            <a:spLocks noGrp="1"/>
          </p:cNvSpPr>
          <p:nvPr>
            <p:ph type="dt" sz="half" idx="10"/>
          </p:nvPr>
        </p:nvSpPr>
        <p:spPr/>
        <p:txBody>
          <a:bodyPr/>
          <a:lstStyle>
            <a:lvl1pPr>
              <a:defRPr/>
            </a:lvl1pPr>
            <a:extLst/>
          </a:lstStyle>
          <a:p>
            <a:pPr>
              <a:defRPr/>
            </a:pPr>
            <a:fld id="{2626F862-E245-42A3-B3FA-262038144D76}" type="datetimeFigureOut">
              <a:rPr lang="fr-FR"/>
              <a:pPr>
                <a:defRPr/>
              </a:pPr>
              <a:t>12/06/2009</a:t>
            </a:fld>
            <a:endParaRPr lang="fr-FR"/>
          </a:p>
        </p:txBody>
      </p:sp>
      <p:sp>
        <p:nvSpPr>
          <p:cNvPr id="5" name="Espace réservé du pied de page 2"/>
          <p:cNvSpPr>
            <a:spLocks noGrp="1"/>
          </p:cNvSpPr>
          <p:nvPr>
            <p:ph type="ftr" sz="quarter" idx="11"/>
          </p:nvPr>
        </p:nvSpPr>
        <p:spPr/>
        <p:txBody>
          <a:bodyPr/>
          <a:lstStyle>
            <a:lvl1pPr>
              <a:defRPr/>
            </a:lvl1pPr>
            <a:extLst/>
          </a:lstStyle>
          <a:p>
            <a:pPr>
              <a:defRPr/>
            </a:pPr>
            <a:endParaRPr lang="fr-FR"/>
          </a:p>
        </p:txBody>
      </p:sp>
      <p:sp>
        <p:nvSpPr>
          <p:cNvPr id="6" name="Espace réservé du numéro de diapositive 3"/>
          <p:cNvSpPr>
            <a:spLocks noGrp="1"/>
          </p:cNvSpPr>
          <p:nvPr>
            <p:ph type="sldNum" sz="quarter" idx="12"/>
          </p:nvPr>
        </p:nvSpPr>
        <p:spPr/>
        <p:txBody>
          <a:bodyPr/>
          <a:lstStyle>
            <a:lvl1pPr>
              <a:defRPr/>
            </a:lvl1pPr>
            <a:extLst/>
          </a:lstStyle>
          <a:p>
            <a:pPr>
              <a:defRPr/>
            </a:pPr>
            <a:fld id="{0D90A130-5768-4A95-90BF-76B8A375022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fr-FR" smtClean="0"/>
              <a:t>Cliquez pour modifier le style du titre</a:t>
            </a:r>
            <a:endParaRPr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lvl1pPr>
              <a:defRPr/>
            </a:lvl1pPr>
            <a:extLst/>
          </a:lstStyle>
          <a:p>
            <a:pPr>
              <a:defRPr/>
            </a:pPr>
            <a:fld id="{AE18087F-0E13-4395-B640-691E32D41A9F}" type="datetimeFigureOut">
              <a:rPr lang="fr-FR"/>
              <a:pPr>
                <a:defRPr/>
              </a:pPr>
              <a:t>12/06/2009</a:t>
            </a:fld>
            <a:endParaRPr lang="fr-FR"/>
          </a:p>
        </p:txBody>
      </p:sp>
      <p:sp>
        <p:nvSpPr>
          <p:cNvPr id="6" name="Espace réservé du pied de page 5"/>
          <p:cNvSpPr>
            <a:spLocks noGrp="1"/>
          </p:cNvSpPr>
          <p:nvPr>
            <p:ph type="ftr" sz="quarter" idx="11"/>
          </p:nvPr>
        </p:nvSpPr>
        <p:spPr/>
        <p:txBody>
          <a:bodyPr/>
          <a:lstStyle>
            <a:lvl1pPr>
              <a:defRPr/>
            </a:lvl1pPr>
            <a:extLst/>
          </a:lstStyle>
          <a:p>
            <a:pPr>
              <a:defRPr/>
            </a:pPr>
            <a:endParaRPr lang="fr-FR"/>
          </a:p>
        </p:txBody>
      </p:sp>
      <p:sp>
        <p:nvSpPr>
          <p:cNvPr id="7" name="Espace réservé du numéro de diapositive 6"/>
          <p:cNvSpPr>
            <a:spLocks noGrp="1"/>
          </p:cNvSpPr>
          <p:nvPr>
            <p:ph type="sldNum" sz="quarter" idx="12"/>
          </p:nvPr>
        </p:nvSpPr>
        <p:spPr/>
        <p:txBody>
          <a:bodyPr/>
          <a:lstStyle>
            <a:lvl1pPr>
              <a:defRPr/>
            </a:lvl1pPr>
            <a:extLst/>
          </a:lstStyle>
          <a:p>
            <a:pPr>
              <a:defRPr/>
            </a:pPr>
            <a:fld id="{C6728F79-356F-47E9-8320-AA7E2EF3465C}"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Organigramme : Processu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Organigramme : Processu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fr-FR" smtClean="0"/>
              <a:t>Cliquez pour modifier le style du titre</a:t>
            </a:r>
            <a:endParaRPr lang="en-US"/>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fr-FR" smtClean="0"/>
              <a:t>Cliquez pour modifier les styles du texte du masque</a:t>
            </a:r>
          </a:p>
        </p:txBody>
      </p:sp>
      <p:sp>
        <p:nvSpPr>
          <p:cNvPr id="8" name="Espace réservé de la date 4"/>
          <p:cNvSpPr>
            <a:spLocks noGrp="1"/>
          </p:cNvSpPr>
          <p:nvPr>
            <p:ph type="dt" sz="half" idx="10"/>
          </p:nvPr>
        </p:nvSpPr>
        <p:spPr/>
        <p:txBody>
          <a:bodyPr/>
          <a:lstStyle>
            <a:lvl1pPr>
              <a:defRPr/>
            </a:lvl1pPr>
            <a:extLst/>
          </a:lstStyle>
          <a:p>
            <a:pPr>
              <a:defRPr/>
            </a:pPr>
            <a:fld id="{9B24CA4B-20FC-4E7C-BF55-99BC25E0DBCE}" type="datetimeFigureOut">
              <a:rPr lang="fr-FR"/>
              <a:pPr>
                <a:defRPr/>
              </a:pPr>
              <a:t>12/06/2009</a:t>
            </a:fld>
            <a:endParaRPr lang="fr-FR"/>
          </a:p>
        </p:txBody>
      </p:sp>
      <p:sp>
        <p:nvSpPr>
          <p:cNvPr id="9" name="Espace réservé du pied de page 5"/>
          <p:cNvSpPr>
            <a:spLocks noGrp="1"/>
          </p:cNvSpPr>
          <p:nvPr>
            <p:ph type="ftr" sz="quarter" idx="11"/>
          </p:nvPr>
        </p:nvSpPr>
        <p:spPr/>
        <p:txBody>
          <a:bodyPr/>
          <a:lstStyle>
            <a:lvl1pPr>
              <a:defRPr/>
            </a:lvl1pPr>
            <a:extLst/>
          </a:lstStyle>
          <a:p>
            <a:pPr>
              <a:defRPr/>
            </a:pPr>
            <a:endParaRPr lang="fr-FR"/>
          </a:p>
        </p:txBody>
      </p:sp>
      <p:sp>
        <p:nvSpPr>
          <p:cNvPr id="10" name="Espace réservé du numéro de diapositive 6"/>
          <p:cNvSpPr>
            <a:spLocks noGrp="1"/>
          </p:cNvSpPr>
          <p:nvPr>
            <p:ph type="sldNum" sz="quarter" idx="12"/>
          </p:nvPr>
        </p:nvSpPr>
        <p:spPr/>
        <p:txBody>
          <a:bodyPr/>
          <a:lstStyle>
            <a:lvl1pPr>
              <a:defRPr/>
            </a:lvl1pPr>
            <a:extLst/>
          </a:lstStyle>
          <a:p>
            <a:pPr>
              <a:defRPr/>
            </a:pPr>
            <a:fld id="{71C290AC-84CE-452C-9C62-32E077618319}"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lipse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Espace réservé du titre 4"/>
          <p:cNvSpPr>
            <a:spLocks noGrp="1"/>
          </p:cNvSpPr>
          <p:nvPr>
            <p:ph type="title"/>
          </p:nvPr>
        </p:nvSpPr>
        <p:spPr>
          <a:xfrm>
            <a:off x="1435100" y="274638"/>
            <a:ext cx="7499350" cy="1143000"/>
          </a:xfrm>
          <a:prstGeom prst="rect">
            <a:avLst/>
          </a:prstGeom>
        </p:spPr>
        <p:txBody>
          <a:bodyPr anchor="ctr">
            <a:normAutofit/>
          </a:bodyPr>
          <a:lstStyle>
            <a:extLst/>
          </a:lstStyle>
          <a:p>
            <a:r>
              <a:rPr lang="fr-FR" smtClean="0"/>
              <a:t>Cliquez pour modifier le style du titre</a:t>
            </a:r>
            <a:endParaRPr lang="en-US"/>
          </a:p>
        </p:txBody>
      </p:sp>
      <p:sp>
        <p:nvSpPr>
          <p:cNvPr id="1033" name="Espace réservé du texte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79AD1E11-B1D7-4E1A-9962-7DD8E83DDD36}" type="datetimeFigureOut">
              <a:rPr lang="fr-FR"/>
              <a:pPr>
                <a:defRPr/>
              </a:pPr>
              <a:t>12/06/2009</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fr-FR"/>
          </a:p>
        </p:txBody>
      </p:sp>
      <p:sp>
        <p:nvSpPr>
          <p:cNvPr id="22" name="Espace réservé du numéro de diapositive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4C601908-F71B-4E1D-BF5F-30DD62C2DA17}" type="slidenum">
              <a:rPr lang="fr-FR"/>
              <a:pPr>
                <a:defRPr/>
              </a:pPr>
              <a:t>‹N°›</a:t>
            </a:fld>
            <a:endParaRPr lang="fr-FR"/>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866" r:id="rId1"/>
    <p:sldLayoutId id="2147483861" r:id="rId2"/>
    <p:sldLayoutId id="2147483867" r:id="rId3"/>
    <p:sldLayoutId id="2147483862" r:id="rId4"/>
    <p:sldLayoutId id="2147483868" r:id="rId5"/>
    <p:sldLayoutId id="2147483863" r:id="rId6"/>
    <p:sldLayoutId id="2147483869" r:id="rId7"/>
    <p:sldLayoutId id="2147483870" r:id="rId8"/>
    <p:sldLayoutId id="2147483871" r:id="rId9"/>
    <p:sldLayoutId id="2147483864" r:id="rId10"/>
    <p:sldLayoutId id="2147483865"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4437" y="214290"/>
            <a:ext cx="7929563" cy="2714625"/>
          </a:xfrm>
        </p:spPr>
        <p:txBody>
          <a:bodyPr>
            <a:noAutofit/>
          </a:bodyPr>
          <a:lstStyle/>
          <a:p>
            <a:pPr algn="ctr" eaLnBrk="1" fontAlgn="auto" hangingPunct="1">
              <a:spcAft>
                <a:spcPts val="0"/>
              </a:spcAft>
              <a:defRPr/>
            </a:pPr>
            <a:r>
              <a:rPr lang="fr-FR" sz="4400" b="1" dirty="0" smtClean="0">
                <a:solidFill>
                  <a:schemeClr val="tx2">
                    <a:satMod val="130000"/>
                  </a:schemeClr>
                </a:solidFill>
              </a:rPr>
              <a:t/>
            </a:r>
            <a:br>
              <a:rPr lang="fr-FR" sz="4400" b="1" dirty="0" smtClean="0">
                <a:solidFill>
                  <a:schemeClr val="tx2">
                    <a:satMod val="130000"/>
                  </a:schemeClr>
                </a:solidFill>
              </a:rPr>
            </a:br>
            <a:r>
              <a:rPr lang="fr-FR" sz="4400" b="1" dirty="0" smtClean="0">
                <a:solidFill>
                  <a:schemeClr val="tx2">
                    <a:satMod val="130000"/>
                  </a:schemeClr>
                </a:solidFill>
              </a:rPr>
              <a:t/>
            </a:r>
            <a:br>
              <a:rPr lang="fr-FR" sz="4400" b="1" dirty="0" smtClean="0">
                <a:solidFill>
                  <a:schemeClr val="tx2">
                    <a:satMod val="130000"/>
                  </a:schemeClr>
                </a:solidFill>
              </a:rPr>
            </a:br>
            <a:r>
              <a:rPr lang="fr-FR" sz="3600" b="1" dirty="0" smtClean="0">
                <a:solidFill>
                  <a:schemeClr val="tx2">
                    <a:satMod val="130000"/>
                  </a:schemeClr>
                </a:solidFill>
              </a:rPr>
              <a:t>COMMUNICATION DU GABON SUR LA REDUCTION DES RISQUES DE CATASTROPHES</a:t>
            </a:r>
            <a:r>
              <a:rPr lang="fr-FR" sz="3600" dirty="0" smtClean="0">
                <a:solidFill>
                  <a:schemeClr val="tx2">
                    <a:satMod val="130000"/>
                  </a:schemeClr>
                </a:solidFill>
              </a:rPr>
              <a:t/>
            </a:r>
            <a:br>
              <a:rPr lang="fr-FR" sz="3600" dirty="0" smtClean="0">
                <a:solidFill>
                  <a:schemeClr val="tx2">
                    <a:satMod val="130000"/>
                  </a:schemeClr>
                </a:solidFill>
              </a:rPr>
            </a:br>
            <a:r>
              <a:rPr lang="fr-FR" sz="3600" dirty="0" smtClean="0">
                <a:solidFill>
                  <a:schemeClr val="tx2">
                    <a:satMod val="130000"/>
                  </a:schemeClr>
                </a:solidFill>
              </a:rPr>
              <a:t>     </a:t>
            </a:r>
            <a:endParaRPr lang="fr-FR" sz="3600" dirty="0">
              <a:solidFill>
                <a:schemeClr val="tx2">
                  <a:satMod val="130000"/>
                </a:schemeClr>
              </a:solidFill>
            </a:endParaRPr>
          </a:p>
        </p:txBody>
      </p:sp>
      <p:sp>
        <p:nvSpPr>
          <p:cNvPr id="3" name="Sous-titre 2"/>
          <p:cNvSpPr>
            <a:spLocks noGrp="1"/>
          </p:cNvSpPr>
          <p:nvPr>
            <p:ph type="subTitle" idx="1"/>
          </p:nvPr>
        </p:nvSpPr>
        <p:spPr>
          <a:xfrm>
            <a:off x="1143000" y="4429125"/>
            <a:ext cx="6400800" cy="1752600"/>
          </a:xfrm>
        </p:spPr>
        <p:txBody>
          <a:bodyPr>
            <a:normAutofit fontScale="62500" lnSpcReduction="20000"/>
          </a:bodyPr>
          <a:lstStyle/>
          <a:p>
            <a:pPr eaLnBrk="1" fontAlgn="auto" hangingPunct="1">
              <a:spcAft>
                <a:spcPts val="0"/>
              </a:spcAft>
              <a:buFont typeface="Wingdings 2"/>
              <a:buNone/>
              <a:defRPr/>
            </a:pPr>
            <a:r>
              <a:rPr lang="fr-FR" i="1" dirty="0" smtClean="0"/>
              <a:t>Présenté par:</a:t>
            </a:r>
          </a:p>
          <a:p>
            <a:pPr eaLnBrk="1" fontAlgn="auto" hangingPunct="1">
              <a:spcAft>
                <a:spcPts val="0"/>
              </a:spcAft>
              <a:buFont typeface="Wingdings 2"/>
              <a:buNone/>
              <a:defRPr/>
            </a:pPr>
            <a:r>
              <a:rPr lang="fr-FR" sz="4400" b="1" dirty="0" smtClean="0"/>
              <a:t>Madame Hortense </a:t>
            </a:r>
            <a:r>
              <a:rPr lang="fr-FR" sz="4400" b="1" dirty="0"/>
              <a:t>TOGO</a:t>
            </a:r>
            <a:r>
              <a:rPr lang="fr-FR" sz="4400" dirty="0"/>
              <a:t>,</a:t>
            </a:r>
            <a:r>
              <a:rPr lang="fr-FR" dirty="0"/>
              <a:t> </a:t>
            </a:r>
            <a:endParaRPr lang="fr-FR" dirty="0" smtClean="0"/>
          </a:p>
          <a:p>
            <a:pPr eaLnBrk="1" fontAlgn="auto" hangingPunct="1">
              <a:spcAft>
                <a:spcPts val="0"/>
              </a:spcAft>
              <a:buFont typeface="Wingdings 2"/>
              <a:buNone/>
              <a:defRPr/>
            </a:pPr>
            <a:r>
              <a:rPr lang="fr-FR" dirty="0" smtClean="0"/>
              <a:t>Directeur Général de la Prévention des Risques</a:t>
            </a:r>
          </a:p>
          <a:p>
            <a:pPr eaLnBrk="1" fontAlgn="auto" hangingPunct="1">
              <a:spcAft>
                <a:spcPts val="0"/>
              </a:spcAft>
              <a:buFont typeface="Wingdings 2"/>
              <a:buNone/>
              <a:defRPr/>
            </a:pPr>
            <a:r>
              <a:rPr lang="fr-FR" dirty="0" smtClean="0"/>
              <a:t> Ministère de l’Environnement, de la Protection de la Nature </a:t>
            </a:r>
          </a:p>
          <a:p>
            <a:pPr eaLnBrk="1" fontAlgn="auto" hangingPunct="1">
              <a:spcAft>
                <a:spcPts val="0"/>
              </a:spcAft>
              <a:buFont typeface="Wingdings 2"/>
              <a:buNone/>
              <a:defRPr/>
            </a:pPr>
            <a:r>
              <a:rPr lang="fr-FR" dirty="0" smtClean="0"/>
              <a:t>et du Développement Durable</a:t>
            </a:r>
          </a:p>
          <a:p>
            <a:pPr eaLnBrk="1" fontAlgn="auto" hangingPunct="1">
              <a:spcAft>
                <a:spcPts val="0"/>
              </a:spcAft>
              <a:buFont typeface="Wingdings 2"/>
              <a:buNone/>
              <a:defRPr/>
            </a:pPr>
            <a:r>
              <a:rPr lang="en-US" dirty="0" smtClean="0"/>
              <a:t>togohortense@yahoo.fr</a:t>
            </a:r>
            <a:endParaRPr lang="fr-FR" dirty="0"/>
          </a:p>
          <a:p>
            <a:pPr eaLnBrk="1" fontAlgn="auto" hangingPunct="1">
              <a:spcAft>
                <a:spcPts val="0"/>
              </a:spcAft>
              <a:buFont typeface="Wingdings 2"/>
              <a:buNone/>
              <a:defRPr/>
            </a:pPr>
            <a:endParaRPr lang="fr-FR" dirty="0"/>
          </a:p>
        </p:txBody>
      </p:sp>
      <p:grpSp>
        <p:nvGrpSpPr>
          <p:cNvPr id="8196" name="Groupe 6"/>
          <p:cNvGrpSpPr>
            <a:grpSpLocks/>
          </p:cNvGrpSpPr>
          <p:nvPr/>
        </p:nvGrpSpPr>
        <p:grpSpPr bwMode="auto">
          <a:xfrm>
            <a:off x="0" y="2571750"/>
            <a:ext cx="9144000" cy="1500188"/>
            <a:chOff x="0" y="2571744"/>
            <a:chExt cx="9144000" cy="1500198"/>
          </a:xfrm>
        </p:grpSpPr>
        <p:sp>
          <p:nvSpPr>
            <p:cNvPr id="4" name="Rectangle 3"/>
            <p:cNvSpPr/>
            <p:nvPr/>
          </p:nvSpPr>
          <p:spPr>
            <a:xfrm>
              <a:off x="0" y="2571744"/>
              <a:ext cx="9144000" cy="500066"/>
            </a:xfrm>
            <a:prstGeom prst="rect">
              <a:avLst/>
            </a:prstGeom>
            <a:solidFill>
              <a:srgbClr val="12830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Rectangle 4"/>
            <p:cNvSpPr/>
            <p:nvPr/>
          </p:nvSpPr>
          <p:spPr>
            <a:xfrm>
              <a:off x="0" y="3071810"/>
              <a:ext cx="9144000" cy="500065"/>
            </a:xfrm>
            <a:prstGeom prst="rect">
              <a:avLst/>
            </a:prstGeom>
            <a:solidFill>
              <a:srgbClr val="F1F70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Rectangle 5"/>
            <p:cNvSpPr/>
            <p:nvPr/>
          </p:nvSpPr>
          <p:spPr>
            <a:xfrm>
              <a:off x="0" y="3571876"/>
              <a:ext cx="9144000" cy="5000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r>
              <a:rPr lang="fr-FR" b="1" i="1" dirty="0" smtClean="0">
                <a:solidFill>
                  <a:schemeClr val="tx2">
                    <a:satMod val="130000"/>
                  </a:schemeClr>
                </a:solidFill>
              </a:rPr>
              <a:t>Conclusion</a:t>
            </a:r>
            <a:endParaRPr lang="fr-FR" b="1" i="1" dirty="0">
              <a:solidFill>
                <a:schemeClr val="tx2">
                  <a:satMod val="130000"/>
                </a:schemeClr>
              </a:solidFill>
            </a:endParaRPr>
          </a:p>
        </p:txBody>
      </p:sp>
      <p:sp>
        <p:nvSpPr>
          <p:cNvPr id="3" name="Espace réservé du contenu 2"/>
          <p:cNvSpPr>
            <a:spLocks noGrp="1"/>
          </p:cNvSpPr>
          <p:nvPr>
            <p:ph idx="1"/>
          </p:nvPr>
        </p:nvSpPr>
        <p:spPr>
          <a:xfrm>
            <a:off x="1435100" y="1714500"/>
            <a:ext cx="7499350" cy="4533900"/>
          </a:xfrm>
        </p:spPr>
        <p:txBody>
          <a:bodyPr>
            <a:normAutofit fontScale="92500"/>
          </a:bodyPr>
          <a:lstStyle/>
          <a:p>
            <a:pPr marL="365760" indent="-283464" eaLnBrk="1" fontAlgn="auto" hangingPunct="1">
              <a:spcAft>
                <a:spcPts val="600"/>
              </a:spcAft>
              <a:buFont typeface="Wingdings 2"/>
              <a:buChar char=""/>
              <a:defRPr/>
            </a:pPr>
            <a:r>
              <a:rPr lang="fr-FR" dirty="0" smtClean="0"/>
              <a:t>Par l’organisation en cours du secteur prévention des risques, les plus hautes autorités gabonaises montrent leur volonté de mise en œuvre du cadre d’action de </a:t>
            </a:r>
            <a:r>
              <a:rPr lang="fr-FR" dirty="0" err="1" smtClean="0"/>
              <a:t>Hyogo</a:t>
            </a:r>
            <a:r>
              <a:rPr lang="fr-FR" dirty="0" smtClean="0"/>
              <a:t> et de structurer sa plate-forme.</a:t>
            </a:r>
          </a:p>
          <a:p>
            <a:pPr marL="365760" indent="-283464" eaLnBrk="1" fontAlgn="auto" hangingPunct="1">
              <a:spcAft>
                <a:spcPts val="600"/>
              </a:spcAft>
              <a:buFont typeface="Wingdings 2"/>
              <a:buChar char=""/>
              <a:defRPr/>
            </a:pPr>
            <a:r>
              <a:rPr lang="fr-FR" dirty="0" smtClean="0"/>
              <a:t>Ces efforts méritent d’être soutenus par les organismes internationaux et régionaux œuvrant à la prévention des risques….</a:t>
            </a:r>
          </a:p>
          <a:p>
            <a:pPr marL="365760" indent="-283464" eaLnBrk="1" fontAlgn="auto" hangingPunct="1">
              <a:spcAft>
                <a:spcPts val="0"/>
              </a:spcAft>
              <a:buFont typeface="Wingdings 2"/>
              <a:buNone/>
              <a:defRPr/>
            </a:pPr>
            <a:endParaRPr lang="fr-FR" dirty="0"/>
          </a:p>
          <a:p>
            <a:pPr marL="365760" indent="-283464" eaLnBrk="1" fontAlgn="auto" hangingPunct="1">
              <a:spcAft>
                <a:spcPts val="0"/>
              </a:spcAft>
              <a:buFont typeface="Wingdings 2"/>
              <a:buChar char=""/>
              <a:defRPr/>
            </a:pP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marL="365760" indent="-283464" eaLnBrk="1" fontAlgn="auto" hangingPunct="1">
              <a:spcAft>
                <a:spcPts val="0"/>
              </a:spcAft>
              <a:buFont typeface="Wingdings 2"/>
              <a:buNone/>
              <a:defRPr/>
            </a:pPr>
            <a:endParaRPr lang="fr-FR" dirty="0" smtClean="0"/>
          </a:p>
          <a:p>
            <a:pPr marL="365760" indent="-283464" eaLnBrk="1" fontAlgn="auto" hangingPunct="1">
              <a:spcAft>
                <a:spcPts val="0"/>
              </a:spcAft>
              <a:buFont typeface="Wingdings 2"/>
              <a:buNone/>
              <a:defRPr/>
            </a:pPr>
            <a:r>
              <a:rPr lang="fr-FR" sz="5200" b="1" i="1" dirty="0" smtClean="0"/>
              <a:t>Merci  de votre attention</a:t>
            </a:r>
            <a:endParaRPr lang="fr-FR" sz="4800" b="1" i="1" dirty="0" smtClean="0"/>
          </a:p>
          <a:p>
            <a:pPr marL="365760" indent="-283464" eaLnBrk="1" fontAlgn="auto" hangingPunct="1">
              <a:spcAft>
                <a:spcPts val="0"/>
              </a:spcAft>
              <a:buFont typeface="Wingdings 2"/>
              <a:buNone/>
              <a:defRPr/>
            </a:pPr>
            <a:endParaRPr lang="fr-FR" sz="4800" b="1" i="1" dirty="0" smtClean="0"/>
          </a:p>
          <a:p>
            <a:pPr marL="365760" indent="-283464" eaLnBrk="1" fontAlgn="auto" hangingPunct="1">
              <a:spcAft>
                <a:spcPts val="0"/>
              </a:spcAft>
              <a:buFont typeface="Wingdings 2"/>
              <a:buNone/>
              <a:defRPr/>
            </a:pPr>
            <a:r>
              <a:rPr lang="fr-FR" sz="4800" b="1" i="1" dirty="0" smtClean="0"/>
              <a:t>			</a:t>
            </a:r>
            <a:r>
              <a:rPr lang="fr-FR" sz="5200" b="1" i="1" dirty="0" err="1" smtClean="0"/>
              <a:t>Thanks</a:t>
            </a:r>
            <a:endParaRPr lang="fr-FR" sz="5200" b="1" i="1" dirty="0" smtClean="0"/>
          </a:p>
          <a:p>
            <a:pPr marL="365760" indent="-283464" eaLnBrk="1" fontAlgn="auto" hangingPunct="1">
              <a:spcAft>
                <a:spcPts val="0"/>
              </a:spcAft>
              <a:buFont typeface="Wingdings 2"/>
              <a:buNone/>
              <a:defRPr/>
            </a:pPr>
            <a:endParaRPr lang="fr-FR" sz="5200" b="1" i="1" dirty="0" smtClean="0"/>
          </a:p>
          <a:p>
            <a:pPr marL="365760" indent="-283464" eaLnBrk="1" fontAlgn="auto" hangingPunct="1">
              <a:spcAft>
                <a:spcPts val="0"/>
              </a:spcAft>
              <a:buFont typeface="Wingdings 2"/>
              <a:buNone/>
              <a:defRPr/>
            </a:pPr>
            <a:r>
              <a:rPr lang="fr-FR" sz="5200" b="1" i="1" dirty="0" smtClean="0"/>
              <a:t>				Gracias</a:t>
            </a:r>
          </a:p>
          <a:p>
            <a:pPr marL="365760" indent="-283464" eaLnBrk="1" fontAlgn="auto" hangingPunct="1">
              <a:spcAft>
                <a:spcPts val="0"/>
              </a:spcAft>
              <a:buFont typeface="Wingdings 2"/>
              <a:buNone/>
              <a:defRPr/>
            </a:pPr>
            <a:r>
              <a:rPr lang="fr-FR" sz="5200" b="1" i="1" dirty="0" smtClean="0"/>
              <a:t> </a:t>
            </a:r>
            <a:endParaRPr lang="fr-FR" sz="3000" b="1"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r>
              <a:rPr lang="fr-FR" b="1" dirty="0" smtClean="0">
                <a:solidFill>
                  <a:schemeClr val="tx2">
                    <a:satMod val="130000"/>
                  </a:schemeClr>
                </a:solidFill>
              </a:rPr>
              <a:t>Plan de la présentation</a:t>
            </a:r>
            <a:endParaRPr lang="fr-FR" b="1" dirty="0">
              <a:solidFill>
                <a:schemeClr val="tx2">
                  <a:satMod val="130000"/>
                </a:schemeClr>
              </a:solidFill>
            </a:endParaRPr>
          </a:p>
        </p:txBody>
      </p:sp>
      <p:sp>
        <p:nvSpPr>
          <p:cNvPr id="9219" name="Espace réservé du contenu 2"/>
          <p:cNvSpPr>
            <a:spLocks noGrp="1"/>
          </p:cNvSpPr>
          <p:nvPr>
            <p:ph idx="1"/>
          </p:nvPr>
        </p:nvSpPr>
        <p:spPr>
          <a:xfrm>
            <a:off x="1435100" y="2071688"/>
            <a:ext cx="7499350" cy="4176712"/>
          </a:xfrm>
        </p:spPr>
        <p:txBody>
          <a:bodyPr/>
          <a:lstStyle/>
          <a:p>
            <a:pPr eaLnBrk="1" hangingPunct="1">
              <a:lnSpc>
                <a:spcPct val="150000"/>
              </a:lnSpc>
            </a:pPr>
            <a:r>
              <a:rPr lang="fr-FR" sz="2400" dirty="0" smtClean="0"/>
              <a:t>Introduction</a:t>
            </a:r>
          </a:p>
          <a:p>
            <a:pPr eaLnBrk="1" hangingPunct="1">
              <a:lnSpc>
                <a:spcPct val="150000"/>
              </a:lnSpc>
            </a:pPr>
            <a:r>
              <a:rPr lang="fr-FR" sz="2400" dirty="0" smtClean="0"/>
              <a:t>Présentation </a:t>
            </a:r>
            <a:r>
              <a:rPr lang="fr-FR" sz="2400" dirty="0" smtClean="0"/>
              <a:t>du secteur prévention du MEPNDD</a:t>
            </a:r>
          </a:p>
          <a:p>
            <a:pPr eaLnBrk="1" hangingPunct="1">
              <a:lnSpc>
                <a:spcPct val="150000"/>
              </a:lnSpc>
            </a:pPr>
            <a:r>
              <a:rPr lang="fr-FR" sz="2400" dirty="0" smtClean="0"/>
              <a:t>Etats </a:t>
            </a:r>
            <a:r>
              <a:rPr lang="fr-FR" sz="2400" dirty="0" smtClean="0"/>
              <a:t>des lieux des travaux de la </a:t>
            </a:r>
            <a:r>
              <a:rPr lang="fr-FR" sz="2400" dirty="0" smtClean="0"/>
              <a:t>plate-forme</a:t>
            </a:r>
            <a:endParaRPr lang="fr-FR" sz="2400" dirty="0" smtClean="0"/>
          </a:p>
          <a:p>
            <a:pPr eaLnBrk="1" hangingPunct="1">
              <a:lnSpc>
                <a:spcPct val="150000"/>
              </a:lnSpc>
            </a:pPr>
            <a:r>
              <a:rPr lang="fr-FR" sz="2400" dirty="0" smtClean="0"/>
              <a:t>Conclusion</a:t>
            </a:r>
          </a:p>
          <a:p>
            <a:pPr eaLnBrk="1" hangingPunct="1">
              <a:buNone/>
            </a:pPr>
            <a:endParaRPr lang="fr-FR" dirty="0" smtClean="0"/>
          </a:p>
          <a:p>
            <a:pPr eaLnBrk="1" hangingPunct="1"/>
            <a:endParaRPr lang="fr-FR" dirty="0" smtClean="0"/>
          </a:p>
          <a:p>
            <a:pPr eaLnBrk="1" hangingPunct="1"/>
            <a:endParaRPr lang="fr-FR" dirty="0" smtClean="0"/>
          </a:p>
          <a:p>
            <a:pPr eaLnBrk="1" hangingPunct="1"/>
            <a:endParaRPr lang="fr-F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r>
              <a:rPr lang="fr-FR" b="1" i="1" dirty="0" smtClean="0">
                <a:solidFill>
                  <a:schemeClr val="tx2">
                    <a:satMod val="130000"/>
                  </a:schemeClr>
                </a:solidFill>
              </a:rPr>
              <a:t>Introduction</a:t>
            </a:r>
            <a:endParaRPr lang="fr-FR" b="1" i="1" dirty="0">
              <a:solidFill>
                <a:schemeClr val="tx2">
                  <a:satMod val="130000"/>
                </a:schemeClr>
              </a:solidFill>
            </a:endParaRPr>
          </a:p>
        </p:txBody>
      </p:sp>
      <p:sp>
        <p:nvSpPr>
          <p:cNvPr id="3" name="Espace réservé du contenu 2"/>
          <p:cNvSpPr>
            <a:spLocks noGrp="1"/>
          </p:cNvSpPr>
          <p:nvPr>
            <p:ph idx="1"/>
          </p:nvPr>
        </p:nvSpPr>
        <p:spPr>
          <a:xfrm>
            <a:off x="1435100" y="1785938"/>
            <a:ext cx="7499350" cy="4462462"/>
          </a:xfrm>
        </p:spPr>
        <p:txBody>
          <a:bodyPr>
            <a:normAutofit fontScale="70000" lnSpcReduction="20000"/>
          </a:bodyPr>
          <a:lstStyle/>
          <a:p>
            <a:pPr marL="365760" indent="-283464" algn="just" eaLnBrk="1" fontAlgn="auto" hangingPunct="1">
              <a:spcAft>
                <a:spcPts val="1200"/>
              </a:spcAft>
              <a:buFont typeface="Wingdings 2"/>
              <a:buChar char=""/>
              <a:defRPr/>
            </a:pPr>
            <a:r>
              <a:rPr lang="fr-FR" dirty="0" smtClean="0"/>
              <a:t>Une bonne gestion  de la prévention des risques et des catastrophes a besoin de cadres juridique et institutionnels solides.</a:t>
            </a:r>
          </a:p>
          <a:p>
            <a:pPr marL="365760" indent="-283464" algn="just" eaLnBrk="1" fontAlgn="auto" hangingPunct="1">
              <a:spcAft>
                <a:spcPts val="1200"/>
              </a:spcAft>
              <a:buFont typeface="Wingdings 2"/>
              <a:buChar char=""/>
              <a:defRPr/>
            </a:pPr>
            <a:r>
              <a:rPr lang="fr-FR" dirty="0" smtClean="0"/>
              <a:t>Le Gabon, comme tous les autres pays de la planète est régulièrement exposés et particulièrement vulnérables aux menaces croissantes posées par les catastrophes provoquées par des aléas naturels tels que : les inondations, les tornades, les tempêtes, les vents violents, les orages, les glissements de terrain, les incendies, les épidémies, etc.</a:t>
            </a:r>
          </a:p>
          <a:p>
            <a:pPr marL="365760" indent="-283464" algn="just" eaLnBrk="1" fontAlgn="auto" hangingPunct="1">
              <a:spcAft>
                <a:spcPts val="1200"/>
              </a:spcAft>
              <a:buFont typeface="Wingdings 2"/>
              <a:buChar char=""/>
              <a:defRPr/>
            </a:pPr>
            <a:r>
              <a:rPr lang="fr-FR" dirty="0" smtClean="0"/>
              <a:t>Pour prévenir et gérer ces catastrophes, le Gouvernement gabonais a mis en place des structures parmi lesquelles le Ministère de l’Environnement, en charge de la prévention et de la gestion des calamités naturelles. </a:t>
            </a:r>
          </a:p>
          <a:p>
            <a:pPr marL="365760" indent="-283464" eaLnBrk="1" fontAlgn="auto" hangingPunct="1">
              <a:spcAft>
                <a:spcPts val="0"/>
              </a:spcAft>
              <a:buFont typeface="Wingdings 2"/>
              <a:buChar char=""/>
              <a:defRPr/>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eaLnBrk="1" fontAlgn="auto" hangingPunct="1">
              <a:spcAft>
                <a:spcPts val="0"/>
              </a:spcAft>
              <a:defRPr/>
            </a:pPr>
            <a:r>
              <a:rPr lang="fr-FR" sz="4000" b="1" i="1" smtClean="0">
                <a:solidFill>
                  <a:schemeClr val="tx2">
                    <a:satMod val="130000"/>
                  </a:schemeClr>
                </a:solidFill>
              </a:rPr>
              <a:t>Présentation du secteur prévention </a:t>
            </a:r>
            <a:r>
              <a:rPr lang="fr-FR" smtClean="0">
                <a:solidFill>
                  <a:schemeClr val="tx2">
                    <a:satMod val="130000"/>
                  </a:schemeClr>
                </a:solidFill>
              </a:rPr>
              <a:t/>
            </a:r>
            <a:br>
              <a:rPr lang="fr-FR" smtClean="0">
                <a:solidFill>
                  <a:schemeClr val="tx2">
                    <a:satMod val="130000"/>
                  </a:schemeClr>
                </a:solidFill>
              </a:rPr>
            </a:br>
            <a:endParaRPr lang="fr-FR" dirty="0">
              <a:solidFill>
                <a:schemeClr val="tx2">
                  <a:satMod val="130000"/>
                </a:schemeClr>
              </a:solidFill>
            </a:endParaRPr>
          </a:p>
        </p:txBody>
      </p:sp>
      <p:sp>
        <p:nvSpPr>
          <p:cNvPr id="3" name="Espace réservé du contenu 2"/>
          <p:cNvSpPr>
            <a:spLocks noGrp="1"/>
          </p:cNvSpPr>
          <p:nvPr>
            <p:ph idx="1"/>
          </p:nvPr>
        </p:nvSpPr>
        <p:spPr/>
        <p:txBody>
          <a:bodyPr>
            <a:normAutofit fontScale="47500" lnSpcReduction="20000"/>
          </a:bodyPr>
          <a:lstStyle/>
          <a:p>
            <a:pPr marL="365760" indent="-283464" eaLnBrk="1" fontAlgn="auto" hangingPunct="1">
              <a:spcAft>
                <a:spcPts val="0"/>
              </a:spcAft>
              <a:buFont typeface="Wingdings 2"/>
              <a:buNone/>
              <a:defRPr/>
            </a:pPr>
            <a:r>
              <a:rPr lang="fr-FR" b="1" dirty="0" smtClean="0"/>
              <a:t>I- HISTORIQUE</a:t>
            </a:r>
            <a:endParaRPr lang="fr-FR" dirty="0" smtClean="0"/>
          </a:p>
          <a:p>
            <a:pPr marL="365760" indent="-283464" eaLnBrk="1" fontAlgn="auto" hangingPunct="1">
              <a:spcAft>
                <a:spcPts val="0"/>
              </a:spcAft>
              <a:buFont typeface="Wingdings 2"/>
              <a:buChar char=""/>
              <a:defRPr/>
            </a:pPr>
            <a:endParaRPr lang="fr-FR" dirty="0" smtClean="0"/>
          </a:p>
          <a:p>
            <a:pPr marL="365760" indent="-283464" algn="just" eaLnBrk="1" fontAlgn="auto" hangingPunct="1">
              <a:spcAft>
                <a:spcPts val="0"/>
              </a:spcAft>
              <a:buFont typeface="Wingdings 2"/>
              <a:buChar char=""/>
              <a:defRPr/>
            </a:pPr>
            <a:r>
              <a:rPr lang="fr-FR" dirty="0" smtClean="0"/>
              <a:t>Les Hautes Autorités de l’Etat gabonais, profondément préoccupées par la fréquence et l’intensité des catastrophes de toute nature dans notre pays ont décidé de la création du </a:t>
            </a:r>
            <a:r>
              <a:rPr lang="fr-FR" b="1" dirty="0" smtClean="0"/>
              <a:t>Ministère de la Prévention et la Gestion des Calamités Naturelles </a:t>
            </a:r>
            <a:r>
              <a:rPr lang="fr-FR" dirty="0" smtClean="0"/>
              <a:t>en janvier 2006.</a:t>
            </a:r>
          </a:p>
          <a:p>
            <a:pPr marL="365760" indent="-283464" algn="just" eaLnBrk="1" fontAlgn="auto" hangingPunct="1">
              <a:spcAft>
                <a:spcPts val="0"/>
              </a:spcAft>
              <a:buFont typeface="Wingdings 2"/>
              <a:buChar char=""/>
              <a:defRPr/>
            </a:pPr>
            <a:r>
              <a:rPr lang="fr-FR" dirty="0" smtClean="0"/>
              <a:t>La ferme volonté du Président de la République, Chef de l’Etat, Son Excellence El Hadj Omar BONGO ONDIMBA, de renforcer la protection civile au Gabon, conduit lors de la recomposition du Gouvernement en janvier 2007, à donner une nouvelle dénomination à ce département ministériel : </a:t>
            </a:r>
            <a:r>
              <a:rPr lang="fr-FR" b="1" dirty="0" smtClean="0"/>
              <a:t>Ministère de la Prévention et de la Gestion des Calamités Naturelles, chargé de la Protection Civile</a:t>
            </a:r>
            <a:r>
              <a:rPr lang="fr-FR" dirty="0" smtClean="0"/>
              <a:t>.</a:t>
            </a:r>
          </a:p>
          <a:p>
            <a:pPr marL="365760" indent="-283464" algn="just" eaLnBrk="1" fontAlgn="auto" hangingPunct="1">
              <a:spcAft>
                <a:spcPts val="0"/>
              </a:spcAft>
              <a:buFont typeface="Wingdings 2"/>
              <a:buChar char=""/>
              <a:defRPr/>
            </a:pPr>
            <a:r>
              <a:rPr lang="fr-FR" dirty="0" smtClean="0"/>
              <a:t>En </a:t>
            </a:r>
            <a:r>
              <a:rPr lang="fr-FR" dirty="0"/>
              <a:t>janvier 2008, après la </a:t>
            </a:r>
            <a:r>
              <a:rPr lang="fr-FR" dirty="0" smtClean="0"/>
              <a:t>recomposition </a:t>
            </a:r>
            <a:r>
              <a:rPr lang="fr-FR" dirty="0"/>
              <a:t>du Gouvernement de décembre </a:t>
            </a:r>
            <a:r>
              <a:rPr lang="fr-FR" dirty="0" smtClean="0"/>
              <a:t>2007</a:t>
            </a:r>
            <a:r>
              <a:rPr lang="fr-FR" dirty="0"/>
              <a:t>, le secteur Prévention et Gestion des Calamités est </a:t>
            </a:r>
            <a:r>
              <a:rPr lang="fr-FR" dirty="0" smtClean="0"/>
              <a:t>rattaché au </a:t>
            </a:r>
            <a:r>
              <a:rPr lang="fr-FR" b="1" dirty="0" smtClean="0"/>
              <a:t>Ministère de l’Environnement, de la Protection de la Nature et du Développement </a:t>
            </a:r>
            <a:r>
              <a:rPr lang="fr-FR" b="1" dirty="0"/>
              <a:t>Durable</a:t>
            </a:r>
            <a:r>
              <a:rPr lang="fr-FR" b="1" dirty="0" smtClean="0"/>
              <a:t>.</a:t>
            </a:r>
            <a:endParaRPr lang="fr-FR" b="1" dirty="0"/>
          </a:p>
          <a:p>
            <a:pPr marL="365760" indent="-283464" algn="just" eaLnBrk="1" fontAlgn="auto" hangingPunct="1">
              <a:spcAft>
                <a:spcPts val="0"/>
              </a:spcAft>
              <a:buFont typeface="Wingdings 2"/>
              <a:buChar char=""/>
              <a:defRPr/>
            </a:pPr>
            <a:r>
              <a:rPr lang="fr-FR" dirty="0" smtClean="0"/>
              <a:t>Aussi, un projet de texte organique portant </a:t>
            </a:r>
            <a:r>
              <a:rPr lang="fr-FR" dirty="0"/>
              <a:t>attributions</a:t>
            </a:r>
            <a:r>
              <a:rPr lang="fr-FR" dirty="0" smtClean="0"/>
              <a:t> et organisation du Ministère de l’Environnement, de la Protection de la Nature et du Développement Durable récemment adopté par le Comité Consultatif est le cadre juridique suscité pour le déploiement effectif de la Direction Générale de la Prévention des Risques.</a:t>
            </a:r>
          </a:p>
          <a:p>
            <a:pPr marL="365760" indent="-283464" algn="just" eaLnBrk="1" fontAlgn="auto" hangingPunct="1">
              <a:spcAft>
                <a:spcPts val="0"/>
              </a:spcAft>
              <a:buFont typeface="Wingdings 2"/>
              <a:buChar char=""/>
              <a:defRPr/>
            </a:pPr>
            <a:r>
              <a:rPr lang="fr-FR" dirty="0" smtClean="0"/>
              <a:t>Cependant, il est important de souligner que des textes législatifs et réglementaires préalablement pris dans le cadre de la prévention et la catastrophes ont vu le suivi de leur application au sein de cette nouvelle entité et connaitront des amendements dû à la nouvelle conception.</a:t>
            </a:r>
          </a:p>
          <a:p>
            <a:pPr marL="365760" indent="-283464" algn="just" eaLnBrk="1" fontAlgn="auto" hangingPunct="1">
              <a:spcAft>
                <a:spcPts val="0"/>
              </a:spcAft>
              <a:buFont typeface="Wingdings 2"/>
              <a:buChar char=""/>
              <a:defRPr/>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eaLnBrk="1" fontAlgn="auto" hangingPunct="1">
              <a:spcAft>
                <a:spcPts val="0"/>
              </a:spcAft>
              <a:defRPr/>
            </a:pPr>
            <a:r>
              <a:rPr lang="fr-FR" sz="4000" b="1" i="1" dirty="0" smtClean="0">
                <a:solidFill>
                  <a:schemeClr val="tx2">
                    <a:satMod val="130000"/>
                  </a:schemeClr>
                </a:solidFill>
              </a:rPr>
              <a:t>Présentation du secteur prévention </a:t>
            </a:r>
            <a:r>
              <a:rPr lang="fr-FR" dirty="0" smtClean="0">
                <a:solidFill>
                  <a:schemeClr val="tx2">
                    <a:satMod val="130000"/>
                  </a:schemeClr>
                </a:solidFill>
              </a:rPr>
              <a:t/>
            </a:r>
            <a:br>
              <a:rPr lang="fr-FR" dirty="0" smtClean="0">
                <a:solidFill>
                  <a:schemeClr val="tx2">
                    <a:satMod val="130000"/>
                  </a:schemeClr>
                </a:solidFill>
              </a:rPr>
            </a:br>
            <a:endParaRPr lang="fr-FR" dirty="0">
              <a:solidFill>
                <a:schemeClr val="tx2">
                  <a:satMod val="130000"/>
                </a:schemeClr>
              </a:solidFill>
            </a:endParaRPr>
          </a:p>
        </p:txBody>
      </p:sp>
      <p:sp>
        <p:nvSpPr>
          <p:cNvPr id="3" name="Espace réservé du contenu 2"/>
          <p:cNvSpPr>
            <a:spLocks noGrp="1"/>
          </p:cNvSpPr>
          <p:nvPr>
            <p:ph idx="1"/>
          </p:nvPr>
        </p:nvSpPr>
        <p:spPr/>
        <p:txBody>
          <a:bodyPr>
            <a:normAutofit fontScale="32500" lnSpcReduction="20000"/>
          </a:bodyPr>
          <a:lstStyle/>
          <a:p>
            <a:pPr marL="365760" indent="-283464" eaLnBrk="1" fontAlgn="auto" hangingPunct="1">
              <a:spcAft>
                <a:spcPts val="0"/>
              </a:spcAft>
              <a:buFont typeface="Wingdings 2"/>
              <a:buNone/>
              <a:defRPr/>
            </a:pPr>
            <a:r>
              <a:rPr lang="fr-FR" sz="4300" b="1" dirty="0" smtClean="0"/>
              <a:t>II.  ATTRIBUTIONS ET ORGANISATION</a:t>
            </a:r>
            <a:endParaRPr lang="fr-FR" sz="4300" dirty="0"/>
          </a:p>
          <a:p>
            <a:pPr marL="365760" indent="-283464" eaLnBrk="1" fontAlgn="auto" hangingPunct="1">
              <a:spcAft>
                <a:spcPts val="0"/>
              </a:spcAft>
              <a:buFont typeface="Wingdings 2"/>
              <a:buNone/>
              <a:defRPr/>
            </a:pPr>
            <a:endParaRPr lang="fr-FR" dirty="0" smtClean="0"/>
          </a:p>
          <a:p>
            <a:pPr marL="365760" indent="-283464" algn="just" eaLnBrk="1" fontAlgn="auto" hangingPunct="1">
              <a:spcAft>
                <a:spcPts val="0"/>
              </a:spcAft>
              <a:buFont typeface="Wingdings 2"/>
              <a:buNone/>
              <a:defRPr/>
            </a:pPr>
            <a:r>
              <a:rPr lang="fr-FR" dirty="0"/>
              <a:t>	</a:t>
            </a:r>
            <a:r>
              <a:rPr lang="fr-FR" sz="4900" dirty="0" smtClean="0"/>
              <a:t>La </a:t>
            </a:r>
            <a:r>
              <a:rPr lang="fr-FR" sz="4900" dirty="0"/>
              <a:t>Direction Générale de la Prévention des Risques a pour mission d’assurer l’exécution de la politique du Gouvernement en matière de prévention des risques ou anthropiques</a:t>
            </a:r>
            <a:r>
              <a:rPr lang="fr-FR" sz="4900" dirty="0" smtClean="0"/>
              <a:t>.</a:t>
            </a:r>
            <a:endParaRPr lang="fr-FR" sz="4900" dirty="0"/>
          </a:p>
          <a:p>
            <a:pPr marL="365760" indent="-283464" eaLnBrk="1" fontAlgn="auto" hangingPunct="1">
              <a:spcAft>
                <a:spcPts val="0"/>
              </a:spcAft>
              <a:buFont typeface="Wingdings 2"/>
              <a:buNone/>
              <a:defRPr/>
            </a:pPr>
            <a:endParaRPr lang="fr-FR" dirty="0"/>
          </a:p>
          <a:p>
            <a:pPr marL="365760" indent="-283464" eaLnBrk="1" fontAlgn="auto" hangingPunct="1">
              <a:spcAft>
                <a:spcPts val="0"/>
              </a:spcAft>
              <a:buFont typeface="Wingdings 2"/>
              <a:buChar char=""/>
              <a:defRPr/>
            </a:pPr>
            <a:r>
              <a:rPr lang="fr-FR" sz="3700" dirty="0" smtClean="0"/>
              <a:t>3 </a:t>
            </a:r>
            <a:r>
              <a:rPr lang="fr-FR" sz="3700" dirty="0"/>
              <a:t>Directions </a:t>
            </a:r>
            <a:r>
              <a:rPr lang="fr-FR" sz="3700" dirty="0" smtClean="0"/>
              <a:t>:</a:t>
            </a:r>
            <a:r>
              <a:rPr lang="fr-FR" sz="3700" dirty="0"/>
              <a:t> </a:t>
            </a:r>
          </a:p>
          <a:p>
            <a:pPr marL="640080" lvl="1" indent="-237744" eaLnBrk="1" fontAlgn="auto" hangingPunct="1">
              <a:spcAft>
                <a:spcPts val="0"/>
              </a:spcAft>
              <a:buFont typeface="Verdana"/>
              <a:buChar char="◦"/>
              <a:defRPr/>
            </a:pPr>
            <a:r>
              <a:rPr lang="fr-FR" sz="3400" dirty="0"/>
              <a:t>Direction de la Prévention des Risques Sectoriels ;</a:t>
            </a:r>
          </a:p>
          <a:p>
            <a:pPr marL="640080" lvl="1" indent="-237744" eaLnBrk="1" fontAlgn="auto" hangingPunct="1">
              <a:spcAft>
                <a:spcPts val="0"/>
              </a:spcAft>
              <a:buFont typeface="Verdana"/>
              <a:buChar char="◦"/>
              <a:defRPr/>
            </a:pPr>
            <a:r>
              <a:rPr lang="fr-FR" sz="3400" dirty="0"/>
              <a:t>Direction de la Sensibilisation et de la Formation ;</a:t>
            </a:r>
          </a:p>
          <a:p>
            <a:pPr marL="640080" lvl="1" indent="-237744" eaLnBrk="1" fontAlgn="auto" hangingPunct="1">
              <a:spcAft>
                <a:spcPts val="0"/>
              </a:spcAft>
              <a:buFont typeface="Verdana"/>
              <a:buChar char="◦"/>
              <a:defRPr/>
            </a:pPr>
            <a:r>
              <a:rPr lang="fr-FR" sz="3400" dirty="0"/>
              <a:t>Direction des Etudes et de la Réglementation</a:t>
            </a:r>
            <a:r>
              <a:rPr lang="fr-FR" sz="3400" dirty="0" smtClean="0"/>
              <a:t>.</a:t>
            </a:r>
          </a:p>
          <a:p>
            <a:pPr marL="365760" indent="-283464" eaLnBrk="1" fontAlgn="auto" hangingPunct="1">
              <a:spcAft>
                <a:spcPts val="0"/>
              </a:spcAft>
              <a:buFont typeface="Wingdings 2"/>
              <a:buNone/>
              <a:defRPr/>
            </a:pPr>
            <a:endParaRPr lang="fr-FR" sz="3700" dirty="0"/>
          </a:p>
          <a:p>
            <a:pPr marL="365760" indent="-283464" eaLnBrk="1" fontAlgn="auto" hangingPunct="1">
              <a:spcAft>
                <a:spcPts val="0"/>
              </a:spcAft>
              <a:buFont typeface="Wingdings 2"/>
              <a:buChar char=""/>
              <a:defRPr/>
            </a:pPr>
            <a:r>
              <a:rPr lang="fr-FR" sz="3700" dirty="0" smtClean="0"/>
              <a:t>9 </a:t>
            </a:r>
            <a:r>
              <a:rPr lang="fr-FR" sz="3700" dirty="0"/>
              <a:t>services :</a:t>
            </a:r>
          </a:p>
          <a:p>
            <a:pPr marL="365760" indent="-283464" eaLnBrk="1" fontAlgn="auto" hangingPunct="1">
              <a:spcAft>
                <a:spcPts val="0"/>
              </a:spcAft>
              <a:buFont typeface="Wingdings 2"/>
              <a:buNone/>
              <a:defRPr/>
            </a:pPr>
            <a:endParaRPr lang="fr-FR" sz="3700" dirty="0"/>
          </a:p>
          <a:p>
            <a:pPr marL="640080" lvl="1" indent="-237744" eaLnBrk="1" fontAlgn="auto" hangingPunct="1">
              <a:spcAft>
                <a:spcPts val="0"/>
              </a:spcAft>
              <a:buFont typeface="Verdana"/>
              <a:buChar char="◦"/>
              <a:defRPr/>
            </a:pPr>
            <a:r>
              <a:rPr lang="fr-FR" sz="3400" dirty="0"/>
              <a:t>le service de la Prévention des Risques Naturelles ;</a:t>
            </a:r>
          </a:p>
          <a:p>
            <a:pPr marL="640080" lvl="1" indent="-237744" eaLnBrk="1" fontAlgn="auto" hangingPunct="1">
              <a:spcAft>
                <a:spcPts val="0"/>
              </a:spcAft>
              <a:buFont typeface="Verdana"/>
              <a:buChar char="◦"/>
              <a:defRPr/>
            </a:pPr>
            <a:r>
              <a:rPr lang="fr-FR" sz="3400" dirty="0"/>
              <a:t>le service du suivi des Equipements et des Infrastructures ;</a:t>
            </a:r>
          </a:p>
          <a:p>
            <a:pPr marL="640080" lvl="1" indent="-237744" eaLnBrk="1" fontAlgn="auto" hangingPunct="1">
              <a:spcAft>
                <a:spcPts val="0"/>
              </a:spcAft>
              <a:buFont typeface="Verdana"/>
              <a:buChar char="◦"/>
              <a:defRPr/>
            </a:pPr>
            <a:r>
              <a:rPr lang="fr-FR" sz="3400" dirty="0"/>
              <a:t>le service de la Cartographie des Risques et de l’Aménagement ;</a:t>
            </a:r>
          </a:p>
          <a:p>
            <a:pPr marL="640080" lvl="1" indent="-237744" eaLnBrk="1" fontAlgn="auto" hangingPunct="1">
              <a:spcAft>
                <a:spcPts val="0"/>
              </a:spcAft>
              <a:buFont typeface="Verdana"/>
              <a:buChar char="◦"/>
              <a:defRPr/>
            </a:pPr>
            <a:r>
              <a:rPr lang="fr-FR" sz="3400" dirty="0"/>
              <a:t>le service de l’Information et de la vulgarisation ;</a:t>
            </a:r>
          </a:p>
          <a:p>
            <a:pPr marL="640080" lvl="1" indent="-237744" eaLnBrk="1" fontAlgn="auto" hangingPunct="1">
              <a:spcAft>
                <a:spcPts val="0"/>
              </a:spcAft>
              <a:buFont typeface="Verdana"/>
              <a:buChar char="◦"/>
              <a:defRPr/>
            </a:pPr>
            <a:r>
              <a:rPr lang="fr-FR" sz="3400" dirty="0"/>
              <a:t>le service de la Documentation ;</a:t>
            </a:r>
          </a:p>
          <a:p>
            <a:pPr marL="640080" lvl="1" indent="-237744" eaLnBrk="1" fontAlgn="auto" hangingPunct="1">
              <a:spcAft>
                <a:spcPts val="0"/>
              </a:spcAft>
              <a:buFont typeface="Verdana"/>
              <a:buChar char="◦"/>
              <a:defRPr/>
            </a:pPr>
            <a:r>
              <a:rPr lang="fr-FR" sz="3400" dirty="0"/>
              <a:t>le service de la Formation en premier secours ;</a:t>
            </a:r>
          </a:p>
          <a:p>
            <a:pPr marL="640080" lvl="1" indent="-237744" eaLnBrk="1" fontAlgn="auto" hangingPunct="1">
              <a:spcAft>
                <a:spcPts val="0"/>
              </a:spcAft>
              <a:buFont typeface="Verdana"/>
              <a:buChar char="◦"/>
              <a:defRPr/>
            </a:pPr>
            <a:r>
              <a:rPr lang="fr-FR" sz="3400" dirty="0"/>
              <a:t>le service des Etudes et des normes ;</a:t>
            </a:r>
          </a:p>
          <a:p>
            <a:pPr marL="640080" lvl="1" indent="-237744" eaLnBrk="1" fontAlgn="auto" hangingPunct="1">
              <a:spcAft>
                <a:spcPts val="0"/>
              </a:spcAft>
              <a:buFont typeface="Verdana"/>
              <a:buChar char="◦"/>
              <a:defRPr/>
            </a:pPr>
            <a:r>
              <a:rPr lang="fr-FR" sz="3400" dirty="0"/>
              <a:t>le service de la Réglementation ;</a:t>
            </a:r>
          </a:p>
          <a:p>
            <a:pPr marL="640080" lvl="1" indent="-237744" eaLnBrk="1" fontAlgn="auto" hangingPunct="1">
              <a:spcAft>
                <a:spcPts val="0"/>
              </a:spcAft>
              <a:buFont typeface="Verdana"/>
              <a:buChar char="◦"/>
              <a:defRPr/>
            </a:pPr>
            <a:r>
              <a:rPr lang="fr-FR" sz="3400" dirty="0"/>
              <a:t>le service du Constat des Infraction.</a:t>
            </a:r>
          </a:p>
          <a:p>
            <a:pPr marL="365760" indent="-283464" eaLnBrk="1" fontAlgn="auto" hangingPunct="1">
              <a:spcAft>
                <a:spcPts val="0"/>
              </a:spcAft>
              <a:buFont typeface="Wingdings 2"/>
              <a:buChar char=""/>
              <a:defRPr/>
            </a:pPr>
            <a:endParaRPr lang="fr-FR" sz="37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contenu 2"/>
          <p:cNvSpPr>
            <a:spLocks noGrp="1"/>
          </p:cNvSpPr>
          <p:nvPr>
            <p:ph idx="1"/>
          </p:nvPr>
        </p:nvSpPr>
        <p:spPr/>
        <p:txBody>
          <a:bodyPr/>
          <a:lstStyle/>
          <a:p>
            <a:pPr eaLnBrk="1" hangingPunct="1">
              <a:buFont typeface="Wingdings 2" pitchFamily="18" charset="2"/>
              <a:buNone/>
            </a:pPr>
            <a:r>
              <a:rPr lang="fr-FR" sz="2400" dirty="0" smtClean="0"/>
              <a:t>III. Principales activités</a:t>
            </a:r>
          </a:p>
          <a:p>
            <a:pPr eaLnBrk="1" hangingPunct="1">
              <a:buFont typeface="Wingdings 2" pitchFamily="18" charset="2"/>
              <a:buNone/>
            </a:pPr>
            <a:endParaRPr lang="fr-FR" sz="1400" dirty="0" smtClean="0"/>
          </a:p>
          <a:p>
            <a:pPr algn="just" eaLnBrk="1" hangingPunct="1">
              <a:spcAft>
                <a:spcPts val="600"/>
              </a:spcAft>
            </a:pPr>
            <a:r>
              <a:rPr lang="fr-FR" dirty="0" smtClean="0"/>
              <a:t>Identification des zones à risques</a:t>
            </a:r>
          </a:p>
          <a:p>
            <a:pPr algn="just" eaLnBrk="1" hangingPunct="1">
              <a:spcAft>
                <a:spcPts val="600"/>
              </a:spcAft>
            </a:pPr>
            <a:r>
              <a:rPr lang="fr-FR" dirty="0" smtClean="0"/>
              <a:t>Elaboration du Plan d’Exposition aux Risques</a:t>
            </a:r>
          </a:p>
          <a:p>
            <a:pPr algn="just" eaLnBrk="1" hangingPunct="1">
              <a:spcAft>
                <a:spcPts val="600"/>
              </a:spcAft>
            </a:pPr>
            <a:r>
              <a:rPr lang="fr-FR" dirty="0" smtClean="0"/>
              <a:t>Appui à la formation premiers secours</a:t>
            </a:r>
          </a:p>
          <a:p>
            <a:pPr algn="just" eaLnBrk="1" hangingPunct="1">
              <a:spcAft>
                <a:spcPts val="600"/>
              </a:spcAft>
            </a:pPr>
            <a:r>
              <a:rPr lang="fr-FR" dirty="0" smtClean="0"/>
              <a:t>Elaboration des plans de prévention des risques majeurs</a:t>
            </a:r>
          </a:p>
        </p:txBody>
      </p:sp>
      <p:sp>
        <p:nvSpPr>
          <p:cNvPr id="6" name="Titre 1"/>
          <p:cNvSpPr txBox="1">
            <a:spLocks/>
          </p:cNvSpPr>
          <p:nvPr/>
        </p:nvSpPr>
        <p:spPr>
          <a:xfrm>
            <a:off x="1587500" y="427038"/>
            <a:ext cx="7499350" cy="1143000"/>
          </a:xfrm>
          <a:prstGeom prst="rect">
            <a:avLst/>
          </a:prstGeom>
        </p:spPr>
        <p:txBody>
          <a:bodyPr anchor="ctr">
            <a:normAutofit fontScale="90000" lnSpcReduction="10000"/>
          </a:bodyPr>
          <a:lstStyle/>
          <a:p>
            <a:pPr fontAlgn="auto">
              <a:spcAft>
                <a:spcPts val="0"/>
              </a:spcAft>
              <a:defRPr/>
            </a:pPr>
            <a:r>
              <a:rPr lang="fr-FR" sz="4000" b="1" i="1"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Présentation du secteur prévention </a:t>
            </a:r>
            <a:r>
              <a:rPr lang="fr-FR" sz="43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fr-FR" sz="43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endParaRPr lang="fr-FR" sz="43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eaLnBrk="1" fontAlgn="auto" hangingPunct="1">
              <a:spcAft>
                <a:spcPts val="0"/>
              </a:spcAft>
              <a:defRPr/>
            </a:pPr>
            <a:r>
              <a:rPr lang="fr-FR" sz="2400" b="1" i="1" dirty="0" smtClean="0">
                <a:solidFill>
                  <a:schemeClr val="tx2">
                    <a:satMod val="130000"/>
                  </a:schemeClr>
                </a:solidFill>
              </a:rPr>
              <a:t>Etat des lieux des travaux de la plate-forme au Gabon</a:t>
            </a:r>
            <a:endParaRPr lang="fr-FR" sz="2400" b="1" i="1" dirty="0">
              <a:solidFill>
                <a:schemeClr val="tx2">
                  <a:satMod val="130000"/>
                </a:schemeClr>
              </a:solidFill>
            </a:endParaRPr>
          </a:p>
        </p:txBody>
      </p:sp>
      <p:sp>
        <p:nvSpPr>
          <p:cNvPr id="3" name="Espace réservé du contenu 2"/>
          <p:cNvSpPr>
            <a:spLocks noGrp="1"/>
          </p:cNvSpPr>
          <p:nvPr>
            <p:ph idx="1"/>
          </p:nvPr>
        </p:nvSpPr>
        <p:spPr/>
        <p:txBody>
          <a:bodyPr>
            <a:normAutofit fontScale="70000" lnSpcReduction="20000"/>
          </a:bodyPr>
          <a:lstStyle/>
          <a:p>
            <a:pPr marL="365760" indent="-283464" eaLnBrk="1" fontAlgn="auto" hangingPunct="1">
              <a:spcAft>
                <a:spcPts val="600"/>
              </a:spcAft>
              <a:buFont typeface="Wingdings 2"/>
              <a:buChar char=""/>
              <a:defRPr/>
            </a:pPr>
            <a:r>
              <a:rPr lang="fr-FR" dirty="0" smtClean="0"/>
              <a:t>Mise en place d’une plate-forme nationale pour la gestion des catastrophes le 4 août 2004.</a:t>
            </a:r>
          </a:p>
          <a:p>
            <a:pPr marL="365760" indent="-283464" eaLnBrk="1" fontAlgn="auto" hangingPunct="1">
              <a:spcAft>
                <a:spcPts val="600"/>
              </a:spcAft>
              <a:buFont typeface="Wingdings 2"/>
              <a:buChar char=""/>
              <a:defRPr/>
            </a:pPr>
            <a:r>
              <a:rPr lang="fr-FR" dirty="0" smtClean="0"/>
              <a:t>De nombreuses insuffisances et lacunes subsistent:</a:t>
            </a:r>
          </a:p>
          <a:p>
            <a:pPr marL="640080" lvl="1" indent="-237744" eaLnBrk="1" fontAlgn="auto" hangingPunct="1">
              <a:spcAft>
                <a:spcPts val="600"/>
              </a:spcAft>
              <a:buFont typeface="Verdana"/>
              <a:buChar char="◦"/>
              <a:defRPr/>
            </a:pPr>
            <a:r>
              <a:rPr lang="fr-FR" dirty="0" smtClean="0"/>
              <a:t>Absence de concertation entre structures de gestion et de prévention des catastrophes;</a:t>
            </a:r>
          </a:p>
          <a:p>
            <a:pPr marL="640080" lvl="1" indent="-237744" eaLnBrk="1" fontAlgn="auto" hangingPunct="1">
              <a:spcAft>
                <a:spcPts val="600"/>
              </a:spcAft>
              <a:buFont typeface="Verdana"/>
              <a:buChar char="◦"/>
              <a:defRPr/>
            </a:pPr>
            <a:r>
              <a:rPr lang="fr-FR" dirty="0" smtClean="0"/>
              <a:t>Absence de cadre juridique qui fixe les domaines et modes d’intervention de chaque structure;</a:t>
            </a:r>
          </a:p>
          <a:p>
            <a:pPr marL="640080" lvl="1" indent="-237744" eaLnBrk="1" fontAlgn="auto" hangingPunct="1">
              <a:spcAft>
                <a:spcPts val="600"/>
              </a:spcAft>
              <a:buFont typeface="Verdana"/>
              <a:buChar char="◦"/>
              <a:defRPr/>
            </a:pPr>
            <a:r>
              <a:rPr lang="fr-FR" dirty="0" smtClean="0"/>
              <a:t>Défaut de sensibilisation des populations dans les média;</a:t>
            </a:r>
          </a:p>
          <a:p>
            <a:pPr marL="640080" lvl="1" indent="-237744" eaLnBrk="1" fontAlgn="auto" hangingPunct="1">
              <a:spcAft>
                <a:spcPts val="600"/>
              </a:spcAft>
              <a:buFont typeface="Verdana"/>
              <a:buChar char="◦"/>
              <a:defRPr/>
            </a:pPr>
            <a:r>
              <a:rPr lang="fr-FR" dirty="0" smtClean="0"/>
              <a:t>Insuffisance de ressources humaines et matérielles;</a:t>
            </a:r>
          </a:p>
          <a:p>
            <a:pPr marL="640080" lvl="1" indent="-237744" eaLnBrk="1" fontAlgn="auto" hangingPunct="1">
              <a:spcAft>
                <a:spcPts val="600"/>
              </a:spcAft>
              <a:buFont typeface="Verdana"/>
              <a:buChar char="◦"/>
              <a:defRPr/>
            </a:pPr>
            <a:r>
              <a:rPr lang="fr-FR" dirty="0" smtClean="0"/>
              <a:t>Problème d’identification des risques et de cartographie des zones de vulnérabilité;</a:t>
            </a:r>
          </a:p>
          <a:p>
            <a:pPr marL="640080" lvl="1" indent="-237744" eaLnBrk="1" fontAlgn="auto" hangingPunct="1">
              <a:spcAft>
                <a:spcPts val="600"/>
              </a:spcAft>
              <a:buFont typeface="Verdana"/>
              <a:buChar char="◦"/>
              <a:defRPr/>
            </a:pPr>
            <a:r>
              <a:rPr lang="fr-FR" dirty="0" smtClean="0"/>
              <a:t>Insuffisance de politique nationale en matière de prévention et de gestion des catastrophes.</a:t>
            </a:r>
          </a:p>
          <a:p>
            <a:pPr marL="640080" lvl="1" indent="-237744" eaLnBrk="1" fontAlgn="auto" hangingPunct="1">
              <a:spcAft>
                <a:spcPts val="0"/>
              </a:spcAft>
              <a:buFont typeface="Verdana"/>
              <a:buChar char="◦"/>
              <a:defRPr/>
            </a:pP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100" y="1643063"/>
            <a:ext cx="7499350" cy="4605337"/>
          </a:xfrm>
        </p:spPr>
        <p:txBody>
          <a:bodyPr>
            <a:normAutofit fontScale="70000" lnSpcReduction="20000"/>
          </a:bodyPr>
          <a:lstStyle/>
          <a:p>
            <a:pPr marL="365760" indent="-283464" eaLnBrk="1" fontAlgn="auto" hangingPunct="1">
              <a:spcAft>
                <a:spcPts val="600"/>
              </a:spcAft>
              <a:buFont typeface="Wingdings 2"/>
              <a:buChar char=""/>
              <a:defRPr/>
            </a:pPr>
            <a:r>
              <a:rPr lang="fr-FR" b="1" dirty="0" smtClean="0"/>
              <a:t>Actions urgentes requises</a:t>
            </a:r>
          </a:p>
          <a:p>
            <a:pPr marL="640080" lvl="1" indent="-237744" eaLnBrk="1" fontAlgn="auto" hangingPunct="1">
              <a:spcBef>
                <a:spcPts val="600"/>
              </a:spcBef>
              <a:spcAft>
                <a:spcPts val="600"/>
              </a:spcAft>
              <a:buFont typeface="Verdana"/>
              <a:buChar char="◦"/>
              <a:defRPr/>
            </a:pPr>
            <a:r>
              <a:rPr lang="fr-FR" dirty="0" smtClean="0"/>
              <a:t>Institutionnaliser par un texte (décret) la plate-forme nationale pour la prévention et la réduction des risques majeurs de catastrophes;</a:t>
            </a:r>
          </a:p>
          <a:p>
            <a:pPr marL="640080" lvl="1" indent="-237744" eaLnBrk="1" fontAlgn="auto" hangingPunct="1">
              <a:spcBef>
                <a:spcPts val="600"/>
              </a:spcBef>
              <a:spcAft>
                <a:spcPts val="600"/>
              </a:spcAft>
              <a:buFont typeface="Verdana"/>
              <a:buChar char="◦"/>
              <a:defRPr/>
            </a:pPr>
            <a:r>
              <a:rPr lang="fr-FR" dirty="0" smtClean="0"/>
              <a:t>Appuyer et faciliter la participation des cadres gabonais dans les fora internationaux et régionaux traitant de la prévention des catastrophes;</a:t>
            </a:r>
          </a:p>
          <a:p>
            <a:pPr marL="640080" lvl="1" indent="-237744" eaLnBrk="1" fontAlgn="auto" hangingPunct="1">
              <a:spcBef>
                <a:spcPts val="600"/>
              </a:spcBef>
              <a:spcAft>
                <a:spcPts val="600"/>
              </a:spcAft>
              <a:buFont typeface="Verdana"/>
              <a:buChar char="◦"/>
              <a:defRPr/>
            </a:pPr>
            <a:r>
              <a:rPr lang="fr-FR" dirty="0" smtClean="0"/>
              <a:t>Accorder le plus d’intérêt aux programmes et aux projets relatifs à la prévention</a:t>
            </a:r>
          </a:p>
          <a:p>
            <a:pPr marL="640080" lvl="1" indent="-237744" eaLnBrk="1" fontAlgn="auto" hangingPunct="1">
              <a:spcBef>
                <a:spcPts val="600"/>
              </a:spcBef>
              <a:spcAft>
                <a:spcPts val="600"/>
              </a:spcAft>
              <a:buFont typeface="Verdana"/>
              <a:buChar char="◦"/>
              <a:defRPr/>
            </a:pPr>
            <a:r>
              <a:rPr lang="fr-FR" dirty="0" smtClean="0"/>
              <a:t>Renforcer le partenariat et la coopération avec tous les acteurs impliqués dans la prévention et la gestion des catastrophes tant sur le plan national (ONG, organes étatiques) et sur le plan international, notamment avec les agences onusiennes.</a:t>
            </a:r>
          </a:p>
          <a:p>
            <a:pPr marL="640080" lvl="1" indent="-237744" eaLnBrk="1" fontAlgn="auto" hangingPunct="1">
              <a:spcBef>
                <a:spcPts val="600"/>
              </a:spcBef>
              <a:spcAft>
                <a:spcPts val="600"/>
              </a:spcAft>
              <a:buFont typeface="Verdana"/>
              <a:buChar char="◦"/>
              <a:defRPr/>
            </a:pPr>
            <a:r>
              <a:rPr lang="fr-FR" dirty="0" smtClean="0"/>
              <a:t>Relancer les travaux de mise en place de la plate-forme pour la prévention et la réduction des risques majeurs de catastrophes.</a:t>
            </a:r>
          </a:p>
        </p:txBody>
      </p:sp>
      <p:sp>
        <p:nvSpPr>
          <p:cNvPr id="5" name="Titre 1"/>
          <p:cNvSpPr>
            <a:spLocks noGrp="1"/>
          </p:cNvSpPr>
          <p:nvPr>
            <p:ph type="title"/>
          </p:nvPr>
        </p:nvSpPr>
        <p:spPr/>
        <p:txBody>
          <a:bodyPr>
            <a:noAutofit/>
          </a:bodyPr>
          <a:lstStyle/>
          <a:p>
            <a:pPr eaLnBrk="1" fontAlgn="auto" hangingPunct="1">
              <a:spcAft>
                <a:spcPts val="0"/>
              </a:spcAft>
              <a:defRPr/>
            </a:pPr>
            <a:r>
              <a:rPr lang="fr-FR" sz="2400" b="1" i="1" dirty="0" smtClean="0">
                <a:solidFill>
                  <a:schemeClr val="tx2">
                    <a:satMod val="130000"/>
                  </a:schemeClr>
                </a:solidFill>
              </a:rPr>
              <a:t>Etat des lieux des travaux de la plate-forme au Gabon</a:t>
            </a:r>
            <a:endParaRPr lang="fr-FR" sz="2400" b="1" i="1" dirty="0">
              <a:solidFill>
                <a:schemeClr val="tx2">
                  <a:satMod val="130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380</TotalTime>
  <Words>599</Words>
  <Application>Microsoft Office PowerPoint</Application>
  <PresentationFormat>Affichage à l'écran (4:3)</PresentationFormat>
  <Paragraphs>80</Paragraphs>
  <Slides>15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Gill Sans MT</vt:lpstr>
      <vt:lpstr>Wingdings 2</vt:lpstr>
      <vt:lpstr>Verdana</vt:lpstr>
      <vt:lpstr>Calibri</vt:lpstr>
      <vt:lpstr>Solstice</vt:lpstr>
      <vt:lpstr>  COMMUNICATION DU GABON SUR LA REDUCTION DES RISQUES DE CATASTROPHES      </vt:lpstr>
      <vt:lpstr>Plan de la présentation</vt:lpstr>
      <vt:lpstr>Introduction</vt:lpstr>
      <vt:lpstr>Présentation du secteur prévention  </vt:lpstr>
      <vt:lpstr>Présentation du secteur prévention  </vt:lpstr>
      <vt:lpstr>Diapositive 6</vt:lpstr>
      <vt:lpstr>Diapositive 7</vt:lpstr>
      <vt:lpstr>Etat des lieux des travaux de la plate-forme au Gabon</vt:lpstr>
      <vt:lpstr>Etat des lieux des travaux de la plate-forme au Gabon</vt:lpstr>
      <vt:lpstr>Diapositive 10</vt:lpstr>
      <vt:lpstr>Diapositive 11</vt:lpstr>
      <vt:lpstr>Diapositive 12</vt:lpstr>
      <vt:lpstr>Diapositive 13</vt:lpstr>
      <vt:lpstr>Conclusion</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Hortense</dc:creator>
  <cp:lastModifiedBy> </cp:lastModifiedBy>
  <cp:revision>43</cp:revision>
  <dcterms:created xsi:type="dcterms:W3CDTF">2009-05-01T10:05:30Z</dcterms:created>
  <dcterms:modified xsi:type="dcterms:W3CDTF">2009-06-12T05:45:26Z</dcterms:modified>
</cp:coreProperties>
</file>