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59" r:id="rId5"/>
    <p:sldId id="260" r:id="rId6"/>
    <p:sldId id="262" r:id="rId7"/>
    <p:sldId id="263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304800" y="838200"/>
            <a:ext cx="8458200" cy="76200"/>
            <a:chOff x="304800" y="914400"/>
            <a:chExt cx="8458200" cy="76200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304800" y="990600"/>
              <a:ext cx="84248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962400" y="914400"/>
              <a:ext cx="4800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04800" y="6273800"/>
            <a:ext cx="8424863" cy="76200"/>
            <a:chOff x="304800" y="6047096"/>
            <a:chExt cx="8424862" cy="76200"/>
          </a:xfrm>
        </p:grpSpPr>
        <p:sp>
          <p:nvSpPr>
            <p:cNvPr id="6" name="Rectangle 5"/>
            <p:cNvSpPr/>
            <p:nvPr/>
          </p:nvSpPr>
          <p:spPr>
            <a:xfrm>
              <a:off x="319088" y="6047096"/>
              <a:ext cx="4800599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304800" y="6123296"/>
              <a:ext cx="8424862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6858000" y="53975"/>
            <a:ext cx="1981200" cy="773113"/>
            <a:chOff x="-21608" y="68240"/>
            <a:chExt cx="1981200" cy="772938"/>
          </a:xfrm>
        </p:grpSpPr>
        <p:pic>
          <p:nvPicPr>
            <p:cNvPr id="9" name="Picture 13" descr="Redcross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4704" y="6824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-21608" y="533273"/>
              <a:ext cx="1981200" cy="3079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Nepal Red Cross Society</a:t>
              </a:r>
            </a:p>
          </p:txBody>
        </p:sp>
      </p:grp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228600" y="6397625"/>
            <a:ext cx="495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+mn-cs"/>
              </a:rPr>
              <a:t>Resilient Cities: Disaster Risk Reduction in an Urbanizing World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6E68-84A8-4496-A4E8-E1C383D47F91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2C3F-6894-469C-8481-73F2849E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8FAD-511A-4BE6-86E1-9CCD2319C800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20BA-7CDA-4E88-9DDF-45A19005C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A15C-B1DD-45E4-9535-64C000B8327D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E578-39F7-4900-B9E1-240D390D0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CDC0-8666-4856-BCF6-31593E23094C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9E45-16E8-401B-A871-87D9F5708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79DB-FD32-490B-8486-6F193C585BED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D9CC-4937-4B16-9C00-A182779BF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1E4B-016B-4D99-AD17-77B9D3AA1ADB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C410-50D6-48BB-848C-0A6C9EF15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33EE-8AA1-4C0B-8AD1-FEF5534D67EE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18B9-21C4-45EE-875E-501B6376A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252A-60D1-40F0-9136-786F1854280A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CDCF-C3EF-4D03-A0AF-866E6D6F2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7E7-ADD0-4F61-BFF8-E46E442E9A23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4687-9A5C-4D62-9C7B-443458295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B8B5-0E18-4E07-8B11-4601E37244BB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43C4-0837-4F50-AE89-37A4AFDF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1E704A-F673-4FC5-B103-1E74C9137278}" type="datetimeFigureOut">
              <a:rPr lang="en-US"/>
              <a:pPr>
                <a:defRPr/>
              </a:pPr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DF888-48CE-4FF8-B0F8-6567A8EA6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pfla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11858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6" descr="vny98kv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31242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19"/>
          <p:cNvGrpSpPr>
            <a:grpSpLocks/>
          </p:cNvGrpSpPr>
          <p:nvPr/>
        </p:nvGrpSpPr>
        <p:grpSpPr bwMode="auto">
          <a:xfrm>
            <a:off x="1600200" y="2239963"/>
            <a:ext cx="7497763" cy="3779837"/>
            <a:chOff x="1600200" y="2240280"/>
            <a:chExt cx="7498080" cy="3779520"/>
          </a:xfrm>
        </p:grpSpPr>
        <p:pic>
          <p:nvPicPr>
            <p:cNvPr id="8" name="Picture 4" descr="anapurna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0200" y="2240280"/>
              <a:ext cx="1828877" cy="1169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5" descr="ama_dabalam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23062" y="2240280"/>
              <a:ext cx="1784425" cy="1188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6" descr="bhaktapu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2266" y="3505411"/>
              <a:ext cx="1782838" cy="1188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7" descr="kath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46557" y="2240280"/>
              <a:ext cx="1782838" cy="1188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8" descr="nepts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93216" y="2240280"/>
              <a:ext cx="1782838" cy="1188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9" descr="pashupatinath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15442" y="4830863"/>
              <a:ext cx="1782838" cy="1188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0" descr="map-nep"/>
            <p:cNvPicPr>
              <a:picLocks noChangeAspect="1" noChangeArrowheads="1"/>
            </p:cNvPicPr>
            <p:nvPr/>
          </p:nvPicPr>
          <p:blipFill>
            <a:blip r:embed="rId10"/>
            <a:srcRect b="15790"/>
            <a:stretch>
              <a:fillRect/>
            </a:stretch>
          </p:blipFill>
          <p:spPr bwMode="auto">
            <a:xfrm>
              <a:off x="1600200" y="3613352"/>
              <a:ext cx="5512033" cy="2254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77000" y="1143000"/>
            <a:ext cx="2362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00FF"/>
                </a:solidFill>
                <a:latin typeface="Calibri" pitchFamily="34" charset="0"/>
                <a:cs typeface="+mn-cs"/>
              </a:rPr>
              <a:t>Umesh</a:t>
            </a:r>
            <a:r>
              <a:rPr lang="en-US" sz="1600" b="1" dirty="0">
                <a:solidFill>
                  <a:srgbClr val="0000FF"/>
                </a:solidFill>
                <a:latin typeface="Calibri" pitchFamily="34" charset="0"/>
                <a:cs typeface="+mn-cs"/>
              </a:rPr>
              <a:t> Prasad Dhakal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Executive Director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Nepal Red Cross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609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Nepal Government Initiatives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1788" y="1371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The government has recently adopted Disaster Risk Management Strategy-2009 guided by the 10th Five-year Development Plan [2002-2007] &amp; also the Interim National Development Plan [2008-2010] of the government &amp; also reflecting the global strategies- Hyogo Framework for Action 2005-2015.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The government has recently established National Platform for Disaster Risk reduction-2009 &amp; is dedicated to share &amp; exchange the information related to National DRR Platform on HFA implementation in Nepal 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International consortium of ADB, IFRC, UNOCHA, UNISDR &amp; the World Bank formed in 2009 supported government to develop long term DRR Action Plan 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Implementation of codes related with building construction in selected areas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Observing National earthquake day- as point to recall destruction of 1934 earthquake in Nepal &amp; awareness for country population  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National DM Act drafted &amp; under approval process.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Establishment of focal desks in PM Office, NPC &amp; Key Ministries. 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defRPr/>
            </a:pPr>
            <a:endParaRPr lang="en-US" sz="2000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352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Country Context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04800" y="1392238"/>
            <a:ext cx="510540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Total population:  23,151,423 with annual population growth rate at 2.25 [CBS, 2001]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Most natural hazard prone; flood, earthquake, fires, landslides, extended dry spell &amp; health risks resulting to epidemics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Nepal is disaster prone country due to; </a:t>
            </a: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0000FF"/>
                </a:solidFill>
                <a:latin typeface="+mj-lt"/>
                <a:cs typeface="Arial" pitchFamily="34" charset="0"/>
              </a:rPr>
              <a:t>rugged &amp; fragile geomorphic condition</a:t>
            </a: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0000FF"/>
                </a:solidFill>
                <a:latin typeface="+mj-lt"/>
                <a:cs typeface="Arial" pitchFamily="34" charset="0"/>
              </a:rPr>
              <a:t>variable climate conditions</a:t>
            </a: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0000FF"/>
                </a:solidFill>
                <a:latin typeface="+mj-lt"/>
                <a:cs typeface="Arial" pitchFamily="34" charset="0"/>
              </a:rPr>
              <a:t>increasing population</a:t>
            </a: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0000FF"/>
                </a:solidFill>
                <a:latin typeface="+mj-lt"/>
                <a:cs typeface="Arial" pitchFamily="34" charset="0"/>
              </a:rPr>
              <a:t>poor economic conditions</a:t>
            </a: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0000FF"/>
                </a:solidFill>
                <a:latin typeface="+mj-lt"/>
                <a:cs typeface="Arial" pitchFamily="34" charset="0"/>
              </a:rPr>
              <a:t>unplanned settlements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09700"/>
            <a:ext cx="3429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352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Disaster Risk Profile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392238"/>
            <a:ext cx="525780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Nepal is ranked as 11th most risk country in world in terms of relative vulnerability to earthquake &amp; 30th with respect to flood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[UNDP/BCPR, 2004]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Nepal remains as one of the global hot-spots for natural disaster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[World Bank, 2005]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Entire country falls in high earthquake intensity belt-high seismic scale of MMI IX &amp; X for the generally accepted recurrence period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[global seismicity hazard assessment program]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In the risk of climate change &amp; its consequences</a:t>
            </a:r>
          </a:p>
        </p:txBody>
      </p:sp>
      <p:pic>
        <p:nvPicPr>
          <p:cNvPr id="1536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88" y="1447800"/>
            <a:ext cx="3333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352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The Disaster Situation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392238"/>
            <a:ext cx="52578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defRPr/>
            </a:pPr>
            <a:endParaRPr lang="en-US" sz="1000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Earthquake is a major potential hazard to reckon with – </a:t>
            </a:r>
            <a:endParaRPr lang="en-US" sz="20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endParaRPr lang="en-US" sz="20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the country is located on an active seismic belt </a:t>
            </a:r>
            <a:endParaRPr lang="en-US" sz="2000" dirty="0">
              <a:solidFill>
                <a:srgbClr val="0000FF"/>
              </a:solidFill>
              <a:latin typeface="Calibri" pitchFamily="34" charset="0"/>
              <a:cs typeface="+mn-cs"/>
            </a:endParaRP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endParaRPr lang="en-US" sz="2000" dirty="0">
              <a:solidFill>
                <a:srgbClr val="0000FF"/>
              </a:solidFill>
              <a:latin typeface="Calibri" pitchFamily="34" charset="0"/>
              <a:cs typeface="+mn-cs"/>
            </a:endParaRP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the exponential urbanization trend over the past decade with general disregard of earthquake</a:t>
            </a: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defRPr/>
            </a:pPr>
            <a:endParaRPr lang="en-US" sz="2000" dirty="0">
              <a:solidFill>
                <a:srgbClr val="0000FF"/>
              </a:solidFill>
              <a:latin typeface="Calibri" pitchFamily="34" charset="0"/>
              <a:cs typeface="+mn-cs"/>
            </a:endParaRPr>
          </a:p>
          <a:p>
            <a:pPr marL="463550" lvl="1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+mn-cs"/>
              </a:rPr>
              <a:t>Kathmandu valley (3 districts and 5 Municipalities) is at the high risk of earthquake</a:t>
            </a:r>
          </a:p>
        </p:txBody>
      </p:sp>
      <p:pic>
        <p:nvPicPr>
          <p:cNvPr id="16387" name="Picture 13" descr="newdoc1 copy"/>
          <p:cNvPicPr>
            <a:picLocks noChangeAspect="1" noChangeArrowheads="1"/>
          </p:cNvPicPr>
          <p:nvPr/>
        </p:nvPicPr>
        <p:blipFill>
          <a:blip r:embed="rId2"/>
          <a:srcRect l="3999" t="5086" r="3999" b="5086"/>
          <a:stretch>
            <a:fillRect/>
          </a:stretch>
        </p:blipFill>
        <p:spPr bwMode="auto">
          <a:xfrm>
            <a:off x="5562600" y="14478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609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Urbanization in Nepal: Some Facts &amp; Figures</a:t>
            </a:r>
          </a:p>
        </p:txBody>
      </p:sp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3863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9"/>
          <p:cNvGrpSpPr>
            <a:grpSpLocks/>
          </p:cNvGrpSpPr>
          <p:nvPr/>
        </p:nvGrpSpPr>
        <p:grpSpPr bwMode="auto">
          <a:xfrm>
            <a:off x="358775" y="1447800"/>
            <a:ext cx="4822825" cy="4438650"/>
            <a:chOff x="359392" y="1447800"/>
            <a:chExt cx="4963495" cy="443893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2265" y="1447800"/>
              <a:ext cx="4940622" cy="44198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buFontTx/>
                <a:buChar char="•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Urban population: about 17 % of total </a:t>
              </a:r>
              <a:r>
                <a:rPr lang="en-US" sz="2000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population</a:t>
              </a:r>
            </a:p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buFontTx/>
                <a:buChar char="•"/>
                <a:defRPr/>
              </a:pPr>
              <a:endParaRPr lang="en-US" sz="2000" dirty="0">
                <a:solidFill>
                  <a:srgbClr val="FF0000"/>
                </a:solidFill>
                <a:latin typeface="+mj-lt"/>
                <a:cs typeface="Arial" pitchFamily="34" charset="0"/>
              </a:endParaRPr>
            </a:p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buFontTx/>
                <a:buChar char="•"/>
                <a:defRPr/>
              </a:pPr>
              <a:r>
                <a:rPr lang="en-US" sz="2000" dirty="0">
                  <a:solidFill>
                    <a:srgbClr val="003300"/>
                  </a:solidFill>
                  <a:latin typeface="+mj-lt"/>
                  <a:cs typeface="Arial" pitchFamily="34" charset="0"/>
                </a:rPr>
                <a:t>In 1981, Nepal was one of the least urbanized city with 6.3% of the population residing in urban </a:t>
              </a:r>
              <a:r>
                <a:rPr lang="en-US" sz="2000" dirty="0">
                  <a:solidFill>
                    <a:srgbClr val="003300"/>
                  </a:solidFill>
                  <a:latin typeface="+mj-lt"/>
                  <a:cs typeface="Arial" pitchFamily="34" charset="0"/>
                </a:rPr>
                <a:t>centers</a:t>
              </a:r>
            </a:p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buFontTx/>
                <a:buChar char="•"/>
                <a:defRPr/>
              </a:pPr>
              <a:endParaRPr lang="en-US" sz="2000" dirty="0">
                <a:solidFill>
                  <a:srgbClr val="003300"/>
                </a:solidFill>
                <a:latin typeface="+mj-lt"/>
                <a:cs typeface="Arial" pitchFamily="34" charset="0"/>
              </a:endParaRPr>
            </a:p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The </a:t>
              </a:r>
              <a:r>
                <a:rPr lang="en-US" sz="2000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existing urban centers are neither well developed nor well connected in terms of geographical distributions</a:t>
              </a:r>
              <a:r>
                <a:rPr lang="en-US" sz="2000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.</a:t>
              </a:r>
            </a:p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rgbClr val="FF0000"/>
                </a:solidFill>
                <a:latin typeface="+mj-lt"/>
                <a:cs typeface="Arial" pitchFamily="34" charset="0"/>
              </a:endParaRPr>
            </a:p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buFontTx/>
                <a:buChar char="•"/>
                <a:defRPr/>
              </a:pPr>
              <a:r>
                <a:rPr lang="en-US" sz="2000" dirty="0">
                  <a:solidFill>
                    <a:srgbClr val="003300"/>
                  </a:solidFill>
                  <a:cs typeface="Arial" pitchFamily="34" charset="0"/>
                </a:rPr>
                <a:t>in </a:t>
              </a:r>
              <a:r>
                <a:rPr lang="en-US" sz="2000" dirty="0">
                  <a:solidFill>
                    <a:srgbClr val="003300"/>
                  </a:solidFill>
                  <a:cs typeface="Arial" pitchFamily="34" charset="0"/>
                </a:rPr>
                <a:t>25 years of time, proportion of rural &amp; urban population will be half/half</a:t>
              </a:r>
            </a:p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defRPr/>
              </a:pPr>
              <a:endParaRPr lang="en-US" sz="2000" dirty="0">
                <a:solidFill>
                  <a:srgbClr val="FF0000"/>
                </a:solidFill>
                <a:latin typeface="+mj-lt"/>
                <a:cs typeface="Arial" pitchFamily="34" charset="0"/>
              </a:endParaRPr>
            </a:p>
            <a:p>
              <a:pPr marL="231775" indent="-231775" fontAlgn="auto">
                <a:lnSpc>
                  <a:spcPct val="90000"/>
                </a:lnSpc>
                <a:spcBef>
                  <a:spcPts val="400"/>
                </a:spcBef>
                <a:spcAft>
                  <a:spcPts val="100"/>
                </a:spcAft>
                <a:defRPr/>
              </a:pP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359392" y="5658136"/>
              <a:ext cx="4800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1">
                  <a:solidFill>
                    <a:srgbClr val="0000FF"/>
                  </a:solidFill>
                  <a:latin typeface="Calibri" pitchFamily="34" charset="0"/>
                </a:rPr>
                <a:t>Sources: Library of congress country study; CIA World Fact Book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609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Disaster Risk: Kathmandu Valley Scenario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4478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Earthquakes may pose greater impact in the valley due to: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Rapid urbanization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Fast growing population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Haphazard housing &amp; settlement patterns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Lack of enforcement of building code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defRPr/>
            </a:pPr>
            <a:endParaRPr lang="en-US" sz="2000" dirty="0">
              <a:solidFill>
                <a:srgbClr val="0000FF"/>
              </a:solidFill>
              <a:latin typeface="Calibri" pitchFamily="34" charset="0"/>
              <a:cs typeface="+mn-cs"/>
            </a:endParaRPr>
          </a:p>
          <a:p>
            <a:pPr marL="228600" indent="-228600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Humanitarian response will be affected due to: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Weak &amp; poor infrastructure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Lack of communication facilities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Poor WATSAN facilities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Poor transportation facilities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defRPr/>
            </a:pPr>
            <a:endParaRPr lang="en-US" sz="2000" dirty="0">
              <a:solidFill>
                <a:srgbClr val="0000FF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8435" name="Picture 7" descr="DSC02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163" y="1509713"/>
            <a:ext cx="33226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609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Disaster Risk: Kathmandu Valley Scenario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50" y="1422400"/>
            <a:ext cx="9032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KVERP/NSET [intensity IX], SEDM, JICA [intensity VII] together with Nepal Government study made in 2002 predicts the results of an earthquake in the Kathmandu Valley, resulting in varying scenarios for disaster impact &amp; aftermath [intensity IX]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8938" y="2709863"/>
          <a:ext cx="8382000" cy="346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840"/>
                <a:gridCol w="3894160"/>
              </a:tblGrid>
              <a:tr h="370840">
                <a:tc>
                  <a:txBody>
                    <a:bodyPr/>
                    <a:lstStyle/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Up to 40,000 dead</a:t>
                      </a:r>
                    </a:p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dirty="0" smtClean="0">
                          <a:solidFill>
                            <a:srgbClr val="003300"/>
                          </a:solidFill>
                          <a:latin typeface="Calibri" pitchFamily="34" charset="0"/>
                        </a:rPr>
                        <a:t>Up to 95,000 injured</a:t>
                      </a:r>
                    </a:p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Up to 900,000 homeless</a:t>
                      </a:r>
                    </a:p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0033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60% of buildings destroyed</a:t>
                      </a:r>
                    </a:p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Only two or three of the 14 hospitals in the valley with an in-patient capacity of thirty or more still functional</a:t>
                      </a:r>
                    </a:p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0033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95% of water pipes &amp; 50% of pumping stations &amp; treatment plants seriously affected; water supply disrupted for several months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</a:pPr>
                      <a:endParaRPr lang="en-US" sz="2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60% of telephones unusable for up to a month</a:t>
                      </a:r>
                    </a:p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0033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40% of electricity lines and all sub-stations non-functional for a month</a:t>
                      </a:r>
                    </a:p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50% of bridges &amp; many narrow roads unusable because of damage &amp; debris</a:t>
                      </a:r>
                    </a:p>
                    <a:p>
                      <a:pPr marL="225425" lvl="2" indent="-225425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  <a:buFontTx/>
                        <a:buChar char="•"/>
                      </a:pPr>
                      <a:r>
                        <a:rPr lang="en-US" sz="1800" b="0" kern="1200" dirty="0" smtClean="0">
                          <a:solidFill>
                            <a:srgbClr val="0033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Kathmandu international airport isolated by collapse of access roads &amp; bridges; runway partially or totally unusable.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100"/>
                        </a:spcAft>
                      </a:pPr>
                      <a:endParaRPr lang="en-US" sz="20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609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NRCS Efforts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3716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Institutionalizing community preparedness for emergency response through community based earthquake preparedness &amp; school based earthquake preparedness programs as basis to reduce the risk of earthquake in Kathmandu valley; 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Community mobilization/coordination &amp; networking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strengthening individual, household &amp; community level preparedness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developing plans &amp; implementing risk reduction interventions</a:t>
            </a:r>
          </a:p>
          <a:p>
            <a:pPr marL="463550" lvl="2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Preparedness at organizational &amp; community level 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Development of an earthquake contingency plan-to ensure  rapid,  appropriate &amp; effective NRCS response to a major earthquake centered in the Kathmandu valley, making optimum use of all available RCRC resources within Nepal &amp; beyond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+mn-cs"/>
              </a:rPr>
              <a:t>[http://www.nrcs.org]</a:t>
            </a:r>
          </a:p>
        </p:txBody>
      </p:sp>
      <p:pic>
        <p:nvPicPr>
          <p:cNvPr id="20483" name="Picture 7" descr="IMG_0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77963"/>
            <a:ext cx="26082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ChangeArrowheads="1"/>
          </p:cNvSpPr>
          <p:nvPr/>
        </p:nvSpPr>
        <p:spPr bwMode="auto">
          <a:xfrm>
            <a:off x="228600" y="928688"/>
            <a:ext cx="609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NRCS Efforts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6713" y="1447800"/>
            <a:ext cx="42052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Implementing resilient cities in south Asia project in support of IFRC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Implementation of Urban Sanitation Project &amp; other CBDRR interventions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Coherent DM framework- compatible   with government, IFRC &amp; HFA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+mn-cs"/>
              </a:rPr>
              <a:t> </a:t>
            </a: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Development of tools &amp; resources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Cross-country sharing of experiences</a:t>
            </a:r>
          </a:p>
          <a:p>
            <a:pPr marL="231775" indent="-231775" fontAlgn="auto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3300"/>
                </a:solidFill>
                <a:latin typeface="+mj-lt"/>
                <a:cs typeface="Arial" pitchFamily="34" charset="0"/>
              </a:rPr>
              <a:t>Member of regional &amp; global networks: GA DRR &amp; Regional DM Working Group.</a:t>
            </a:r>
          </a:p>
        </p:txBody>
      </p:sp>
      <p:pic>
        <p:nvPicPr>
          <p:cNvPr id="21507" name="Picture 3" descr="C:\Documents and Settings\dmd\Desktop\untitled.JPG"/>
          <p:cNvPicPr>
            <a:picLocks noChangeAspect="1" noChangeArrowheads="1"/>
          </p:cNvPicPr>
          <p:nvPr/>
        </p:nvPicPr>
        <p:blipFill>
          <a:blip r:embed="rId2"/>
          <a:srcRect r="2657"/>
          <a:stretch>
            <a:fillRect/>
          </a:stretch>
        </p:blipFill>
        <p:spPr bwMode="auto">
          <a:xfrm>
            <a:off x="4648200" y="1524000"/>
            <a:ext cx="4267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710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NCCP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Abhishek Singh</dc:creator>
  <cp:lastModifiedBy>Administrator</cp:lastModifiedBy>
  <cp:revision>48</cp:revision>
  <dcterms:created xsi:type="dcterms:W3CDTF">2010-07-10T03:02:52Z</dcterms:created>
  <dcterms:modified xsi:type="dcterms:W3CDTF">2010-07-15T17:38:09Z</dcterms:modified>
</cp:coreProperties>
</file>