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9"/>
  </p:notesMasterIdLst>
  <p:sldIdLst>
    <p:sldId id="257" r:id="rId2"/>
    <p:sldId id="291" r:id="rId3"/>
    <p:sldId id="284" r:id="rId4"/>
    <p:sldId id="316" r:id="rId5"/>
    <p:sldId id="317" r:id="rId6"/>
    <p:sldId id="318" r:id="rId7"/>
    <p:sldId id="29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71" d="100"/>
          <a:sy n="71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B1EEBA2-9661-4713-B866-4ED49E8A5FEC}" type="datetimeFigureOut">
              <a:rPr lang="es-MX"/>
              <a:pPr>
                <a:defRPr/>
              </a:pPr>
              <a:t>15/07/2010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2F6EA4D-C9EC-438F-83FA-D0E95110B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5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pic>
        <p:nvPicPr>
          <p:cNvPr id="6" name="9 Imagen" descr="Imagen XIX Ayuntamien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79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286625" y="0"/>
          <a:ext cx="874713" cy="792163"/>
        </p:xfrm>
        <a:graphic>
          <a:graphicData uri="http://schemas.openxmlformats.org/presentationml/2006/ole">
            <p:oleObj spid="_x0000_s75777" name="CorelDRAW" r:id="rId4" imgW="1544400" imgH="1401840" progId="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8286750" y="0"/>
          <a:ext cx="857250" cy="819150"/>
        </p:xfrm>
        <a:graphic>
          <a:graphicData uri="http://schemas.openxmlformats.org/presentationml/2006/ole">
            <p:oleObj spid="_x0000_s75778" name="CorelDRAW" r:id="rId5" imgW="1469160" imgH="1401840" progId="">
              <p:embed/>
            </p:oleObj>
          </a:graphicData>
        </a:graphic>
      </p:graphicFrame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D190-7EEE-453B-B866-4B4318A6AF12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11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D1E0-004D-485C-8D99-60DB0ED0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A78A-AF0A-4B36-8A3E-68E6BC976B59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555D-1903-425B-BE36-7936E7E2A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6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D61D-83E9-4563-BF96-704FC4ADE741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6BAF-10C7-43A7-82EB-CAAD7712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6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4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786688" y="6286500"/>
          <a:ext cx="608012" cy="550863"/>
        </p:xfrm>
        <a:graphic>
          <a:graphicData uri="http://schemas.openxmlformats.org/presentationml/2006/ole">
            <p:oleObj spid="_x0000_s80897" name="CorelDRAW" r:id="rId3" imgW="1544400" imgH="1401840" progId="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8429625" y="6286500"/>
          <a:ext cx="598488" cy="571500"/>
        </p:xfrm>
        <a:graphic>
          <a:graphicData uri="http://schemas.openxmlformats.org/presentationml/2006/ole">
            <p:oleObj spid="_x0000_s80898" name="CorelDRAW" r:id="rId4" imgW="1469160" imgH="1401840" progId="">
              <p:embed/>
            </p:oleObj>
          </a:graphicData>
        </a:graphic>
      </p:graphicFrame>
      <p:pic>
        <p:nvPicPr>
          <p:cNvPr id="7" name="14 Imagen" descr="Imagen XIX Ayuntamient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86500"/>
            <a:ext cx="1785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251F-E06B-4295-9E2E-338048FF62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6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EF17-4F3A-47A3-906E-E0A7EC8328BE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CE76-F76B-48F4-AE5A-10A05532E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6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5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5808-163B-4C50-970E-CC858C5F2000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82E8-A0A2-4FB0-ADC0-7EDDA5F90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3EEE-9CC5-4112-B57C-1DA83ED84BFC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75C8-B0BD-4367-B503-6D177C561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6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1D32-124B-4FBB-A316-60129A9A3613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4E4D-E7A4-4C62-85D5-3038623D9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6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45A6-2A3B-49AC-8F9C-1592B1EC34EA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4612-B6B3-4D1E-8FC4-71145A7DE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6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0C68-D506-4F78-A741-F13EB043FD6E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DDFA-702C-4E47-8E72-D8F7E7F3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6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7786688" y="6286500"/>
          <a:ext cx="608012" cy="550863"/>
        </p:xfrm>
        <a:graphic>
          <a:graphicData uri="http://schemas.openxmlformats.org/presentationml/2006/ole">
            <p:oleObj spid="_x0000_s78849" name="CorelDRAW" r:id="rId3" imgW="1544400" imgH="140184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429625" y="6286500"/>
          <a:ext cx="598488" cy="571500"/>
        </p:xfrm>
        <a:graphic>
          <a:graphicData uri="http://schemas.openxmlformats.org/presentationml/2006/ole">
            <p:oleObj spid="_x0000_s78850" name="CorelDRAW" r:id="rId4" imgW="1469160" imgH="1401840" progId="">
              <p:embed/>
            </p:oleObj>
          </a:graphicData>
        </a:graphic>
      </p:graphicFrame>
      <p:pic>
        <p:nvPicPr>
          <p:cNvPr id="9" name="14 Imagen" descr="Imagen XIX Ayuntamient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86500"/>
            <a:ext cx="1785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7B2F-A5FA-46A8-BC3A-07523D420B44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1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E334F-07DD-4C2F-83EA-C2944E54B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6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C3BE-7E7E-482C-B37D-2038AB7A4E16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061C-00BE-4AD9-9FAE-BAEF596E8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6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40967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0968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1BD3AD6-70CD-48E9-A65F-940106A41E2D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E7ECD20-C073-48B2-BF8B-9B9D2FDC5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7786688" y="6286500"/>
          <a:ext cx="608012" cy="550863"/>
        </p:xfrm>
        <a:graphic>
          <a:graphicData uri="http://schemas.openxmlformats.org/presentationml/2006/ole">
            <p:oleObj spid="_x0000_s40962" name="CorelDRAW" r:id="rId15" imgW="1544400" imgH="1401840" progId="">
              <p:embed/>
            </p:oleObj>
          </a:graphicData>
        </a:graphic>
      </p:graphicFrame>
      <p:graphicFrame>
        <p:nvGraphicFramePr>
          <p:cNvPr id="40963" name="Object 7"/>
          <p:cNvGraphicFramePr>
            <a:graphicFrameLocks noChangeAspect="1"/>
          </p:cNvGraphicFramePr>
          <p:nvPr/>
        </p:nvGraphicFramePr>
        <p:xfrm>
          <a:off x="8429625" y="6286500"/>
          <a:ext cx="598488" cy="571500"/>
        </p:xfrm>
        <a:graphic>
          <a:graphicData uri="http://schemas.openxmlformats.org/presentationml/2006/ole">
            <p:oleObj spid="_x0000_s40963" name="CorelDRAW" r:id="rId16" imgW="1469160" imgH="1401840" progId="">
              <p:embed/>
            </p:oleObj>
          </a:graphicData>
        </a:graphic>
      </p:graphicFrame>
      <p:pic>
        <p:nvPicPr>
          <p:cNvPr id="40972" name="14 Imagen" descr="Imagen XIX Ayuntamiento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286500"/>
            <a:ext cx="1785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0" r:id="rId2"/>
    <p:sldLayoutId id="2147483832" r:id="rId3"/>
    <p:sldLayoutId id="2147483829" r:id="rId4"/>
    <p:sldLayoutId id="2147483833" r:id="rId5"/>
    <p:sldLayoutId id="2147483828" r:id="rId6"/>
    <p:sldLayoutId id="2147483827" r:id="rId7"/>
    <p:sldLayoutId id="2147483834" r:id="rId8"/>
    <p:sldLayoutId id="2147483835" r:id="rId9"/>
    <p:sldLayoutId id="2147483826" r:id="rId10"/>
    <p:sldLayoutId id="2147483825" r:id="rId11"/>
    <p:sldLayoutId id="2147483836" r:id="rId12"/>
  </p:sldLayoutIdLst>
  <p:transition advClick="0" advTm="6000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762000" y="685800"/>
            <a:ext cx="783113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  <a:cs typeface="+mn-cs"/>
              </a:rPr>
              <a:t>Resilient Cities: Disaster Risk Reduction in an Urbanizing World</a:t>
            </a:r>
          </a:p>
          <a:p>
            <a:pPr algn="ctr">
              <a:defRPr/>
            </a:pPr>
            <a:endParaRPr lang="en-US" sz="320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400" dirty="0" err="1">
                <a:latin typeface="+mn-lt"/>
                <a:cs typeface="+mn-cs"/>
              </a:rPr>
              <a:t>ECOSOC</a:t>
            </a:r>
            <a:r>
              <a:rPr lang="en-US" sz="2400" dirty="0">
                <a:latin typeface="+mn-lt"/>
                <a:cs typeface="+mn-cs"/>
              </a:rPr>
              <a:t> Humanitarian Affair Segment Side Event.</a:t>
            </a:r>
            <a:endParaRPr lang="en-US" sz="1200" dirty="0">
              <a:latin typeface="+mn-lt"/>
              <a:cs typeface="+mn-cs"/>
            </a:endParaRPr>
          </a:p>
          <a:p>
            <a:pPr algn="ctr"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3600" b="1" dirty="0">
                <a:latin typeface="+mn-lt"/>
                <a:cs typeface="+mn-cs"/>
              </a:rPr>
              <a:t>The City of Tijuana </a:t>
            </a:r>
            <a:r>
              <a:rPr lang="en-US" sz="3600" b="1" dirty="0">
                <a:latin typeface="+mn-lt"/>
                <a:cs typeface="+mn-cs"/>
              </a:rPr>
              <a:t>Experience</a:t>
            </a:r>
          </a:p>
          <a:p>
            <a:pPr algn="ctr"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000" dirty="0">
                <a:latin typeface="+mn-lt"/>
                <a:cs typeface="+mn-cs"/>
              </a:rPr>
              <a:t>Presented </a:t>
            </a:r>
            <a:r>
              <a:rPr lang="en-US" sz="2000" dirty="0">
                <a:latin typeface="+mn-lt"/>
                <a:cs typeface="+mn-cs"/>
              </a:rPr>
              <a:t>by:</a:t>
            </a:r>
          </a:p>
          <a:p>
            <a:pPr algn="ctr">
              <a:defRPr/>
            </a:pPr>
            <a:r>
              <a:rPr lang="en-US" sz="2800" dirty="0">
                <a:latin typeface="+mn-lt"/>
                <a:cs typeface="+mn-cs"/>
              </a:rPr>
              <a:t>Antonio </a:t>
            </a:r>
            <a:r>
              <a:rPr lang="en-US" sz="2800" dirty="0" err="1">
                <a:latin typeface="+mn-lt"/>
                <a:cs typeface="+mn-cs"/>
              </a:rPr>
              <a:t>Rosquillas</a:t>
            </a:r>
            <a:r>
              <a:rPr lang="en-US" sz="2800" dirty="0">
                <a:latin typeface="+mn-lt"/>
                <a:cs typeface="+mn-cs"/>
              </a:rPr>
              <a:t> </a:t>
            </a:r>
          </a:p>
          <a:p>
            <a:pPr algn="ctr"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000" dirty="0">
                <a:latin typeface="+mn-lt"/>
                <a:cs typeface="+mn-cs"/>
              </a:rPr>
              <a:t>CIVIL PROTECTION OFFICE DIRECTOR</a:t>
            </a:r>
          </a:p>
          <a:p>
            <a:pPr algn="ctr">
              <a:defRPr/>
            </a:pPr>
            <a:r>
              <a:rPr lang="en-US" sz="2000" dirty="0">
                <a:latin typeface="+mn-lt"/>
                <a:cs typeface="+mn-cs"/>
              </a:rPr>
              <a:t>CITY OF TIJUANA, MAJOR OFFICE.</a:t>
            </a:r>
          </a:p>
          <a:p>
            <a:pPr algn="ctr"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>
              <a:defRPr/>
            </a:pPr>
            <a:endParaRPr lang="en-US" sz="2000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anchor="t"/>
          <a:lstStyle/>
          <a:p>
            <a:pPr algn="ctr"/>
            <a:r>
              <a:rPr lang="en-US" sz="4000" smtClean="0"/>
              <a:t>Location of City of Tijuana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685800"/>
            <a:ext cx="7696200" cy="5549900"/>
          </a:xfrm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1 CuadroTexto"/>
          <p:cNvSpPr txBox="1">
            <a:spLocks noChangeArrowheads="1"/>
          </p:cNvSpPr>
          <p:nvPr/>
        </p:nvSpPr>
        <p:spPr bwMode="auto">
          <a:xfrm>
            <a:off x="0" y="0"/>
            <a:ext cx="926306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4000" b="1"/>
              <a:t>Tijuana Urban Scenario </a:t>
            </a:r>
          </a:p>
          <a:p>
            <a:pPr marL="457200" indent="-457200"/>
            <a:endParaRPr lang="en-US" sz="2400" b="1"/>
          </a:p>
          <a:p>
            <a:pPr marL="457200" indent="-457200"/>
            <a:endParaRPr lang="en-US" sz="2400" b="1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A 120 plus year old City.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Today, 1.8 million population…and growing.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Fast Urban Growth (5.5%) without considering the Earthquake phenomenon.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Mostly Soft Soils (unstable slopes).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Surrounded by earthquake faults.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No experience as a City, in earthquakes.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Semidesertic climate.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Sporadic periods of Torrential Rains. 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4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0015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4 CuadroTexto"/>
          <p:cNvSpPr txBox="1">
            <a:spLocks noChangeArrowheads="1"/>
          </p:cNvSpPr>
          <p:nvPr/>
        </p:nvSpPr>
        <p:spPr bwMode="auto">
          <a:xfrm>
            <a:off x="1219200" y="304800"/>
            <a:ext cx="6824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The last Land Slide occurred in may 2010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381000"/>
          <a:ext cx="7000875" cy="5251450"/>
        </p:xfrm>
        <a:graphic>
          <a:graphicData uri="http://schemas.openxmlformats.org/presentationml/2006/ole">
            <p:oleObj spid="_x0000_s44034" name="Document" r:id="rId3" imgW="5487120" imgH="4491360" progId="Word.Document.8">
              <p:embed/>
            </p:oleObj>
          </a:graphicData>
        </a:graphic>
      </p:graphicFrame>
      <p:sp>
        <p:nvSpPr>
          <p:cNvPr id="6" name="5 Elipse"/>
          <p:cNvSpPr/>
          <p:nvPr/>
        </p:nvSpPr>
        <p:spPr bwMode="auto">
          <a:xfrm>
            <a:off x="6491288" y="4310063"/>
            <a:ext cx="395287" cy="38417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8 Elipse"/>
          <p:cNvSpPr/>
          <p:nvPr/>
        </p:nvSpPr>
        <p:spPr bwMode="auto">
          <a:xfrm>
            <a:off x="5067300" y="4108450"/>
            <a:ext cx="163513" cy="15557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0" name="9 Elipse"/>
          <p:cNvSpPr/>
          <p:nvPr/>
        </p:nvSpPr>
        <p:spPr bwMode="auto">
          <a:xfrm>
            <a:off x="6146800" y="3890963"/>
            <a:ext cx="163513" cy="15557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10 Elipse"/>
          <p:cNvSpPr/>
          <p:nvPr/>
        </p:nvSpPr>
        <p:spPr bwMode="auto">
          <a:xfrm>
            <a:off x="5715000" y="3171825"/>
            <a:ext cx="163513" cy="15557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" name="11 Elipse"/>
          <p:cNvSpPr/>
          <p:nvPr/>
        </p:nvSpPr>
        <p:spPr bwMode="auto">
          <a:xfrm>
            <a:off x="5426075" y="3675063"/>
            <a:ext cx="163513" cy="15557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12 Elipse"/>
          <p:cNvSpPr/>
          <p:nvPr/>
        </p:nvSpPr>
        <p:spPr bwMode="auto">
          <a:xfrm>
            <a:off x="5426075" y="4324350"/>
            <a:ext cx="163513" cy="15557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44041" name="12 CuadroTexto"/>
          <p:cNvSpPr txBox="1">
            <a:spLocks noChangeArrowheads="1"/>
          </p:cNvSpPr>
          <p:nvPr/>
        </p:nvSpPr>
        <p:spPr bwMode="auto">
          <a:xfrm>
            <a:off x="2133600" y="5791200"/>
            <a:ext cx="5316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Earthquake activity since 1850’s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unesco_portada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3962400" cy="5221288"/>
          </a:xfrm>
        </p:spPr>
      </p:pic>
      <p:pic>
        <p:nvPicPr>
          <p:cNvPr id="4" name="3 Imagen" descr="radius_portad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4191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City Level Earthquake Preparedness Activities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953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cs typeface="Arial" pitchFamily="34" charset="0"/>
              </a:rPr>
              <a:t>1998-1999 </a:t>
            </a:r>
            <a:r>
              <a:rPr lang="en-US" sz="2400" dirty="0" err="1" smtClean="0">
                <a:cs typeface="Arial" pitchFamily="34" charset="0"/>
              </a:rPr>
              <a:t>IDNDR</a:t>
            </a:r>
            <a:r>
              <a:rPr lang="en-US" sz="2400" dirty="0" smtClean="0">
                <a:cs typeface="Arial" pitchFamily="34" charset="0"/>
              </a:rPr>
              <a:t> RADIUS Project.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cs typeface="Arial" pitchFamily="34" charset="0"/>
              </a:rPr>
              <a:t>2000  Founding of the Tijuana RADIUS Group.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cs typeface="Arial" pitchFamily="34" charset="0"/>
              </a:rPr>
              <a:t>2000-2001 </a:t>
            </a:r>
            <a:r>
              <a:rPr lang="en-US" sz="2400" dirty="0" err="1" smtClean="0">
                <a:cs typeface="Arial" pitchFamily="34" charset="0"/>
              </a:rPr>
              <a:t>GESI</a:t>
            </a:r>
            <a:r>
              <a:rPr lang="en-US" sz="2400" dirty="0" smtClean="0">
                <a:cs typeface="Arial" pitchFamily="34" charset="0"/>
              </a:rPr>
              <a:t> Project (</a:t>
            </a:r>
            <a:r>
              <a:rPr lang="en-US" sz="2000" dirty="0" smtClean="0">
                <a:cs typeface="Arial" pitchFamily="34" charset="0"/>
              </a:rPr>
              <a:t>Global Earthquake Safety Initiative) with </a:t>
            </a:r>
            <a:r>
              <a:rPr lang="en-US" sz="2000" dirty="0" err="1" smtClean="0">
                <a:cs typeface="Arial" pitchFamily="34" charset="0"/>
              </a:rPr>
              <a:t>GeoHazards</a:t>
            </a:r>
            <a:r>
              <a:rPr lang="en-US" sz="2000" dirty="0" smtClean="0">
                <a:cs typeface="Arial" pitchFamily="34" charset="0"/>
              </a:rPr>
              <a:t> International and the </a:t>
            </a:r>
            <a:r>
              <a:rPr lang="en-US" sz="2000" dirty="0" err="1" smtClean="0">
                <a:cs typeface="Arial" pitchFamily="34" charset="0"/>
              </a:rPr>
              <a:t>UNCRD</a:t>
            </a:r>
            <a:r>
              <a:rPr lang="en-US" sz="2000" dirty="0" smtClean="0">
                <a:cs typeface="Arial" pitchFamily="34" charset="0"/>
              </a:rPr>
              <a:t>.</a:t>
            </a:r>
            <a:endParaRPr lang="en-US" sz="3200" dirty="0" smtClean="0"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cs typeface="Arial" pitchFamily="34" charset="0"/>
              </a:rPr>
              <a:t>2004 UNESCO Project </a:t>
            </a:r>
            <a:r>
              <a:rPr lang="en-US" sz="1600" dirty="0" smtClean="0">
                <a:cs typeface="Arial" pitchFamily="34" charset="0"/>
              </a:rPr>
              <a:t>(Cross Cutting Theme Initiative, Reduction of Natural Disasters in Asia, Latin America and the Caribbean. </a:t>
            </a:r>
            <a:endParaRPr lang="en-US" sz="2400" dirty="0" smtClean="0"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cs typeface="Arial" pitchFamily="34" charset="0"/>
              </a:rPr>
              <a:t>2008 Finish of the City of Tijuana Seismic Microzonation Study.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cs typeface="Arial" pitchFamily="34" charset="0"/>
              </a:rPr>
              <a:t>2008-2009  “Strategic Plan for Emergency Shelters in Tijuana”: </a:t>
            </a:r>
            <a:r>
              <a:rPr lang="en-US" sz="2400" dirty="0" err="1" smtClean="0">
                <a:cs typeface="Arial" pitchFamily="34" charset="0"/>
              </a:rPr>
              <a:t>UNHabitat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err="1" smtClean="0">
                <a:cs typeface="Arial" pitchFamily="34" charset="0"/>
              </a:rPr>
              <a:t>IFRCC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err="1" smtClean="0">
                <a:cs typeface="Arial" pitchFamily="34" charset="0"/>
              </a:rPr>
              <a:t>UNDP</a:t>
            </a:r>
            <a:r>
              <a:rPr lang="en-US" sz="2400" dirty="0" smtClean="0">
                <a:cs typeface="Arial" pitchFamily="34" charset="0"/>
              </a:rPr>
              <a:t>, and GRIP Project.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cs typeface="Arial" pitchFamily="34" charset="0"/>
              </a:rPr>
              <a:t>Next Tuesday the 115</a:t>
            </a:r>
            <a:r>
              <a:rPr lang="en-US" sz="1800" dirty="0" smtClean="0">
                <a:cs typeface="Arial" pitchFamily="34" charset="0"/>
              </a:rPr>
              <a:t>th</a:t>
            </a:r>
            <a:r>
              <a:rPr lang="en-US" sz="2400" dirty="0" smtClean="0">
                <a:cs typeface="Arial" pitchFamily="34" charset="0"/>
              </a:rPr>
              <a:t> Tijuana Radius  meeting.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PC Tijuana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 Tijuana</Template>
  <TotalTime>1020</TotalTime>
  <Words>174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Franklin Gothic Book</vt:lpstr>
      <vt:lpstr>Wingdings 2</vt:lpstr>
      <vt:lpstr>Calibri</vt:lpstr>
      <vt:lpstr>Constantia</vt:lpstr>
      <vt:lpstr>PC Tijuana</vt:lpstr>
      <vt:lpstr>PC Tijuana</vt:lpstr>
      <vt:lpstr>PC Tijuana</vt:lpstr>
      <vt:lpstr>PC Tijuana</vt:lpstr>
      <vt:lpstr>PC Tijuana</vt:lpstr>
      <vt:lpstr>PC Tijuana</vt:lpstr>
      <vt:lpstr>PC Tijuana</vt:lpstr>
      <vt:lpstr>CorelDRAW</vt:lpstr>
      <vt:lpstr>Document</vt:lpstr>
      <vt:lpstr>Slide 1</vt:lpstr>
      <vt:lpstr>Location of City of Tijuana</vt:lpstr>
      <vt:lpstr>Slide 3</vt:lpstr>
      <vt:lpstr>Slide 4</vt:lpstr>
      <vt:lpstr>Slide 5</vt:lpstr>
      <vt:lpstr>Slide 6</vt:lpstr>
      <vt:lpstr>City Level Earthquake Preparedness Activities</vt:lpstr>
    </vt:vector>
  </TitlesOfParts>
  <Company>CICESE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Ernesto Rocha</dc:creator>
  <cp:lastModifiedBy>Administrator</cp:lastModifiedBy>
  <cp:revision>109</cp:revision>
  <dcterms:created xsi:type="dcterms:W3CDTF">2008-11-01T17:34:08Z</dcterms:created>
  <dcterms:modified xsi:type="dcterms:W3CDTF">2010-07-15T17:41:16Z</dcterms:modified>
</cp:coreProperties>
</file>