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0" r:id="rId2"/>
    <p:sldMasterId id="2147485117" r:id="rId3"/>
    <p:sldMasterId id="2147485119" r:id="rId4"/>
    <p:sldMasterId id="2147485118" r:id="rId5"/>
  </p:sldMasterIdLst>
  <p:notesMasterIdLst>
    <p:notesMasterId r:id="rId24"/>
  </p:notesMasterIdLst>
  <p:sldIdLst>
    <p:sldId id="431" r:id="rId6"/>
    <p:sldId id="467" r:id="rId7"/>
    <p:sldId id="432" r:id="rId8"/>
    <p:sldId id="455" r:id="rId9"/>
    <p:sldId id="456" r:id="rId10"/>
    <p:sldId id="457" r:id="rId11"/>
    <p:sldId id="433" r:id="rId12"/>
    <p:sldId id="462" r:id="rId13"/>
    <p:sldId id="434" r:id="rId14"/>
    <p:sldId id="436" r:id="rId15"/>
    <p:sldId id="458" r:id="rId16"/>
    <p:sldId id="437" r:id="rId17"/>
    <p:sldId id="459" r:id="rId18"/>
    <p:sldId id="463" r:id="rId19"/>
    <p:sldId id="464" r:id="rId20"/>
    <p:sldId id="465" r:id="rId21"/>
    <p:sldId id="460" r:id="rId22"/>
    <p:sldId id="46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333333"/>
    <a:srgbClr val="FF6699"/>
    <a:srgbClr val="FFCC00"/>
    <a:srgbClr val="0066FF"/>
    <a:srgbClr val="0099FF"/>
    <a:srgbClr val="CCFF66"/>
    <a:srgbClr val="DDDDDD"/>
    <a:srgbClr val="2929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6" autoAdjust="0"/>
    <p:restoredTop sz="79577" autoAdjust="0"/>
  </p:normalViewPr>
  <p:slideViewPr>
    <p:cSldViewPr showGuides="1">
      <p:cViewPr>
        <p:scale>
          <a:sx n="75" d="100"/>
          <a:sy n="75" d="100"/>
        </p:scale>
        <p:origin x="-546" y="-72"/>
      </p:cViewPr>
      <p:guideLst>
        <p:guide orient="horz" pos="391"/>
        <p:guide orient="horz" pos="599"/>
        <p:guide orient="horz" pos="3203"/>
        <p:guide pos="476"/>
        <p:guide pos="3016"/>
        <p:guide pos="567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B83DE1-7FB6-4408-ADD9-A395F4E97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Climate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has </a:t>
            </a:r>
            <a:r>
              <a:rPr lang="nb-NO" dirty="0" err="1" smtClean="0"/>
              <a:t>already</a:t>
            </a:r>
            <a:r>
              <a:rPr lang="nb-NO" dirty="0" smtClean="0"/>
              <a:t> </a:t>
            </a:r>
            <a:r>
              <a:rPr lang="nb-NO" dirty="0" err="1" smtClean="0"/>
              <a:t>started</a:t>
            </a:r>
            <a:r>
              <a:rPr lang="nb-NO" dirty="0" smtClean="0"/>
              <a:t> </a:t>
            </a:r>
            <a:r>
              <a:rPr lang="nb-NO" dirty="0" err="1" smtClean="0"/>
              <a:t>processes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continue</a:t>
            </a:r>
            <a:r>
              <a:rPr lang="nb-NO" dirty="0" smtClean="0"/>
              <a:t> for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long</a:t>
            </a:r>
            <a:r>
              <a:rPr lang="nb-NO" baseline="0" dirty="0" smtClean="0"/>
              <a:t> time.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Ocean </a:t>
            </a:r>
            <a:r>
              <a:rPr lang="nb-NO" dirty="0" err="1" smtClean="0"/>
              <a:t>acidification</a:t>
            </a:r>
            <a:r>
              <a:rPr lang="nb-NO" dirty="0" smtClean="0"/>
              <a:t> </a:t>
            </a:r>
            <a:r>
              <a:rPr lang="nb-NO" dirty="0" err="1" smtClean="0"/>
              <a:t>may</a:t>
            </a:r>
            <a:r>
              <a:rPr lang="nb-NO" dirty="0" smtClean="0"/>
              <a:t> </a:t>
            </a:r>
            <a:r>
              <a:rPr lang="nb-NO" dirty="0" err="1" smtClean="0"/>
              <a:t>represent</a:t>
            </a:r>
            <a:r>
              <a:rPr lang="nb-NO" dirty="0" smtClean="0"/>
              <a:t> a </a:t>
            </a:r>
            <a:r>
              <a:rPr lang="nb-NO" dirty="0" err="1" smtClean="0"/>
              <a:t>larger</a:t>
            </a:r>
            <a:r>
              <a:rPr lang="nb-NO" dirty="0" smtClean="0"/>
              <a:t> </a:t>
            </a:r>
            <a:r>
              <a:rPr lang="nb-NO" dirty="0" err="1" smtClean="0"/>
              <a:t>threat</a:t>
            </a:r>
            <a:r>
              <a:rPr lang="nb-NO" dirty="0" smtClean="0"/>
              <a:t> to </a:t>
            </a:r>
            <a:r>
              <a:rPr lang="nb-NO" dirty="0" err="1" smtClean="0"/>
              <a:t>Europe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sea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r>
              <a:rPr lang="nb-NO" dirty="0" smtClean="0"/>
              <a:t> rise. </a:t>
            </a:r>
          </a:p>
          <a:p>
            <a:r>
              <a:rPr lang="nb-NO" dirty="0" smtClean="0"/>
              <a:t>Scientists have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argued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”Ocean </a:t>
            </a:r>
            <a:r>
              <a:rPr lang="nb-NO" baseline="0" dirty="0" err="1" smtClean="0"/>
              <a:t>acidification</a:t>
            </a:r>
            <a:r>
              <a:rPr lang="nb-NO" baseline="0" dirty="0" smtClean="0"/>
              <a:t> is to </a:t>
            </a:r>
            <a:r>
              <a:rPr lang="nb-NO" baseline="0" dirty="0" err="1" smtClean="0"/>
              <a:t>Europe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level</a:t>
            </a:r>
            <a:r>
              <a:rPr lang="nb-NO" baseline="0" dirty="0" smtClean="0"/>
              <a:t> rise is to the Pacific.”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Climate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</a:t>
            </a:r>
            <a:r>
              <a:rPr lang="nb-NO" dirty="0" err="1" smtClean="0"/>
              <a:t>represents</a:t>
            </a:r>
            <a:r>
              <a:rPr lang="nb-NO" dirty="0" smtClean="0"/>
              <a:t> </a:t>
            </a:r>
            <a:r>
              <a:rPr lang="nb-NO" dirty="0" err="1" smtClean="0"/>
              <a:t>nothing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 – </a:t>
            </a:r>
            <a:r>
              <a:rPr lang="nb-NO" dirty="0" err="1" smtClean="0"/>
              <a:t>but</a:t>
            </a:r>
            <a:r>
              <a:rPr lang="nb-NO" dirty="0" smtClean="0"/>
              <a:t> more</a:t>
            </a:r>
            <a:r>
              <a:rPr lang="nb-NO" baseline="0" dirty="0" smtClean="0"/>
              <a:t> of </a:t>
            </a:r>
            <a:r>
              <a:rPr lang="nb-NO" baseline="0" dirty="0" err="1" smtClean="0"/>
              <a:t>what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already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experienced</a:t>
            </a:r>
            <a:r>
              <a:rPr lang="nb-NO" baseline="0" dirty="0" smtClean="0"/>
              <a:t>. </a:t>
            </a:r>
          </a:p>
          <a:p>
            <a:r>
              <a:rPr lang="nb-NO" baseline="0" dirty="0" smtClean="0"/>
              <a:t>Main </a:t>
            </a:r>
            <a:r>
              <a:rPr lang="nb-NO" baseline="0" dirty="0" err="1" smtClean="0"/>
              <a:t>challenge</a:t>
            </a:r>
            <a:r>
              <a:rPr lang="nb-NO" baseline="0" dirty="0" smtClean="0"/>
              <a:t>: </a:t>
            </a:r>
            <a:r>
              <a:rPr lang="nb-NO" baseline="0" dirty="0" err="1" smtClean="0"/>
              <a:t>Uncertainties</a:t>
            </a:r>
            <a:r>
              <a:rPr lang="nb-NO" baseline="0" dirty="0" smtClean="0"/>
              <a:t>. </a:t>
            </a:r>
          </a:p>
          <a:p>
            <a:r>
              <a:rPr lang="nb-NO" baseline="0" dirty="0" err="1" smtClean="0"/>
              <a:t>Our</a:t>
            </a:r>
            <a:r>
              <a:rPr lang="nb-NO" baseline="0" dirty="0" smtClean="0"/>
              <a:t> best </a:t>
            </a:r>
            <a:r>
              <a:rPr lang="nb-NO" baseline="0" dirty="0" err="1" smtClean="0"/>
              <a:t>tool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climate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projections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uncertain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become</a:t>
            </a:r>
            <a:r>
              <a:rPr lang="nb-NO" baseline="0" dirty="0" smtClean="0"/>
              <a:t> more </a:t>
            </a:r>
            <a:r>
              <a:rPr lang="nb-NO" baseline="0" dirty="0" err="1" smtClean="0"/>
              <a:t>uncertain</a:t>
            </a:r>
            <a:r>
              <a:rPr lang="nb-NO" baseline="0" dirty="0" smtClean="0"/>
              <a:t> the more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downscale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them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local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level</a:t>
            </a:r>
            <a:r>
              <a:rPr lang="nb-NO" baseline="0" dirty="0" smtClean="0"/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Dominant </a:t>
            </a:r>
            <a:r>
              <a:rPr lang="nb-NO" dirty="0" err="1" smtClean="0"/>
              <a:t>wind</a:t>
            </a:r>
            <a:r>
              <a:rPr lang="nb-NO" dirty="0" smtClean="0"/>
              <a:t> </a:t>
            </a:r>
            <a:r>
              <a:rPr lang="nb-NO" dirty="0" err="1" smtClean="0"/>
              <a:t>direction</a:t>
            </a:r>
            <a:r>
              <a:rPr lang="nb-NO" dirty="0" smtClean="0"/>
              <a:t> in </a:t>
            </a:r>
            <a:r>
              <a:rPr lang="nb-NO" dirty="0" err="1" smtClean="0"/>
              <a:t>Northern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Europe</a:t>
            </a:r>
            <a:r>
              <a:rPr lang="nb-NO" baseline="0" dirty="0" smtClean="0"/>
              <a:t>: From </a:t>
            </a:r>
            <a:r>
              <a:rPr lang="nb-NO" baseline="0" dirty="0" err="1" smtClean="0"/>
              <a:t>southwest</a:t>
            </a:r>
            <a:r>
              <a:rPr lang="nb-NO" baseline="0" dirty="0" smtClean="0"/>
              <a:t>. </a:t>
            </a:r>
          </a:p>
          <a:p>
            <a:r>
              <a:rPr lang="nb-NO" baseline="0" dirty="0" smtClean="0"/>
              <a:t>In </a:t>
            </a:r>
            <a:r>
              <a:rPr lang="nb-NO" baseline="0" dirty="0" err="1" smtClean="0"/>
              <a:t>southern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Norway</a:t>
            </a:r>
            <a:r>
              <a:rPr lang="nb-NO" baseline="0" dirty="0" smtClean="0"/>
              <a:t>: Mountain range lifts the humid air up to </a:t>
            </a:r>
            <a:r>
              <a:rPr lang="nb-NO" baseline="0" dirty="0" err="1" smtClean="0"/>
              <a:t>higher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altitudes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falls as </a:t>
            </a:r>
            <a:r>
              <a:rPr lang="nb-NO" baseline="0" dirty="0" err="1" smtClean="0"/>
              <a:t>rain</a:t>
            </a:r>
            <a:r>
              <a:rPr lang="nb-NO" baseline="0" dirty="0" smtClean="0"/>
              <a:t> in Western </a:t>
            </a:r>
            <a:r>
              <a:rPr lang="nb-NO" baseline="0" dirty="0" err="1" smtClean="0"/>
              <a:t>Norway</a:t>
            </a:r>
            <a:r>
              <a:rPr lang="nb-NO" baseline="0" dirty="0" smtClean="0"/>
              <a:t>. With </a:t>
            </a:r>
            <a:r>
              <a:rPr lang="nb-NO" baseline="0" dirty="0" err="1" smtClean="0"/>
              <a:t>only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small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change</a:t>
            </a:r>
            <a:r>
              <a:rPr lang="nb-NO" baseline="0" dirty="0" smtClean="0"/>
              <a:t> in dominant </a:t>
            </a:r>
            <a:r>
              <a:rPr lang="nb-NO" baseline="0" dirty="0" err="1" smtClean="0"/>
              <a:t>wind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direction</a:t>
            </a:r>
            <a:r>
              <a:rPr lang="nb-NO" baseline="0" dirty="0" smtClean="0"/>
              <a:t>: This </a:t>
            </a:r>
            <a:r>
              <a:rPr lang="nb-NO" baseline="0" dirty="0" err="1" smtClean="0"/>
              <a:t>mechanism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</a:t>
            </a:r>
            <a:r>
              <a:rPr lang="nb-NO" baseline="0" dirty="0" smtClean="0"/>
              <a:t> longer be </a:t>
            </a:r>
            <a:r>
              <a:rPr lang="nb-NO" baseline="0" dirty="0" err="1" smtClean="0"/>
              <a:t>there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give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precipitation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patterns</a:t>
            </a:r>
            <a:r>
              <a:rPr lang="nb-NO" baseline="0" dirty="0" smtClean="0"/>
              <a:t> in Southern </a:t>
            </a:r>
            <a:r>
              <a:rPr lang="nb-NO" baseline="0" dirty="0" err="1" smtClean="0"/>
              <a:t>Norway</a:t>
            </a:r>
            <a:r>
              <a:rPr lang="nb-NO" baseline="0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To </a:t>
            </a:r>
            <a:r>
              <a:rPr lang="nb-NO" dirty="0" err="1" smtClean="0"/>
              <a:t>meet</a:t>
            </a:r>
            <a:r>
              <a:rPr lang="nb-NO" dirty="0" smtClean="0"/>
              <a:t> the </a:t>
            </a:r>
            <a:r>
              <a:rPr lang="nb-NO" dirty="0" err="1" smtClean="0"/>
              <a:t>challenges</a:t>
            </a:r>
            <a:r>
              <a:rPr lang="nb-NO" dirty="0" smtClean="0"/>
              <a:t>: </a:t>
            </a:r>
            <a:r>
              <a:rPr lang="nb-NO" dirty="0" err="1" smtClean="0"/>
              <a:t>Established</a:t>
            </a:r>
            <a:r>
              <a:rPr lang="nb-NO" dirty="0" smtClean="0"/>
              <a:t> </a:t>
            </a:r>
            <a:r>
              <a:rPr lang="nb-NO" dirty="0" err="1" smtClean="0"/>
              <a:t>Norw</a:t>
            </a:r>
            <a:r>
              <a:rPr lang="nb-NO" dirty="0" smtClean="0"/>
              <a:t>. </a:t>
            </a:r>
            <a:r>
              <a:rPr lang="nb-NO" dirty="0" err="1" smtClean="0"/>
              <a:t>Climate</a:t>
            </a:r>
            <a:r>
              <a:rPr lang="nb-NO" dirty="0" smtClean="0"/>
              <a:t> </a:t>
            </a:r>
            <a:r>
              <a:rPr lang="nb-NO" dirty="0" err="1" smtClean="0"/>
              <a:t>Adapt</a:t>
            </a:r>
            <a:r>
              <a:rPr lang="nb-NO" dirty="0" smtClean="0"/>
              <a:t>. Programme 2007.</a:t>
            </a:r>
            <a:r>
              <a:rPr lang="nb-NO" baseline="0" dirty="0" smtClean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secretariat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develops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various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initiatives</a:t>
            </a:r>
            <a:r>
              <a:rPr lang="nb-NO" baseline="0" dirty="0" smtClean="0"/>
              <a:t> to serve </a:t>
            </a:r>
            <a:r>
              <a:rPr lang="nb-NO" baseline="0" dirty="0" err="1" smtClean="0"/>
              <a:t>local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planners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decision-makers</a:t>
            </a:r>
            <a:r>
              <a:rPr lang="nb-NO" baseline="0" dirty="0" smtClean="0"/>
              <a:t>. </a:t>
            </a:r>
          </a:p>
          <a:p>
            <a:r>
              <a:rPr lang="nb-NO" baseline="0" dirty="0" err="1" smtClean="0"/>
              <a:t>Also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strong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focus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national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level</a:t>
            </a:r>
            <a:r>
              <a:rPr lang="nb-NO" baseline="0" dirty="0" smtClean="0"/>
              <a:t>: All ministries must present plans for CCA in the National </a:t>
            </a:r>
            <a:r>
              <a:rPr lang="nb-NO" baseline="0" dirty="0" err="1" smtClean="0"/>
              <a:t>Budget</a:t>
            </a:r>
            <a:r>
              <a:rPr lang="nb-NO" baseline="0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Website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developed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cooperation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planners</a:t>
            </a:r>
            <a:r>
              <a:rPr lang="nb-NO" baseline="0" dirty="0" smtClean="0"/>
              <a:t>. </a:t>
            </a:r>
          </a:p>
          <a:p>
            <a:r>
              <a:rPr lang="nb-NO" baseline="0" dirty="0" err="1" smtClean="0"/>
              <a:t>Possible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find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information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according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geography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sectoral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responsibility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climate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impacts</a:t>
            </a:r>
            <a:r>
              <a:rPr lang="nb-NO" baseline="0" dirty="0" smtClean="0"/>
              <a:t>, as </a:t>
            </a:r>
            <a:r>
              <a:rPr lang="nb-NO" baseline="0" dirty="0" err="1" smtClean="0"/>
              <a:t>well</a:t>
            </a:r>
            <a:r>
              <a:rPr lang="nb-NO" baseline="0" dirty="0" smtClean="0"/>
              <a:t> as general </a:t>
            </a:r>
            <a:r>
              <a:rPr lang="nb-NO" baseline="0" dirty="0" err="1" smtClean="0"/>
              <a:t>information</a:t>
            </a:r>
            <a:r>
              <a:rPr lang="nb-NO" baseline="0" dirty="0" smtClean="0"/>
              <a:t>. </a:t>
            </a:r>
          </a:p>
          <a:p>
            <a:r>
              <a:rPr lang="nb-NO" baseline="0" dirty="0" smtClean="0"/>
              <a:t>Cooperation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research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community</a:t>
            </a:r>
            <a:r>
              <a:rPr lang="nb-NO" baseline="0" dirty="0" smtClean="0"/>
              <a:t>: </a:t>
            </a:r>
            <a:r>
              <a:rPr lang="nb-NO" baseline="0" dirty="0" err="1" smtClean="0"/>
              <a:t>Agreements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research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institutions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other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public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institutions</a:t>
            </a:r>
            <a:r>
              <a:rPr lang="nb-NO" baseline="0" dirty="0" smtClean="0"/>
              <a:t>. </a:t>
            </a:r>
          </a:p>
          <a:p>
            <a:r>
              <a:rPr lang="nb-NO" baseline="0" dirty="0" smtClean="0"/>
              <a:t>Web ’portal’ </a:t>
            </a:r>
            <a:r>
              <a:rPr lang="nb-NO" baseline="0" dirty="0" err="1" smtClean="0"/>
              <a:t>directing</a:t>
            </a:r>
            <a:r>
              <a:rPr lang="nb-NO" baseline="0" dirty="0" smtClean="0"/>
              <a:t> the </a:t>
            </a:r>
            <a:r>
              <a:rPr lang="nb-NO" baseline="0" dirty="0" err="1" smtClean="0"/>
              <a:t>user</a:t>
            </a:r>
            <a:r>
              <a:rPr lang="nb-NO" baseline="0" dirty="0" smtClean="0"/>
              <a:t> to the relevant </a:t>
            </a:r>
            <a:r>
              <a:rPr lang="nb-NO" baseline="0" dirty="0" err="1" smtClean="0"/>
              <a:t>information</a:t>
            </a:r>
            <a:r>
              <a:rPr lang="nb-NO" baseline="0" dirty="0" smtClean="0"/>
              <a:t> at </a:t>
            </a:r>
            <a:r>
              <a:rPr lang="nb-NO" baseline="0" dirty="0" err="1" smtClean="0"/>
              <a:t>other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websites</a:t>
            </a:r>
            <a:r>
              <a:rPr lang="nb-NO" baseline="0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Both</a:t>
            </a:r>
            <a:r>
              <a:rPr lang="nb-NO" dirty="0" smtClean="0"/>
              <a:t> DRR and CCA </a:t>
            </a:r>
            <a:r>
              <a:rPr lang="nb-NO" dirty="0" err="1" smtClean="0"/>
              <a:t>rely</a:t>
            </a:r>
            <a:r>
              <a:rPr lang="nb-NO" dirty="0" smtClean="0"/>
              <a:t> </a:t>
            </a:r>
            <a:r>
              <a:rPr lang="nb-NO" dirty="0" err="1" smtClean="0"/>
              <a:t>heavily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baseline="0" dirty="0" smtClean="0"/>
              <a:t> must be </a:t>
            </a:r>
            <a:r>
              <a:rPr lang="nb-NO" baseline="0" dirty="0" err="1" smtClean="0"/>
              <a:t>supplemented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knowledge</a:t>
            </a:r>
            <a:r>
              <a:rPr lang="nb-NO" baseline="0" dirty="0" smtClean="0"/>
              <a:t>. </a:t>
            </a:r>
          </a:p>
          <a:p>
            <a:r>
              <a:rPr lang="nb-NO" baseline="0" dirty="0" err="1" smtClean="0"/>
              <a:t>Possible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take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steps</a:t>
            </a:r>
            <a:r>
              <a:rPr lang="nb-NO" baseline="0" dirty="0" smtClean="0"/>
              <a:t> for DRR and CCA </a:t>
            </a:r>
            <a:r>
              <a:rPr lang="nb-NO" baseline="0" dirty="0" err="1" smtClean="0"/>
              <a:t>without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knowing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exactly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what</a:t>
            </a:r>
            <a:r>
              <a:rPr lang="nb-NO" baseline="0" dirty="0" smtClean="0"/>
              <a:t> the </a:t>
            </a:r>
            <a:r>
              <a:rPr lang="nb-NO" baseline="0" dirty="0" err="1" smtClean="0"/>
              <a:t>future</a:t>
            </a:r>
            <a:r>
              <a:rPr lang="nb-NO" baseline="0" dirty="0" smtClean="0"/>
              <a:t> holds. </a:t>
            </a:r>
          </a:p>
          <a:p>
            <a:r>
              <a:rPr lang="nb-NO" baseline="0" dirty="0" smtClean="0"/>
              <a:t>Make </a:t>
            </a:r>
            <a:r>
              <a:rPr lang="nb-NO" baseline="0" dirty="0" err="1" smtClean="0"/>
              <a:t>use</a:t>
            </a:r>
            <a:r>
              <a:rPr lang="nb-NO" baseline="0" dirty="0" smtClean="0"/>
              <a:t> of </a:t>
            </a:r>
            <a:r>
              <a:rPr lang="nb-NO" baseline="0" dirty="0" err="1" smtClean="0"/>
              <a:t>existing</a:t>
            </a:r>
            <a:r>
              <a:rPr lang="nb-NO" baseline="0" dirty="0" smtClean="0"/>
              <a:t> data, </a:t>
            </a:r>
            <a:r>
              <a:rPr lang="nb-NO" baseline="0" dirty="0" err="1" smtClean="0"/>
              <a:t>knowledge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experiences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instead</a:t>
            </a:r>
            <a:r>
              <a:rPr lang="nb-NO" baseline="0" dirty="0" smtClean="0"/>
              <a:t> of </a:t>
            </a:r>
            <a:r>
              <a:rPr lang="nb-NO" baseline="0" dirty="0" err="1" smtClean="0"/>
              <a:t>waiting</a:t>
            </a:r>
            <a:r>
              <a:rPr lang="nb-NO" baseline="0" dirty="0" smtClean="0"/>
              <a:t> for more </a:t>
            </a:r>
            <a:r>
              <a:rPr lang="nb-NO" baseline="0" dirty="0" err="1" smtClean="0"/>
              <a:t>projections</a:t>
            </a:r>
            <a:r>
              <a:rPr lang="nb-NO" baseline="0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FA7E9E-CCC2-4091-A4DA-56A8C74D7BD9}" type="slidenum">
              <a:rPr lang="en-GB" sz="1200">
                <a:latin typeface="Times New Roman" pitchFamily="18" charset="0"/>
              </a:rPr>
              <a:pPr algn="r"/>
              <a:t>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r>
              <a:rPr lang="nb-NO" dirty="0" err="1" smtClean="0"/>
              <a:t>Animation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found</a:t>
            </a:r>
            <a:r>
              <a:rPr lang="nb-NO" dirty="0" smtClean="0"/>
              <a:t> at http://www.bjerknes.uib.no/</a:t>
            </a:r>
          </a:p>
          <a:p>
            <a:pPr eaLnBrk="1" hangingPunct="1"/>
            <a:r>
              <a:rPr lang="nb-NO" dirty="0" smtClean="0"/>
              <a:t>Shows </a:t>
            </a:r>
            <a:r>
              <a:rPr lang="nb-NO" dirty="0" err="1" smtClean="0"/>
              <a:t>observed</a:t>
            </a:r>
            <a:r>
              <a:rPr lang="nb-NO" dirty="0" smtClean="0"/>
              <a:t> </a:t>
            </a:r>
            <a:r>
              <a:rPr lang="nb-NO" dirty="0" err="1" smtClean="0"/>
              <a:t>changes</a:t>
            </a:r>
            <a:r>
              <a:rPr lang="nb-NO" dirty="0" smtClean="0"/>
              <a:t> in </a:t>
            </a:r>
            <a:r>
              <a:rPr lang="nb-NO" dirty="0" err="1" smtClean="0"/>
              <a:t>annual</a:t>
            </a:r>
            <a:r>
              <a:rPr lang="nb-NO" dirty="0" smtClean="0"/>
              <a:t> </a:t>
            </a:r>
            <a:r>
              <a:rPr lang="nb-NO" dirty="0" err="1" smtClean="0"/>
              <a:t>mean</a:t>
            </a:r>
            <a:r>
              <a:rPr lang="nb-NO" dirty="0" smtClean="0"/>
              <a:t> </a:t>
            </a:r>
            <a:r>
              <a:rPr lang="nb-NO" dirty="0" err="1" smtClean="0"/>
              <a:t>temperature</a:t>
            </a:r>
            <a:r>
              <a:rPr lang="nb-NO" dirty="0" smtClean="0"/>
              <a:t> 1881-2008,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compared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present ’normal’ (1960-1990). </a:t>
            </a:r>
            <a:r>
              <a:rPr lang="nb-NO" baseline="0" dirty="0" err="1" smtClean="0"/>
              <a:t>Blue/purple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colours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indicate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temperatures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below</a:t>
            </a:r>
            <a:r>
              <a:rPr lang="nb-NO" baseline="0" dirty="0" smtClean="0"/>
              <a:t> normal, </a:t>
            </a:r>
            <a:r>
              <a:rPr lang="nb-NO" baseline="0" dirty="0" err="1" smtClean="0"/>
              <a:t>yellow/red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indicate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temperatures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above</a:t>
            </a:r>
            <a:r>
              <a:rPr lang="nb-NO" baseline="0" dirty="0" smtClean="0"/>
              <a:t> normal. (-3 to + 3 </a:t>
            </a:r>
            <a:r>
              <a:rPr lang="nb-NO" baseline="0" dirty="0" err="1" smtClean="0"/>
              <a:t>degrees</a:t>
            </a:r>
            <a:r>
              <a:rPr lang="nb-NO" baseline="0" dirty="0" smtClean="0"/>
              <a:t> celsius)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D28EE18-9FD7-4CEC-823E-20AF077F4E23}" type="slidenum">
              <a:rPr lang="en-GB"/>
              <a:pPr/>
              <a:t>4</a:t>
            </a:fld>
            <a:endParaRPr lang="en-GB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Illustration showing a static</a:t>
            </a:r>
            <a:r>
              <a:rPr lang="en-US" baseline="0" dirty="0" smtClean="0">
                <a:latin typeface="Times New Roman" pitchFamily="18" charset="0"/>
              </a:rPr>
              <a:t> picture of the animation. Equator in the middle, north and south pole at the top/bottom. Observed temperatures. 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EE0AEAF-20B0-471C-8E6A-9DE3336AE6B9}" type="slidenum">
              <a:rPr lang="en-GB"/>
              <a:pPr/>
              <a:t>5</a:t>
            </a:fld>
            <a:endParaRPr lang="en-GB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Projected temperature change by the year</a:t>
            </a:r>
            <a:r>
              <a:rPr lang="en-US" baseline="0" dirty="0" smtClean="0">
                <a:latin typeface="Times New Roman" pitchFamily="18" charset="0"/>
              </a:rPr>
              <a:t> 2100, if we do not reduce climate gas emissions. </a:t>
            </a:r>
          </a:p>
          <a:p>
            <a:pPr eaLnBrk="1" hangingPunct="1"/>
            <a:r>
              <a:rPr lang="en-US" baseline="0" dirty="0" smtClean="0">
                <a:latin typeface="Times New Roman" pitchFamily="18" charset="0"/>
              </a:rPr>
              <a:t>Within 2100: Warmest climate in 3.2 million years. Most rapid climate change in mankind.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Climate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has </a:t>
            </a:r>
            <a:r>
              <a:rPr lang="nb-NO" dirty="0" err="1" smtClean="0"/>
              <a:t>already</a:t>
            </a:r>
            <a:r>
              <a:rPr lang="nb-NO" dirty="0" smtClean="0"/>
              <a:t> </a:t>
            </a:r>
            <a:r>
              <a:rPr lang="nb-NO" dirty="0" err="1" smtClean="0"/>
              <a:t>started</a:t>
            </a:r>
            <a:r>
              <a:rPr lang="nb-NO" dirty="0" smtClean="0"/>
              <a:t> </a:t>
            </a:r>
            <a:r>
              <a:rPr lang="nb-NO" dirty="0" err="1" smtClean="0"/>
              <a:t>processes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continue</a:t>
            </a:r>
            <a:r>
              <a:rPr lang="nb-NO" dirty="0" smtClean="0"/>
              <a:t> for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long</a:t>
            </a:r>
            <a:r>
              <a:rPr lang="nb-NO" baseline="0" dirty="0" smtClean="0"/>
              <a:t> time.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Arctic summer </a:t>
            </a:r>
            <a:r>
              <a:rPr lang="nb-NO" dirty="0" err="1" smtClean="0"/>
              <a:t>ice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extent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was</a:t>
            </a:r>
            <a:r>
              <a:rPr lang="nb-NO" baseline="0" dirty="0" smtClean="0"/>
              <a:t> at the </a:t>
            </a:r>
            <a:r>
              <a:rPr lang="nb-NO" baseline="0" dirty="0" err="1" smtClean="0"/>
              <a:t>lowest</a:t>
            </a:r>
            <a:r>
              <a:rPr lang="nb-NO" baseline="0" dirty="0" smtClean="0"/>
              <a:t> in 2007, </a:t>
            </a:r>
            <a:r>
              <a:rPr lang="nb-NO" baseline="0" dirty="0" err="1" smtClean="0"/>
              <a:t>three</a:t>
            </a:r>
            <a:r>
              <a:rPr lang="nb-NO" baseline="0" dirty="0" smtClean="0"/>
              <a:t> most </a:t>
            </a:r>
            <a:r>
              <a:rPr lang="nb-NO" baseline="0" dirty="0" err="1" smtClean="0"/>
              <a:t>extreme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years</a:t>
            </a:r>
            <a:r>
              <a:rPr lang="nb-NO" baseline="0" dirty="0" smtClean="0"/>
              <a:t> in 2007, 2008, 2009. </a:t>
            </a:r>
          </a:p>
          <a:p>
            <a:r>
              <a:rPr lang="nb-NO" baseline="0" dirty="0" err="1" smtClean="0"/>
              <a:t>Also</a:t>
            </a:r>
            <a:r>
              <a:rPr lang="nb-NO" baseline="0" dirty="0" smtClean="0"/>
              <a:t>: The </a:t>
            </a:r>
            <a:r>
              <a:rPr lang="nb-NO" baseline="0" dirty="0" err="1" smtClean="0"/>
              <a:t>thickness</a:t>
            </a:r>
            <a:r>
              <a:rPr lang="nb-NO" baseline="0" dirty="0" smtClean="0"/>
              <a:t> of the </a:t>
            </a:r>
            <a:r>
              <a:rPr lang="nb-NO" baseline="0" dirty="0" err="1" smtClean="0"/>
              <a:t>ice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reduced</a:t>
            </a:r>
            <a:r>
              <a:rPr lang="nb-NO" baseline="0" dirty="0" smtClean="0"/>
              <a:t> by 60 per cent </a:t>
            </a:r>
            <a:r>
              <a:rPr lang="nb-NO" baseline="0" dirty="0" err="1" smtClean="0"/>
              <a:t>since</a:t>
            </a:r>
            <a:r>
              <a:rPr lang="nb-NO" baseline="0" dirty="0" smtClean="0"/>
              <a:t> 1970s. </a:t>
            </a:r>
          </a:p>
          <a:p>
            <a:r>
              <a:rPr lang="nb-NO" baseline="0" dirty="0" err="1" smtClean="0"/>
              <a:t>Represents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serios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threat</a:t>
            </a:r>
            <a:r>
              <a:rPr lang="nb-NO" baseline="0" dirty="0" smtClean="0"/>
              <a:t> to the </a:t>
            </a:r>
            <a:r>
              <a:rPr lang="nb-NO" baseline="0" dirty="0" err="1" smtClean="0"/>
              <a:t>ecosystems</a:t>
            </a:r>
            <a:r>
              <a:rPr lang="nb-NO" baseline="0" dirty="0" smtClean="0"/>
              <a:t>, as </a:t>
            </a:r>
            <a:r>
              <a:rPr lang="nb-NO" baseline="0" dirty="0" err="1" smtClean="0"/>
              <a:t>well</a:t>
            </a:r>
            <a:r>
              <a:rPr lang="nb-NO" baseline="0" dirty="0" smtClean="0"/>
              <a:t> as </a:t>
            </a:r>
            <a:r>
              <a:rPr lang="nb-NO" baseline="0" dirty="0" err="1" smtClean="0"/>
              <a:t>possible</a:t>
            </a:r>
            <a:r>
              <a:rPr lang="nb-NO" baseline="0" dirty="0" smtClean="0"/>
              <a:t> loss of </a:t>
            </a:r>
            <a:r>
              <a:rPr lang="nb-NO" baseline="0" dirty="0" err="1" smtClean="0"/>
              <a:t>livelihoods</a:t>
            </a:r>
            <a:r>
              <a:rPr lang="nb-NO" baseline="0" dirty="0" smtClean="0"/>
              <a:t>. </a:t>
            </a:r>
          </a:p>
          <a:p>
            <a:r>
              <a:rPr lang="nb-NO" baseline="0" dirty="0" err="1" smtClean="0"/>
              <a:t>Other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changes</a:t>
            </a:r>
            <a:r>
              <a:rPr lang="nb-NO" baseline="0" dirty="0" smtClean="0"/>
              <a:t> in the Arctic: </a:t>
            </a:r>
            <a:r>
              <a:rPr lang="nb-NO" baseline="0" dirty="0" err="1" smtClean="0"/>
              <a:t>Melting</a:t>
            </a:r>
            <a:r>
              <a:rPr lang="nb-NO" baseline="0" dirty="0" smtClean="0"/>
              <a:t> permafrost, </a:t>
            </a:r>
            <a:r>
              <a:rPr lang="nb-NO" baseline="0" dirty="0" err="1" smtClean="0"/>
              <a:t>causing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unstable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ground</a:t>
            </a:r>
            <a:r>
              <a:rPr lang="nb-NO" baseline="0" dirty="0" smtClean="0"/>
              <a:t>. </a:t>
            </a:r>
          </a:p>
          <a:p>
            <a:r>
              <a:rPr lang="nb-NO" baseline="0" dirty="0" err="1" smtClean="0"/>
              <a:t>According</a:t>
            </a:r>
            <a:r>
              <a:rPr lang="nb-NO" baseline="0" dirty="0" smtClean="0"/>
              <a:t> to EU, the </a:t>
            </a:r>
            <a:r>
              <a:rPr lang="nb-NO" baseline="0" dirty="0" err="1" smtClean="0"/>
              <a:t>Arcic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of the areas most vulnerable to </a:t>
            </a:r>
            <a:r>
              <a:rPr lang="nb-NO" baseline="0" dirty="0" err="1" smtClean="0"/>
              <a:t>climate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change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Europe</a:t>
            </a:r>
            <a:r>
              <a:rPr lang="nb-NO" baseline="0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Northeast</a:t>
            </a:r>
            <a:r>
              <a:rPr lang="nb-NO" dirty="0" smtClean="0"/>
              <a:t> passage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open</a:t>
            </a:r>
            <a:r>
              <a:rPr lang="nb-NO" dirty="0" smtClean="0"/>
              <a:t> summer</a:t>
            </a:r>
            <a:r>
              <a:rPr lang="nb-NO" baseline="0" dirty="0" smtClean="0"/>
              <a:t> 2009. </a:t>
            </a:r>
            <a:r>
              <a:rPr lang="nb-NO" baseline="0" dirty="0" err="1" smtClean="0"/>
              <a:t>Companies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started</a:t>
            </a:r>
            <a:r>
              <a:rPr lang="nb-NO" baseline="0" dirty="0" smtClean="0"/>
              <a:t> planning for </a:t>
            </a:r>
            <a:r>
              <a:rPr lang="nb-NO" baseline="0" dirty="0" err="1" smtClean="0"/>
              <a:t>regular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ship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traffic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Europe-Asia</a:t>
            </a:r>
            <a:r>
              <a:rPr lang="nb-NO" baseline="0" dirty="0" smtClean="0"/>
              <a:t> from 2012. </a:t>
            </a:r>
          </a:p>
          <a:p>
            <a:r>
              <a:rPr lang="nb-NO" baseline="0" dirty="0" err="1" smtClean="0"/>
              <a:t>Increased</a:t>
            </a:r>
            <a:r>
              <a:rPr lang="nb-NO" baseline="0" dirty="0" smtClean="0"/>
              <a:t> risk for </a:t>
            </a:r>
            <a:r>
              <a:rPr lang="nb-NO" baseline="0" dirty="0" err="1" smtClean="0"/>
              <a:t>accidents</a:t>
            </a:r>
            <a:r>
              <a:rPr lang="nb-NO" baseline="0" dirty="0" smtClean="0"/>
              <a:t> in a </a:t>
            </a:r>
            <a:r>
              <a:rPr lang="nb-NO" baseline="0" dirty="0" err="1" smtClean="0"/>
              <a:t>very</a:t>
            </a:r>
            <a:r>
              <a:rPr lang="nb-NO" baseline="0" dirty="0" smtClean="0"/>
              <a:t> vulnerable area.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map</a:t>
            </a:r>
            <a:r>
              <a:rPr lang="nb-NO" dirty="0" smtClean="0"/>
              <a:t> from Western </a:t>
            </a:r>
            <a:r>
              <a:rPr lang="nb-NO" dirty="0" err="1" smtClean="0"/>
              <a:t>Norway</a:t>
            </a:r>
            <a:r>
              <a:rPr lang="nb-NO" dirty="0" smtClean="0"/>
              <a:t>: Red = more </a:t>
            </a:r>
            <a:r>
              <a:rPr lang="nb-NO" dirty="0" err="1" smtClean="0"/>
              <a:t>than</a:t>
            </a:r>
            <a:r>
              <a:rPr lang="nb-NO" baseline="0" dirty="0" smtClean="0"/>
              <a:t> 30 per cent </a:t>
            </a:r>
            <a:r>
              <a:rPr lang="nb-NO" baseline="0" dirty="0" err="1" smtClean="0"/>
              <a:t>incline</a:t>
            </a:r>
            <a:r>
              <a:rPr lang="nb-NO" baseline="0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Table</a:t>
            </a:r>
            <a:r>
              <a:rPr lang="nb-NO" dirty="0" smtClean="0"/>
              <a:t> shows </a:t>
            </a:r>
            <a:r>
              <a:rPr lang="nb-NO" dirty="0" err="1" smtClean="0"/>
              <a:t>expected</a:t>
            </a:r>
            <a:r>
              <a:rPr lang="nb-NO" dirty="0" smtClean="0"/>
              <a:t> </a:t>
            </a:r>
            <a:r>
              <a:rPr lang="nb-NO" dirty="0" err="1" smtClean="0"/>
              <a:t>sea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r>
              <a:rPr lang="nb-NO" dirty="0" smtClean="0"/>
              <a:t> rise (havstigning)</a:t>
            </a:r>
            <a:r>
              <a:rPr lang="nb-NO" baseline="0" dirty="0" smtClean="0"/>
              <a:t> by 2050 and 2100 as </a:t>
            </a:r>
            <a:r>
              <a:rPr lang="nb-NO" baseline="0" dirty="0" err="1" smtClean="0"/>
              <a:t>well</a:t>
            </a:r>
            <a:r>
              <a:rPr lang="nb-NO" baseline="0" dirty="0" smtClean="0"/>
              <a:t> as storm </a:t>
            </a:r>
            <a:r>
              <a:rPr lang="nb-NO" baseline="0" dirty="0" err="1" smtClean="0"/>
              <a:t>surge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level</a:t>
            </a:r>
            <a:r>
              <a:rPr lang="nb-NO" baseline="0" dirty="0" smtClean="0"/>
              <a:t> (stormflo). </a:t>
            </a:r>
          </a:p>
          <a:p>
            <a:r>
              <a:rPr lang="nb-NO" baseline="0" dirty="0" err="1" smtClean="0"/>
              <a:t>Numbers</a:t>
            </a:r>
            <a:r>
              <a:rPr lang="nb-NO" baseline="0" dirty="0" smtClean="0"/>
              <a:t> for storm </a:t>
            </a:r>
            <a:r>
              <a:rPr lang="nb-NO" baseline="0" dirty="0" err="1" smtClean="0"/>
              <a:t>surge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include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level</a:t>
            </a:r>
            <a:r>
              <a:rPr lang="nb-NO" baseline="0" dirty="0" smtClean="0"/>
              <a:t> rise.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98DED-8457-4FE4-94F9-B50DE9264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94ECD-8EAE-4025-89CE-8C87049C1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620713"/>
            <a:ext cx="1982787" cy="5040312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620713"/>
            <a:ext cx="5795963" cy="5040312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12479-A315-4430-A7EE-48211CC22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71AF-F625-4EFF-BC05-8EE8260BA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02035-A173-4B9F-B0BF-0DED330DE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0707-E3BC-43CC-AB69-F4FA040E9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C872-212D-4E8B-BF2B-29D712FA7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35D39-0A21-4DFD-A444-8A1A3CA48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DF15-5BC9-4BA7-B718-5AABA1922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6ECE4-B6DB-4D75-9612-91E3E1922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6B71E-CDCE-4655-9A4B-9BAEF6536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ye PP maler DSB-februar 2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26522"/>
              </a:buClr>
              <a:buFont typeface="Wingdings" pitchFamily="2" charset="2"/>
              <a:buChar char="§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Font typeface="Arial" pitchFamily="34" charset="0"/>
              <a:buChar char="–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Font typeface="Arial" pitchFamily="34" charset="0"/>
              <a:buChar char="–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Font typeface="Arial" pitchFamily="34" charset="0"/>
              <a:buChar char="–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Font typeface="Arial" pitchFamily="34" charset="0"/>
              <a:buChar char="–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3E618-09F5-4CD7-A063-19341289F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B6B78-7AC7-465B-8D74-0EB2CA465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ACB74-904C-40D1-8494-ACA688803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F0C20-B013-4D0B-BFBC-A83FD93D4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28688"/>
            <a:ext cx="6119812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740400"/>
            <a:ext cx="89281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5662613"/>
            <a:ext cx="89281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9266" y="4506286"/>
            <a:ext cx="4143404" cy="35719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B462E-845F-4470-AA88-F68C065179D3}" type="datetimeFigureOut">
              <a:rPr lang="en-US"/>
              <a:pPr>
                <a:defRPr/>
              </a:pPr>
              <a:t>11/11/2009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62E4-AC11-4101-90C0-89355B1A51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28688"/>
            <a:ext cx="6119812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740400"/>
            <a:ext cx="89281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5662613"/>
            <a:ext cx="89281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9266" y="4506286"/>
            <a:ext cx="4143404" cy="35719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B462E-845F-4470-AA88-F68C065179D3}" type="datetimeFigureOut">
              <a:rPr lang="en-US"/>
              <a:pPr>
                <a:defRPr/>
              </a:pPr>
              <a:t>11/11/2009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62E4-AC11-4101-90C0-89355B1A51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FEA6-88C1-45EB-AFE2-1C9E1395B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91EF1-B897-49CE-BF35-83ACE891A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D7C75-BA9D-4210-92BB-A4E983100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55650" y="2205038"/>
            <a:ext cx="3703638" cy="295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11688" y="2205038"/>
            <a:ext cx="3705225" cy="295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B2275-6572-4BB7-9041-789A18CFE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72D41-AAF3-440C-B4A2-783CCDC25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0872-143C-4EED-8DDE-8F39BF545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99F88-3027-4912-9D34-221F1C2F2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C683E-5E4A-4C71-8E1D-85CD37D8E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F9D27-B12A-4238-B800-E5A5F9D88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D3E9F-41B9-4C48-906B-94FD78500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CF5B6-6C5F-4CDD-A79A-5758017FB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0175" y="476250"/>
            <a:ext cx="1908175" cy="46815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55650" y="476250"/>
            <a:ext cx="5572125" cy="46815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1DF1-EF21-4457-9E4A-ECA63018D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2F718-E2BB-4C9B-97A6-8108A068B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  <a:latin typeface="+mj-lt"/>
              </a:defRPr>
            </a:lvl1pPr>
            <a:lvl2pPr>
              <a:defRPr>
                <a:solidFill>
                  <a:srgbClr val="333333"/>
                </a:solidFill>
                <a:latin typeface="+mj-lt"/>
              </a:defRPr>
            </a:lvl2pPr>
            <a:lvl3pPr>
              <a:defRPr>
                <a:solidFill>
                  <a:srgbClr val="333333"/>
                </a:solidFill>
                <a:latin typeface="+mj-lt"/>
              </a:defRPr>
            </a:lvl3pPr>
            <a:lvl4pPr>
              <a:defRPr>
                <a:solidFill>
                  <a:srgbClr val="333333"/>
                </a:solidFill>
                <a:latin typeface="+mj-lt"/>
              </a:defRPr>
            </a:lvl4pPr>
            <a:lvl5pPr>
              <a:defRPr>
                <a:solidFill>
                  <a:srgbClr val="333333"/>
                </a:solidFill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ECA7-702A-4ACC-9AB7-82234F2D5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6379E-F4A6-4097-B22A-A79C97633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55650" y="2205038"/>
            <a:ext cx="3703638" cy="295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11688" y="2205038"/>
            <a:ext cx="3705225" cy="295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1E918-2E28-4B9F-B19F-F17954C4A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4066A-3FF1-4DDC-819E-0B61F50D0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447AA-05E2-4399-9AC0-F6E8D0EF4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637E9-23DC-42FC-B10C-2C148E412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A7BE2-2786-46EC-9C3C-BD01C5A18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0D269-C9DF-44DE-A17B-339B5D26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5AB33-FFE8-4DF4-8EF1-1A4B2A72E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B60EB-3317-4A85-9FFA-F73D2A979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0175" y="476250"/>
            <a:ext cx="1908175" cy="46815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55650" y="476250"/>
            <a:ext cx="5572125" cy="46815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78229-D382-49E0-8A99-E12FFC7FD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C691B-7C79-4502-B341-5C856B8C1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D4741-33CA-41AB-A32E-24C451D38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48D0A-9F92-4716-B478-90F6D7819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B196F-A888-4F06-B1C4-CA1E6866A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FDF85-5C4F-4EB5-B910-533D00911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CDFF-E30D-44E6-BDF8-F93A42422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2020E-0526-4841-8E13-8B9F1CAE7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4BA6E-F26B-4D26-A18D-31F1E67F5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8A2BD-D262-4DC4-B1DF-027D0F39E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20A5-E6A4-4EE5-8A8F-8E91C57AA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D2979-7EE6-402A-A9AD-CABFFD284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BFBB0-C56C-425D-B2C4-3BB3E46BC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755EF-AC0E-4222-87CA-BC2D2E394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AD84B-9CBA-4DF0-BF09-572B6099C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DDA1C-70E8-4D6C-BD59-B2D9A81D5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DD8DC-11E4-4111-9849-892E9CA57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/>
        </p:nvPicPr>
        <p:blipFill>
          <a:blip r:embed="rId13" cstate="print"/>
          <a:srcRect l="1285" r="1302"/>
          <a:stretch>
            <a:fillRect/>
          </a:stretch>
        </p:blipFill>
        <p:spPr bwMode="auto">
          <a:xfrm>
            <a:off x="0" y="5908675"/>
            <a:ext cx="91440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5888"/>
            <a:ext cx="9144000" cy="5761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76250"/>
            <a:ext cx="72009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  <a:endParaRPr lang="en-US" dirty="0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844675"/>
            <a:ext cx="72009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 smtClean="0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453188"/>
            <a:ext cx="3527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E36BCF-DC62-4F34-A9D7-A69A1928B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539750" y="333375"/>
            <a:ext cx="8208963" cy="0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539750" y="1484313"/>
            <a:ext cx="8208963" cy="0"/>
          </a:xfrm>
          <a:prstGeom prst="line">
            <a:avLst/>
          </a:prstGeom>
          <a:noFill/>
          <a:ln w="25400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22" r:id="rId3"/>
    <p:sldLayoutId id="2147485123" r:id="rId4"/>
    <p:sldLayoutId id="2147485124" r:id="rId5"/>
    <p:sldLayoutId id="2147485125" r:id="rId6"/>
    <p:sldLayoutId id="2147485126" r:id="rId7"/>
    <p:sldLayoutId id="2147485127" r:id="rId8"/>
    <p:sldLayoutId id="2147485128" r:id="rId9"/>
    <p:sldLayoutId id="2147485129" r:id="rId10"/>
    <p:sldLayoutId id="2147485130" r:id="rId11"/>
  </p:sldLayoutIdLst>
  <p:transition>
    <p:wipe dir="r"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>
              <a:lumMod val="65000"/>
              <a:lumOff val="35000"/>
            </a:schemeClr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8574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8574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8574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85743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0"/>
          <p:cNvPicPr>
            <a:picLocks noChangeAspect="1" noChangeArrowheads="1"/>
          </p:cNvPicPr>
          <p:nvPr/>
        </p:nvPicPr>
        <p:blipFill>
          <a:blip r:embed="rId15" cstate="print"/>
          <a:srcRect l="3293" t="3287" r="3293" b="16652"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4724400"/>
            <a:ext cx="79311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Overskrift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453188"/>
            <a:ext cx="3527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20E0AFC-E9FC-4799-8A9C-B49EABECD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31"/>
          <p:cNvPicPr>
            <a:picLocks noChangeAspect="1" noChangeArrowheads="1"/>
          </p:cNvPicPr>
          <p:nvPr/>
        </p:nvPicPr>
        <p:blipFill>
          <a:blip r:embed="rId16" cstate="print"/>
          <a:srcRect l="1285" r="1302"/>
          <a:stretch>
            <a:fillRect/>
          </a:stretch>
        </p:blipFill>
        <p:spPr bwMode="auto">
          <a:xfrm>
            <a:off x="0" y="5908675"/>
            <a:ext cx="91440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33" r:id="rId3"/>
    <p:sldLayoutId id="2147485134" r:id="rId4"/>
    <p:sldLayoutId id="2147485135" r:id="rId5"/>
    <p:sldLayoutId id="2147485136" r:id="rId6"/>
    <p:sldLayoutId id="2147485137" r:id="rId7"/>
    <p:sldLayoutId id="2147485138" r:id="rId8"/>
    <p:sldLayoutId id="2147485139" r:id="rId9"/>
    <p:sldLayoutId id="2147485140" r:id="rId10"/>
    <p:sldLayoutId id="2147485141" r:id="rId11"/>
    <p:sldLayoutId id="2147485175" r:id="rId12"/>
    <p:sldLayoutId id="2147485176" r:id="rId13"/>
  </p:sldLayoutIdLst>
  <p:transition>
    <p:wipe dir="r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13" cstate="print"/>
          <a:srcRect l="1285" r="1302"/>
          <a:stretch>
            <a:fillRect/>
          </a:stretch>
        </p:blipFill>
        <p:spPr bwMode="auto">
          <a:xfrm>
            <a:off x="0" y="5908675"/>
            <a:ext cx="91440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5888"/>
            <a:ext cx="9144000" cy="5761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205038"/>
            <a:ext cx="75612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2610" name="Line 18"/>
          <p:cNvSpPr>
            <a:spLocks noChangeShapeType="1"/>
          </p:cNvSpPr>
          <p:nvPr/>
        </p:nvSpPr>
        <p:spPr bwMode="auto">
          <a:xfrm>
            <a:off x="539750" y="333375"/>
            <a:ext cx="8208963" cy="0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76250"/>
            <a:ext cx="7632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2613" name="Line 21"/>
          <p:cNvSpPr>
            <a:spLocks noChangeShapeType="1"/>
          </p:cNvSpPr>
          <p:nvPr/>
        </p:nvSpPr>
        <p:spPr bwMode="auto">
          <a:xfrm>
            <a:off x="539750" y="1484313"/>
            <a:ext cx="8208963" cy="0"/>
          </a:xfrm>
          <a:prstGeom prst="line">
            <a:avLst/>
          </a:prstGeom>
          <a:noFill/>
          <a:ln w="25400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453188"/>
            <a:ext cx="3527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7755D8E-A5BF-49B5-9E90-4216891E5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  <p:sldLayoutId id="2147485144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150" r:id="rId9"/>
    <p:sldLayoutId id="2147485151" r:id="rId10"/>
    <p:sldLayoutId id="2147485152" r:id="rId11"/>
  </p:sldLayoutIdLst>
  <p:transition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/>
          <a:srcRect l="1285" r="1302"/>
          <a:stretch>
            <a:fillRect/>
          </a:stretch>
        </p:blipFill>
        <p:spPr bwMode="auto">
          <a:xfrm>
            <a:off x="0" y="5908675"/>
            <a:ext cx="91440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205038"/>
            <a:ext cx="75612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76549" name="Line 5"/>
          <p:cNvSpPr>
            <a:spLocks noChangeShapeType="1"/>
          </p:cNvSpPr>
          <p:nvPr/>
        </p:nvSpPr>
        <p:spPr bwMode="auto">
          <a:xfrm>
            <a:off x="539750" y="333375"/>
            <a:ext cx="8208963" cy="0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76250"/>
            <a:ext cx="7632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6551" name="Line 7"/>
          <p:cNvSpPr>
            <a:spLocks noChangeShapeType="1"/>
          </p:cNvSpPr>
          <p:nvPr/>
        </p:nvSpPr>
        <p:spPr bwMode="auto">
          <a:xfrm>
            <a:off x="539750" y="1484313"/>
            <a:ext cx="8208963" cy="0"/>
          </a:xfrm>
          <a:prstGeom prst="line">
            <a:avLst/>
          </a:prstGeom>
          <a:noFill/>
          <a:ln w="25400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453188"/>
            <a:ext cx="3527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433BA2-C37C-4D61-A4BB-D45831578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3" r:id="rId1"/>
    <p:sldLayoutId id="2147485154" r:id="rId2"/>
    <p:sldLayoutId id="2147485155" r:id="rId3"/>
    <p:sldLayoutId id="2147485156" r:id="rId4"/>
    <p:sldLayoutId id="2147485157" r:id="rId5"/>
    <p:sldLayoutId id="2147485158" r:id="rId6"/>
    <p:sldLayoutId id="2147485159" r:id="rId7"/>
    <p:sldLayoutId id="2147485160" r:id="rId8"/>
    <p:sldLayoutId id="2147485161" r:id="rId9"/>
    <p:sldLayoutId id="2147485162" r:id="rId10"/>
    <p:sldLayoutId id="2147485163" r:id="rId11"/>
  </p:sldLayoutIdLst>
  <p:transition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 cstate="print"/>
          <a:srcRect l="1285" r="1302"/>
          <a:stretch>
            <a:fillRect/>
          </a:stretch>
        </p:blipFill>
        <p:spPr bwMode="auto">
          <a:xfrm>
            <a:off x="0" y="5908675"/>
            <a:ext cx="91440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453188"/>
            <a:ext cx="3527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890E47-394F-4A6C-84D9-161251E42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  <p:sldLayoutId id="2147485167" r:id="rId4"/>
    <p:sldLayoutId id="2147485168" r:id="rId5"/>
    <p:sldLayoutId id="2147485169" r:id="rId6"/>
    <p:sldLayoutId id="2147485170" r:id="rId7"/>
    <p:sldLayoutId id="2147485171" r:id="rId8"/>
    <p:sldLayoutId id="2147485172" r:id="rId9"/>
    <p:sldLayoutId id="2147485173" r:id="rId10"/>
    <p:sldLayoutId id="2147485174" r:id="rId11"/>
  </p:sldLayoutIdLst>
  <p:transition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OA05_GLODAP_del_pH_AYool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video" Target="file:///E:\Dag%20Olav%20Hogvold%20-%20London\London\gistemp_r1024.wmv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nsidc.org/news/press/2007_seaiceminimum/images/20071017_extent.png" TargetMode="External"/><Relationship Id="rId7" Type="http://schemas.openxmlformats.org/officeDocument/2006/relationships/hyperlink" Target="http://www.regjeringen.n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hyperlink" Target="http://nsidc.org/images/arcticseaicenews/20080904_Figure1.png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k.no/nyheter/distrikt/hedmark_og_oppland/?index=2#image-gallery-conte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Et trygt og robust samfunn - der alle tar ansvar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436008-2B71-4D7A-ABC2-E63838A5B8D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3116"/>
            <a:ext cx="7931150" cy="16430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Climate change adaptation from the NPs and HFA focal points perspective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000100" y="4286256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Dag Olav Høgvold</a:t>
            </a:r>
          </a:p>
          <a:p>
            <a:r>
              <a:rPr lang="nb-NO" dirty="0" err="1" smtClean="0"/>
              <a:t>Directorate</a:t>
            </a:r>
            <a:r>
              <a:rPr lang="nb-NO" dirty="0" smtClean="0"/>
              <a:t> for </a:t>
            </a:r>
            <a:r>
              <a:rPr lang="nb-NO" dirty="0" err="1" smtClean="0"/>
              <a:t>Civil</a:t>
            </a:r>
            <a:r>
              <a:rPr lang="nb-NO" dirty="0" smtClean="0"/>
              <a:t> </a:t>
            </a:r>
            <a:r>
              <a:rPr lang="nb-NO" dirty="0" err="1" smtClean="0"/>
              <a:t>Protection</a:t>
            </a:r>
            <a:r>
              <a:rPr lang="nb-NO" dirty="0" smtClean="0"/>
              <a:t> and </a:t>
            </a:r>
            <a:r>
              <a:rPr lang="nb-NO" dirty="0" err="1" smtClean="0"/>
              <a:t>Emergency</a:t>
            </a:r>
            <a:r>
              <a:rPr lang="nb-NO" dirty="0" smtClean="0"/>
              <a:t> Planning, </a:t>
            </a:r>
            <a:r>
              <a:rPr lang="nb-NO" dirty="0" err="1" smtClean="0"/>
              <a:t>Norway</a:t>
            </a:r>
            <a:endParaRPr lang="nb-NO" dirty="0" smtClean="0"/>
          </a:p>
          <a:p>
            <a:r>
              <a:rPr lang="nb-NO" dirty="0" smtClean="0"/>
              <a:t>HFA </a:t>
            </a:r>
            <a:r>
              <a:rPr lang="nb-NO" dirty="0" err="1" smtClean="0"/>
              <a:t>focal</a:t>
            </a:r>
            <a:r>
              <a:rPr lang="nb-NO" dirty="0" smtClean="0"/>
              <a:t> </a:t>
            </a:r>
            <a:r>
              <a:rPr lang="nb-NO" dirty="0" err="1" smtClean="0"/>
              <a:t>point</a:t>
            </a:r>
            <a:r>
              <a:rPr lang="nb-NO" dirty="0" smtClean="0"/>
              <a:t> / </a:t>
            </a:r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Climate</a:t>
            </a:r>
            <a:r>
              <a:rPr lang="nb-NO" dirty="0" smtClean="0"/>
              <a:t> </a:t>
            </a:r>
            <a:r>
              <a:rPr lang="nb-NO" dirty="0" err="1" smtClean="0"/>
              <a:t>Adaptation</a:t>
            </a:r>
            <a:r>
              <a:rPr lang="nb-NO" dirty="0" smtClean="0"/>
              <a:t> Programme</a:t>
            </a:r>
            <a:endParaRPr lang="nb-NO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428604"/>
            <a:ext cx="3214710" cy="5357850"/>
          </a:xfrm>
        </p:spPr>
        <p:txBody>
          <a:bodyPr/>
          <a:lstStyle/>
          <a:p>
            <a:pPr eaLnBrk="1" hangingPunct="1">
              <a:buNone/>
            </a:pPr>
            <a:r>
              <a:rPr lang="nb-NO" dirty="0" smtClean="0"/>
              <a:t>Rising </a:t>
            </a:r>
            <a:r>
              <a:rPr lang="nb-NO" dirty="0" err="1" smtClean="0"/>
              <a:t>sea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eaLnBrk="1" hangingPunct="1"/>
            <a:endParaRPr lang="nb-NO" sz="2000" dirty="0" smtClean="0"/>
          </a:p>
          <a:p>
            <a:pPr eaLnBrk="1" hangingPunct="1"/>
            <a:r>
              <a:rPr lang="nb-NO" sz="2000" dirty="0" err="1" smtClean="0"/>
              <a:t>Report</a:t>
            </a:r>
            <a:r>
              <a:rPr lang="nb-NO" sz="2000" dirty="0" smtClean="0"/>
              <a:t> first </a:t>
            </a:r>
            <a:r>
              <a:rPr lang="nb-NO" sz="2000" dirty="0" err="1" smtClean="0"/>
              <a:t>published</a:t>
            </a:r>
            <a:r>
              <a:rPr lang="nb-NO" sz="2000" dirty="0" smtClean="0"/>
              <a:t> </a:t>
            </a:r>
            <a:r>
              <a:rPr lang="nb-NO" sz="2000" dirty="0" err="1" smtClean="0"/>
              <a:t>October</a:t>
            </a:r>
            <a:r>
              <a:rPr lang="nb-NO" sz="2000" dirty="0" smtClean="0"/>
              <a:t> 2008</a:t>
            </a:r>
          </a:p>
          <a:p>
            <a:pPr eaLnBrk="1" hangingPunct="1"/>
            <a:r>
              <a:rPr lang="nb-NO" sz="2000" dirty="0" smtClean="0"/>
              <a:t>Shows </a:t>
            </a:r>
            <a:r>
              <a:rPr lang="nb-NO" sz="2000" dirty="0" err="1" smtClean="0"/>
              <a:t>expected</a:t>
            </a:r>
            <a:r>
              <a:rPr lang="nb-NO" sz="2000" dirty="0" smtClean="0"/>
              <a:t> </a:t>
            </a:r>
            <a:r>
              <a:rPr lang="nb-NO" sz="2000" dirty="0" err="1" smtClean="0"/>
              <a:t>sea</a:t>
            </a:r>
            <a:r>
              <a:rPr lang="nb-NO" sz="2000" dirty="0" smtClean="0"/>
              <a:t> </a:t>
            </a:r>
            <a:r>
              <a:rPr lang="nb-NO" sz="2000" dirty="0" err="1" smtClean="0"/>
              <a:t>levels</a:t>
            </a:r>
            <a:r>
              <a:rPr lang="nb-NO" sz="2000" dirty="0" smtClean="0"/>
              <a:t> 2050 and 2100 for all </a:t>
            </a:r>
            <a:r>
              <a:rPr lang="nb-NO" sz="2000" dirty="0" err="1" smtClean="0"/>
              <a:t>municipalities</a:t>
            </a:r>
            <a:r>
              <a:rPr lang="nb-NO" sz="2000" dirty="0" smtClean="0"/>
              <a:t> </a:t>
            </a:r>
            <a:r>
              <a:rPr lang="nb-NO" sz="2000" dirty="0" err="1" smtClean="0"/>
              <a:t>along</a:t>
            </a:r>
            <a:r>
              <a:rPr lang="nb-NO" sz="2000" dirty="0" smtClean="0"/>
              <a:t> the </a:t>
            </a:r>
            <a:r>
              <a:rPr lang="nb-NO" sz="2000" dirty="0" err="1" smtClean="0"/>
              <a:t>coast</a:t>
            </a:r>
            <a:endParaRPr lang="nb-NO" sz="2000" dirty="0" smtClean="0"/>
          </a:p>
          <a:p>
            <a:pPr eaLnBrk="1" hangingPunct="1"/>
            <a:r>
              <a:rPr lang="nb-NO" sz="2000" dirty="0" err="1" smtClean="0"/>
              <a:t>Expected</a:t>
            </a:r>
            <a:r>
              <a:rPr lang="nb-NO" sz="2000" dirty="0" smtClean="0"/>
              <a:t> </a:t>
            </a:r>
            <a:r>
              <a:rPr lang="nb-NO" sz="2000" dirty="0" err="1" smtClean="0"/>
              <a:t>sea</a:t>
            </a:r>
            <a:r>
              <a:rPr lang="nb-NO" sz="2000" dirty="0" smtClean="0"/>
              <a:t> </a:t>
            </a:r>
            <a:r>
              <a:rPr lang="nb-NO" sz="2000" dirty="0" err="1" smtClean="0"/>
              <a:t>level</a:t>
            </a:r>
            <a:r>
              <a:rPr lang="nb-NO" sz="2000" dirty="0" smtClean="0"/>
              <a:t> </a:t>
            </a:r>
            <a:r>
              <a:rPr lang="nb-NO" sz="2000" dirty="0" err="1" smtClean="0"/>
              <a:t>varies</a:t>
            </a:r>
            <a:r>
              <a:rPr lang="nb-NO" sz="2000" dirty="0" smtClean="0"/>
              <a:t> </a:t>
            </a:r>
            <a:r>
              <a:rPr lang="nb-NO" sz="2000" dirty="0" err="1" smtClean="0"/>
              <a:t>according</a:t>
            </a:r>
            <a:r>
              <a:rPr lang="nb-NO" sz="2000" dirty="0" smtClean="0"/>
              <a:t> to land rise, </a:t>
            </a:r>
            <a:r>
              <a:rPr lang="nb-NO" sz="2000" dirty="0" err="1" smtClean="0"/>
              <a:t>ocean</a:t>
            </a:r>
            <a:r>
              <a:rPr lang="nb-NO" sz="2000" dirty="0" smtClean="0"/>
              <a:t> </a:t>
            </a:r>
            <a:r>
              <a:rPr lang="nb-NO" sz="2000" dirty="0" err="1" smtClean="0"/>
              <a:t>currents</a:t>
            </a:r>
            <a:r>
              <a:rPr lang="nb-NO" sz="2000" dirty="0" smtClean="0"/>
              <a:t>, and </a:t>
            </a:r>
            <a:r>
              <a:rPr lang="nb-NO" sz="2000" dirty="0" err="1" smtClean="0"/>
              <a:t>ocean</a:t>
            </a:r>
            <a:r>
              <a:rPr lang="nb-NO" sz="2000" dirty="0" smtClean="0"/>
              <a:t> </a:t>
            </a:r>
            <a:r>
              <a:rPr lang="nb-NO" sz="2000" dirty="0" err="1" smtClean="0"/>
              <a:t>temperature</a:t>
            </a:r>
            <a:endParaRPr lang="nb-NO" sz="2000" dirty="0" smtClean="0"/>
          </a:p>
          <a:p>
            <a:pPr eaLnBrk="1" hangingPunct="1"/>
            <a:r>
              <a:rPr lang="nb-NO" sz="2000" dirty="0" smtClean="0"/>
              <a:t>Main </a:t>
            </a:r>
            <a:r>
              <a:rPr lang="nb-NO" sz="2000" dirty="0" err="1" smtClean="0"/>
              <a:t>challenge</a:t>
            </a:r>
            <a:r>
              <a:rPr lang="nb-NO" sz="2000" dirty="0" smtClean="0"/>
              <a:t>: </a:t>
            </a:r>
            <a:r>
              <a:rPr lang="nb-NO" sz="2000" dirty="0" err="1" smtClean="0"/>
              <a:t>How</a:t>
            </a:r>
            <a:r>
              <a:rPr lang="nb-NO" sz="2000" dirty="0" smtClean="0"/>
              <a:t> to </a:t>
            </a:r>
            <a:r>
              <a:rPr lang="nb-NO" sz="2000" dirty="0" err="1" smtClean="0"/>
              <a:t>use</a:t>
            </a:r>
            <a:r>
              <a:rPr lang="nb-NO" sz="2000" dirty="0" smtClean="0"/>
              <a:t> </a:t>
            </a:r>
            <a:r>
              <a:rPr lang="nb-NO" sz="2000" dirty="0" err="1" smtClean="0"/>
              <a:t>this</a:t>
            </a:r>
            <a:r>
              <a:rPr lang="nb-NO" sz="2000" dirty="0" smtClean="0"/>
              <a:t> </a:t>
            </a:r>
            <a:r>
              <a:rPr lang="nb-NO" sz="2000" dirty="0" err="1" smtClean="0"/>
              <a:t>knowledge</a:t>
            </a:r>
            <a:r>
              <a:rPr lang="nb-NO" sz="2000" dirty="0" smtClean="0"/>
              <a:t>?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8604"/>
            <a:ext cx="479047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e 7" descr="havnivåstigning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3402" y="3357562"/>
            <a:ext cx="5160598" cy="250535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931150" cy="796925"/>
          </a:xfrm>
        </p:spPr>
        <p:txBody>
          <a:bodyPr/>
          <a:lstStyle/>
          <a:p>
            <a:r>
              <a:rPr lang="nb-NO" dirty="0" smtClean="0"/>
              <a:t>Ocean </a:t>
            </a:r>
            <a:r>
              <a:rPr lang="nb-NO" dirty="0" err="1" smtClean="0"/>
              <a:t>acidification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0034" y="1714488"/>
            <a:ext cx="5143536" cy="3929090"/>
          </a:xfrm>
        </p:spPr>
        <p:txBody>
          <a:bodyPr/>
          <a:lstStyle/>
          <a:p>
            <a:r>
              <a:rPr lang="en-US" sz="2000" dirty="0" smtClean="0"/>
              <a:t>The ocean absorbs approximately one-fourth of the CO2 added to the atmosphere from human activities</a:t>
            </a:r>
          </a:p>
          <a:p>
            <a:r>
              <a:rPr lang="en-US" sz="2000" dirty="0" smtClean="0"/>
              <a:t>Decreases the ability of many marine organisms to build their shells and skeletal structure</a:t>
            </a:r>
          </a:p>
          <a:p>
            <a:r>
              <a:rPr lang="en-US" sz="2000" dirty="0" smtClean="0"/>
              <a:t>We don’t yet know the full impact for fisheries and coastal sector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102035-A173-4B9F-B0BF-0DED330DE6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 descr="http://upload.wikimedia.org/wikipedia/commons/thumb/9/9e/WOA05_GLODAP_del_pH_AYool.png/300px-WOA05_GLODAP_del_pH_AYoo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643050"/>
            <a:ext cx="3395072" cy="2286016"/>
          </a:xfrm>
          <a:prstGeom prst="rect">
            <a:avLst/>
          </a:prstGeom>
          <a:noFill/>
        </p:spPr>
      </p:pic>
      <p:sp>
        <p:nvSpPr>
          <p:cNvPr id="7" name="TekstSylinder 6"/>
          <p:cNvSpPr txBox="1"/>
          <p:nvPr/>
        </p:nvSpPr>
        <p:spPr>
          <a:xfrm>
            <a:off x="5715008" y="4071942"/>
            <a:ext cx="34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 in sea surface pH caused by anthropogenic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between the 1700s and the 1990s (Wikipedia)</a:t>
            </a:r>
            <a:endParaRPr lang="nb-NO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719138" y="2100263"/>
            <a:ext cx="7853362" cy="247174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nb-NO" dirty="0" smtClean="0"/>
              <a:t>Planning for the </a:t>
            </a:r>
            <a:r>
              <a:rPr lang="nb-NO" dirty="0" err="1" smtClean="0"/>
              <a:t>unknown</a:t>
            </a:r>
            <a:r>
              <a:rPr lang="nb-NO" dirty="0" smtClean="0"/>
              <a:t> – </a:t>
            </a:r>
            <a:r>
              <a:rPr lang="nb-NO" dirty="0" err="1" smtClean="0"/>
              <a:t>how</a:t>
            </a:r>
            <a:r>
              <a:rPr lang="nb-NO" dirty="0" smtClean="0"/>
              <a:t> to </a:t>
            </a:r>
            <a:r>
              <a:rPr lang="nb-NO" dirty="0" err="1" smtClean="0"/>
              <a:t>deal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the </a:t>
            </a:r>
            <a:r>
              <a:rPr lang="nb-NO" dirty="0" err="1" smtClean="0"/>
              <a:t>uncertainties</a:t>
            </a:r>
            <a:r>
              <a:rPr lang="nb-NO" dirty="0" smtClean="0"/>
              <a:t>?</a:t>
            </a:r>
          </a:p>
          <a:p>
            <a:pPr lvl="1" eaLnBrk="1" hangingPunct="1"/>
            <a:r>
              <a:rPr lang="nb-NO" dirty="0" smtClean="0"/>
              <a:t>Planning </a:t>
            </a:r>
            <a:r>
              <a:rPr lang="nb-NO" dirty="0" err="1" smtClean="0"/>
              <a:t>can</a:t>
            </a:r>
            <a:r>
              <a:rPr lang="nb-NO" dirty="0" smtClean="0"/>
              <a:t> not be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past</a:t>
            </a:r>
            <a:r>
              <a:rPr lang="nb-NO" dirty="0" smtClean="0"/>
              <a:t> </a:t>
            </a:r>
            <a:r>
              <a:rPr lang="nb-NO" dirty="0" err="1" smtClean="0"/>
              <a:t>experiences</a:t>
            </a:r>
            <a:r>
              <a:rPr lang="nb-NO" dirty="0" smtClean="0"/>
              <a:t> </a:t>
            </a:r>
          </a:p>
          <a:p>
            <a:pPr lvl="1" eaLnBrk="1" hangingPunct="1"/>
            <a:r>
              <a:rPr lang="nb-NO" dirty="0" err="1" smtClean="0"/>
              <a:t>Climate</a:t>
            </a:r>
            <a:r>
              <a:rPr lang="nb-NO" dirty="0" smtClean="0"/>
              <a:t> </a:t>
            </a:r>
            <a:r>
              <a:rPr lang="nb-NO" dirty="0" err="1" smtClean="0"/>
              <a:t>projections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uncertain</a:t>
            </a:r>
            <a:endParaRPr lang="nb-NO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7B2B9-8091-4C86-935E-96ECF6F6E5A2}" type="datetime1">
              <a:rPr lang="en-US" smtClean="0"/>
              <a:pPr>
                <a:defRPr/>
              </a:pPr>
              <a:t>11/11/2009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162E4-AC11-4101-90C0-89355B1A511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6" name="Bilde 5" descr="kart nordeurop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6571"/>
          </a:xfrm>
          <a:prstGeom prst="rect">
            <a:avLst/>
          </a:prstGeom>
        </p:spPr>
      </p:pic>
      <p:cxnSp>
        <p:nvCxnSpPr>
          <p:cNvPr id="8" name="Rett pil 7"/>
          <p:cNvCxnSpPr/>
          <p:nvPr/>
        </p:nvCxnSpPr>
        <p:spPr>
          <a:xfrm flipV="1">
            <a:off x="2786050" y="4500570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rot="5400000" flipH="1" flipV="1">
            <a:off x="3357554" y="5286388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1643042" y="4286256"/>
            <a:ext cx="20002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>
                <a:solidFill>
                  <a:schemeClr val="bg1"/>
                </a:solidFill>
              </a:rPr>
              <a:t>Dominant </a:t>
            </a:r>
            <a:r>
              <a:rPr lang="nb-NO" sz="1050" dirty="0" err="1" smtClean="0">
                <a:solidFill>
                  <a:schemeClr val="bg1"/>
                </a:solidFill>
              </a:rPr>
              <a:t>wind</a:t>
            </a:r>
            <a:r>
              <a:rPr lang="nb-NO" sz="1050" dirty="0" smtClean="0">
                <a:solidFill>
                  <a:schemeClr val="bg1"/>
                </a:solidFill>
              </a:rPr>
              <a:t> </a:t>
            </a:r>
            <a:r>
              <a:rPr lang="nb-NO" sz="1050" dirty="0" err="1" smtClean="0">
                <a:solidFill>
                  <a:schemeClr val="bg1"/>
                </a:solidFill>
              </a:rPr>
              <a:t>direction</a:t>
            </a:r>
            <a:r>
              <a:rPr lang="nb-NO" sz="1050" dirty="0" smtClean="0">
                <a:solidFill>
                  <a:schemeClr val="bg1"/>
                </a:solidFill>
              </a:rPr>
              <a:t> </a:t>
            </a:r>
            <a:r>
              <a:rPr lang="nb-NO" sz="1050" dirty="0" err="1" smtClean="0">
                <a:solidFill>
                  <a:schemeClr val="bg1"/>
                </a:solidFill>
              </a:rPr>
              <a:t>today</a:t>
            </a:r>
            <a:endParaRPr lang="nb-NO" sz="1050" dirty="0">
              <a:solidFill>
                <a:schemeClr val="bg1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3643306" y="5429264"/>
            <a:ext cx="1000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>
                <a:solidFill>
                  <a:schemeClr val="bg1"/>
                </a:solidFill>
              </a:rPr>
              <a:t>Tomorrow?</a:t>
            </a:r>
            <a:endParaRPr lang="nb-NO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102035-A173-4B9F-B0BF-0DED330DE6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ittel 1"/>
          <p:cNvSpPr txBox="1">
            <a:spLocks/>
          </p:cNvSpPr>
          <p:nvPr/>
        </p:nvSpPr>
        <p:spPr bwMode="auto">
          <a:xfrm>
            <a:off x="609600" y="1446213"/>
            <a:ext cx="8001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Norwegian</a:t>
            </a: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nb-NO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Climate</a:t>
            </a: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nb-NO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Adaptation</a:t>
            </a: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Programme</a:t>
            </a:r>
            <a:endParaRPr kumimoji="0" lang="nb-NO" sz="3600" b="1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609600" y="2636838"/>
            <a:ext cx="5022850" cy="3676650"/>
          </a:xfrm>
        </p:spPr>
        <p:txBody>
          <a:bodyPr/>
          <a:lstStyle/>
          <a:p>
            <a:pPr>
              <a:defRPr/>
            </a:pPr>
            <a:r>
              <a:rPr lang="nb-NO" sz="2000" dirty="0" err="1" smtClean="0"/>
              <a:t>Established</a:t>
            </a:r>
            <a:r>
              <a:rPr lang="nb-NO" sz="2000" dirty="0" smtClean="0"/>
              <a:t> 2007</a:t>
            </a:r>
          </a:p>
          <a:p>
            <a:pPr>
              <a:defRPr/>
            </a:pPr>
            <a:r>
              <a:rPr lang="nb-NO" sz="2000" dirty="0" err="1" smtClean="0"/>
              <a:t>Interministerial</a:t>
            </a:r>
            <a:r>
              <a:rPr lang="nb-NO" sz="2000" dirty="0" smtClean="0"/>
              <a:t> </a:t>
            </a:r>
            <a:r>
              <a:rPr lang="nb-NO" sz="2000" dirty="0" err="1" smtClean="0"/>
              <a:t>committee</a:t>
            </a:r>
            <a:endParaRPr lang="nb-NO" sz="2000" dirty="0" smtClean="0"/>
          </a:p>
          <a:p>
            <a:pPr lvl="1">
              <a:defRPr/>
            </a:pPr>
            <a:r>
              <a:rPr lang="nb-NO" sz="1800" dirty="0" err="1" smtClean="0"/>
              <a:t>Headed</a:t>
            </a:r>
            <a:r>
              <a:rPr lang="nb-NO" sz="1800" dirty="0" smtClean="0"/>
              <a:t> by </a:t>
            </a:r>
            <a:r>
              <a:rPr lang="nb-NO" sz="1800" dirty="0" err="1" smtClean="0"/>
              <a:t>Ministry</a:t>
            </a:r>
            <a:r>
              <a:rPr lang="nb-NO" sz="1800" dirty="0" smtClean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</a:t>
            </a:r>
            <a:r>
              <a:rPr lang="nb-NO" sz="1800" dirty="0" err="1" smtClean="0"/>
              <a:t>the</a:t>
            </a:r>
            <a:r>
              <a:rPr lang="nb-NO" sz="1800" dirty="0" smtClean="0"/>
              <a:t> </a:t>
            </a:r>
            <a:r>
              <a:rPr lang="nb-NO" sz="1800" dirty="0" err="1" smtClean="0"/>
              <a:t>Environment</a:t>
            </a:r>
            <a:endParaRPr lang="nb-NO" sz="1800" dirty="0" smtClean="0"/>
          </a:p>
          <a:p>
            <a:pPr lvl="1">
              <a:defRPr/>
            </a:pPr>
            <a:r>
              <a:rPr lang="nb-NO" sz="1800" dirty="0" err="1" smtClean="0"/>
              <a:t>Secretariat</a:t>
            </a:r>
            <a:r>
              <a:rPr lang="nb-NO" sz="1800" dirty="0" smtClean="0"/>
              <a:t>: </a:t>
            </a:r>
            <a:r>
              <a:rPr lang="nb-NO" sz="1800" dirty="0" err="1" smtClean="0"/>
              <a:t>Directorate</a:t>
            </a:r>
            <a:r>
              <a:rPr lang="nb-NO" sz="1800" dirty="0" smtClean="0"/>
              <a:t> for </a:t>
            </a:r>
            <a:r>
              <a:rPr lang="nb-NO" sz="1800" dirty="0" err="1" smtClean="0"/>
              <a:t>Civil</a:t>
            </a:r>
            <a:r>
              <a:rPr lang="nb-NO" sz="1800" dirty="0" smtClean="0"/>
              <a:t> </a:t>
            </a:r>
            <a:r>
              <a:rPr lang="nb-NO" sz="1800" dirty="0" err="1" smtClean="0"/>
              <a:t>Protection</a:t>
            </a:r>
            <a:r>
              <a:rPr lang="nb-NO" sz="1800" dirty="0" smtClean="0"/>
              <a:t> and </a:t>
            </a:r>
            <a:r>
              <a:rPr lang="nb-NO" sz="1800" dirty="0" err="1" smtClean="0"/>
              <a:t>Emergency</a:t>
            </a:r>
            <a:r>
              <a:rPr lang="nb-NO" sz="1800" dirty="0" smtClean="0"/>
              <a:t> Planning (links DRR and CCA)</a:t>
            </a:r>
          </a:p>
          <a:p>
            <a:pPr>
              <a:defRPr/>
            </a:pPr>
            <a:r>
              <a:rPr lang="nb-NO" sz="2000" dirty="0" smtClean="0"/>
              <a:t>No </a:t>
            </a:r>
            <a:r>
              <a:rPr lang="nb-NO" sz="2000" dirty="0" err="1" smtClean="0"/>
              <a:t>changes</a:t>
            </a:r>
            <a:r>
              <a:rPr lang="nb-NO" sz="2000" dirty="0" smtClean="0"/>
              <a:t> in </a:t>
            </a:r>
            <a:r>
              <a:rPr lang="nb-NO" sz="2000" dirty="0" err="1" smtClean="0"/>
              <a:t>responsbilities</a:t>
            </a:r>
            <a:r>
              <a:rPr lang="nb-NO" sz="2000" dirty="0" smtClean="0"/>
              <a:t> – </a:t>
            </a:r>
            <a:r>
              <a:rPr lang="nb-NO" sz="2000" dirty="0" err="1" smtClean="0"/>
              <a:t>municipality/county</a:t>
            </a:r>
            <a:r>
              <a:rPr lang="nb-NO" sz="2000" dirty="0" smtClean="0"/>
              <a:t> </a:t>
            </a:r>
            <a:r>
              <a:rPr lang="nb-NO" sz="2000" dirty="0" err="1" smtClean="0"/>
              <a:t>levels</a:t>
            </a:r>
            <a:endParaRPr lang="nb-NO" sz="2000" dirty="0" smtClean="0"/>
          </a:p>
          <a:p>
            <a:pPr>
              <a:defRPr/>
            </a:pPr>
            <a:r>
              <a:rPr lang="nb-NO" sz="2000" dirty="0" err="1" smtClean="0"/>
              <a:t>Provide</a:t>
            </a:r>
            <a:r>
              <a:rPr lang="nb-NO" sz="2000" dirty="0" smtClean="0"/>
              <a:t> </a:t>
            </a:r>
            <a:r>
              <a:rPr lang="nb-NO" sz="2000" dirty="0" err="1" smtClean="0"/>
              <a:t>knowledge</a:t>
            </a:r>
            <a:r>
              <a:rPr lang="nb-NO" sz="2000" dirty="0" smtClean="0"/>
              <a:t>, </a:t>
            </a:r>
            <a:r>
              <a:rPr lang="nb-NO" sz="2000" dirty="0" err="1" smtClean="0"/>
              <a:t>exchange</a:t>
            </a:r>
            <a:r>
              <a:rPr lang="nb-NO" sz="2000" dirty="0" smtClean="0"/>
              <a:t> of </a:t>
            </a:r>
            <a:r>
              <a:rPr lang="nb-NO" sz="2000" dirty="0" err="1" smtClean="0"/>
              <a:t>experiences</a:t>
            </a:r>
            <a:r>
              <a:rPr lang="nb-NO" sz="2000" dirty="0" smtClean="0"/>
              <a:t>, </a:t>
            </a:r>
            <a:r>
              <a:rPr lang="nb-NO" sz="2000" dirty="0" err="1" smtClean="0"/>
              <a:t>competence</a:t>
            </a:r>
            <a:r>
              <a:rPr lang="nb-NO" sz="2000" dirty="0" smtClean="0"/>
              <a:t> </a:t>
            </a:r>
            <a:r>
              <a:rPr lang="nb-NO" sz="2000" dirty="0" err="1" smtClean="0"/>
              <a:t>building</a:t>
            </a:r>
            <a:endParaRPr lang="nb-NO" sz="2000" dirty="0" smtClean="0"/>
          </a:p>
        </p:txBody>
      </p:sp>
      <p:pic>
        <p:nvPicPr>
          <p:cNvPr id="11" name="Picture 2" descr="V:\PROSJEKTER\AKTIVE\Klimatilpasning\Nettsted og informasjon\Profil\LOGO\JPG\klima_logo_over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2278063"/>
            <a:ext cx="2828925" cy="2057400"/>
          </a:xfrm>
          <a:prstGeom prst="rect">
            <a:avLst/>
          </a:prstGeom>
          <a:noFill/>
          <a:ln w="9525">
            <a:solidFill>
              <a:srgbClr val="6A2225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102035-A173-4B9F-B0BF-0DED330DE6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Tittel 1"/>
          <p:cNvSpPr txBox="1">
            <a:spLocks/>
          </p:cNvSpPr>
          <p:nvPr/>
        </p:nvSpPr>
        <p:spPr bwMode="auto">
          <a:xfrm>
            <a:off x="609600" y="1446213"/>
            <a:ext cx="8001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Activities</a:t>
            </a:r>
            <a:endParaRPr kumimoji="0" lang="nb-NO" sz="3600" b="1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1" name="Picture 2" descr="V:\PROSJEKTER\AKTIVE\Klimatilpasning\Nettsted og informasjon\Profil\LOGO\JPG\klima_logo_over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2278063"/>
            <a:ext cx="2828925" cy="2057400"/>
          </a:xfrm>
          <a:prstGeom prst="rect">
            <a:avLst/>
          </a:prstGeom>
          <a:noFill/>
          <a:ln w="9525">
            <a:solidFill>
              <a:srgbClr val="6A2225"/>
            </a:solidFill>
            <a:miter lim="800000"/>
            <a:headEnd/>
            <a:tailEnd/>
          </a:ln>
        </p:spPr>
      </p:pic>
      <p:sp>
        <p:nvSpPr>
          <p:cNvPr id="8" name="Plassholder for innhold 2"/>
          <p:cNvSpPr txBox="1">
            <a:spLocks/>
          </p:cNvSpPr>
          <p:nvPr/>
        </p:nvSpPr>
        <p:spPr>
          <a:xfrm>
            <a:off x="642910" y="2143116"/>
            <a:ext cx="5207000" cy="40497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Developed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course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climate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adaptation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emergency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planners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decision-makers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endParaRPr kumimoji="0" lang="nb-NO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(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funding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steering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groups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Cities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13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largest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municipalities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(covers 50 per cent of total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population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Website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launched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March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2009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nb-NO" sz="2000" kern="0" noProof="0" dirty="0" err="1" smtClean="0">
                <a:latin typeface="+mn-lt"/>
              </a:rPr>
              <a:t>Handbook/planning</a:t>
            </a:r>
            <a:r>
              <a:rPr lang="nb-NO" sz="2000" kern="0" noProof="0" dirty="0" smtClean="0">
                <a:latin typeface="+mn-lt"/>
              </a:rPr>
              <a:t> </a:t>
            </a:r>
            <a:r>
              <a:rPr lang="nb-NO" sz="2000" kern="0" noProof="0" dirty="0" err="1" smtClean="0">
                <a:latin typeface="+mn-lt"/>
              </a:rPr>
              <a:t>tools</a:t>
            </a:r>
            <a:r>
              <a:rPr lang="nb-NO" sz="2000" kern="0" noProof="0" dirty="0" smtClean="0">
                <a:latin typeface="+mn-lt"/>
              </a:rPr>
              <a:t> to be </a:t>
            </a:r>
            <a:r>
              <a:rPr lang="nb-NO" sz="2000" kern="0" noProof="0" dirty="0" err="1" smtClean="0">
                <a:latin typeface="+mn-lt"/>
              </a:rPr>
              <a:t>developed</a:t>
            </a:r>
            <a:r>
              <a:rPr lang="nb-NO" sz="2000" kern="0" noProof="0" dirty="0" smtClean="0">
                <a:latin typeface="+mn-lt"/>
              </a:rPr>
              <a:t> by summer 2010</a:t>
            </a:r>
            <a:endParaRPr kumimoji="0" lang="nb-NO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Norwegian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(2009-2010)</a:t>
            </a:r>
            <a:endParaRPr kumimoji="0" lang="nb-NO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102035-A173-4B9F-B0BF-0DED330DE6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Tittel 1"/>
          <p:cNvSpPr txBox="1">
            <a:spLocks/>
          </p:cNvSpPr>
          <p:nvPr/>
        </p:nvSpPr>
        <p:spPr bwMode="auto">
          <a:xfrm>
            <a:off x="642910" y="285728"/>
            <a:ext cx="8001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Website</a:t>
            </a: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– </a:t>
            </a:r>
            <a:r>
              <a:rPr kumimoji="0" lang="nb-NO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klimatilpasning.no</a:t>
            </a:r>
            <a:r>
              <a:rPr kumimoji="0" lang="nb-NO" sz="3600" b="1" i="0" u="none" strike="noStrike" kern="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endParaRPr kumimoji="0" lang="nb-NO" sz="3600" b="1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7" name="Bilde 6" descr="websit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01800"/>
            <a:ext cx="5343199" cy="5856200"/>
          </a:xfrm>
          <a:prstGeom prst="rect">
            <a:avLst/>
          </a:prstGeom>
        </p:spPr>
      </p:pic>
      <p:sp>
        <p:nvSpPr>
          <p:cNvPr id="10" name="Plassholder for innhold 2"/>
          <p:cNvSpPr txBox="1">
            <a:spLocks/>
          </p:cNvSpPr>
          <p:nvPr/>
        </p:nvSpPr>
        <p:spPr>
          <a:xfrm>
            <a:off x="6000760" y="1285860"/>
            <a:ext cx="2714644" cy="4214842"/>
          </a:xfrm>
          <a:prstGeom prst="rect">
            <a:avLst/>
          </a:prstGeom>
        </p:spPr>
        <p:txBody>
          <a:bodyPr/>
          <a:lstStyle/>
          <a:p>
            <a:pPr marL="190500" indent="-190500" defTabSz="896938" eaLnBrk="0" hangingPunct="0">
              <a:spcBef>
                <a:spcPct val="20000"/>
              </a:spcBef>
              <a:spcAft>
                <a:spcPct val="30000"/>
              </a:spcAft>
              <a:buClr>
                <a:srgbClr val="CC6E00"/>
              </a:buClr>
              <a:buSzPct val="100000"/>
              <a:tabLst>
                <a:tab pos="481013" algn="l"/>
              </a:tabLst>
              <a:defRPr/>
            </a:pPr>
            <a:r>
              <a:rPr lang="nb-NO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Information</a:t>
            </a:r>
            <a:r>
              <a:rPr lang="nb-NO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nb-NO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sharing</a:t>
            </a:r>
            <a:endParaRPr lang="nb-NO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190500" indent="-190500" defTabSz="896938" eaLnBrk="0" hangingPunct="0">
              <a:spcBef>
                <a:spcPct val="20000"/>
              </a:spcBef>
              <a:spcAft>
                <a:spcPct val="30000"/>
              </a:spcAft>
              <a:buClr>
                <a:srgbClr val="CC6E00"/>
              </a:buClr>
              <a:buSzPct val="100000"/>
              <a:buFont typeface="Wingdings" pitchFamily="2" charset="2"/>
              <a:buChar char="§"/>
              <a:tabLst>
                <a:tab pos="481013" algn="l"/>
              </a:tabLst>
              <a:defRPr/>
            </a:pPr>
            <a:r>
              <a:rPr lang="nb-NO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Experiences</a:t>
            </a:r>
            <a:endParaRPr lang="nb-NO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190500" indent="-190500" defTabSz="896938" eaLnBrk="0" hangingPunct="0">
              <a:spcBef>
                <a:spcPct val="20000"/>
              </a:spcBef>
              <a:spcAft>
                <a:spcPct val="30000"/>
              </a:spcAft>
              <a:buClr>
                <a:srgbClr val="CC6E00"/>
              </a:buClr>
              <a:buSzPct val="100000"/>
              <a:buFont typeface="Wingdings" pitchFamily="2" charset="2"/>
              <a:buChar char="§"/>
              <a:tabLst>
                <a:tab pos="481013" algn="l"/>
              </a:tabLst>
              <a:defRPr/>
            </a:pPr>
            <a:r>
              <a:rPr lang="nb-NO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Best </a:t>
            </a:r>
            <a:r>
              <a:rPr lang="nb-NO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practices</a:t>
            </a:r>
            <a:endParaRPr lang="nb-NO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190500" indent="-190500" defTabSz="896938" eaLnBrk="0" hangingPunct="0">
              <a:spcBef>
                <a:spcPct val="20000"/>
              </a:spcBef>
              <a:spcAft>
                <a:spcPct val="30000"/>
              </a:spcAft>
              <a:buClr>
                <a:srgbClr val="CC6E00"/>
              </a:buClr>
              <a:buSzPct val="100000"/>
              <a:buFont typeface="Wingdings" pitchFamily="2" charset="2"/>
              <a:buChar char="§"/>
              <a:tabLst>
                <a:tab pos="481013" algn="l"/>
              </a:tabLst>
              <a:defRPr/>
            </a:pPr>
            <a:r>
              <a:rPr lang="nb-NO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Research</a:t>
            </a:r>
          </a:p>
          <a:p>
            <a:pPr marL="190500" indent="-190500" defTabSz="896938" eaLnBrk="0" hangingPunct="0">
              <a:spcBef>
                <a:spcPct val="20000"/>
              </a:spcBef>
              <a:spcAft>
                <a:spcPct val="30000"/>
              </a:spcAft>
              <a:buClr>
                <a:srgbClr val="CC6E00"/>
              </a:buClr>
              <a:buSzPct val="100000"/>
              <a:buFont typeface="Wingdings" pitchFamily="2" charset="2"/>
              <a:buChar char="§"/>
              <a:tabLst>
                <a:tab pos="481013" algn="l"/>
              </a:tabLst>
              <a:defRPr/>
            </a:pPr>
            <a:r>
              <a:rPr lang="nb-NO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Specific</a:t>
            </a:r>
            <a:r>
              <a:rPr lang="nb-NO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nb-NO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issues</a:t>
            </a:r>
            <a:endParaRPr lang="nb-NO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190500" indent="-190500" defTabSz="896938" eaLnBrk="0" hangingPunct="0">
              <a:spcBef>
                <a:spcPct val="20000"/>
              </a:spcBef>
              <a:spcAft>
                <a:spcPct val="30000"/>
              </a:spcAft>
              <a:buClr>
                <a:srgbClr val="CC6E00"/>
              </a:buClr>
              <a:buSzPct val="100000"/>
              <a:tabLst>
                <a:tab pos="481013" algn="l"/>
              </a:tabLst>
              <a:defRPr/>
            </a:pPr>
            <a:r>
              <a:rPr lang="nb-NO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Target </a:t>
            </a:r>
            <a:r>
              <a:rPr lang="nb-NO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groups</a:t>
            </a:r>
            <a:r>
              <a:rPr lang="nb-NO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 </a:t>
            </a:r>
          </a:p>
          <a:p>
            <a:pPr marL="190500" indent="-190500" defTabSz="896938" eaLnBrk="0" hangingPunct="0">
              <a:spcBef>
                <a:spcPct val="20000"/>
              </a:spcBef>
              <a:spcAft>
                <a:spcPct val="30000"/>
              </a:spcAft>
              <a:buClr>
                <a:srgbClr val="CC6E00"/>
              </a:buClr>
              <a:buSzPct val="100000"/>
              <a:buFont typeface="Wingdings" pitchFamily="2" charset="2"/>
              <a:buChar char="§"/>
              <a:tabLst>
                <a:tab pos="481013" algn="l"/>
              </a:tabLst>
              <a:defRPr/>
            </a:pPr>
            <a:r>
              <a:rPr lang="nb-NO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Local</a:t>
            </a:r>
            <a:r>
              <a:rPr lang="nb-NO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nb-NO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planners</a:t>
            </a:r>
            <a:endParaRPr lang="nb-NO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190500" indent="-190500" defTabSz="896938" eaLnBrk="0" hangingPunct="0">
              <a:spcBef>
                <a:spcPct val="20000"/>
              </a:spcBef>
              <a:spcAft>
                <a:spcPct val="30000"/>
              </a:spcAft>
              <a:buClr>
                <a:srgbClr val="CC6E00"/>
              </a:buClr>
              <a:buSzPct val="100000"/>
              <a:buFont typeface="Wingdings" pitchFamily="2" charset="2"/>
              <a:buChar char="§"/>
              <a:tabLst>
                <a:tab pos="481013" algn="l"/>
              </a:tabLst>
              <a:defRPr/>
            </a:pPr>
            <a:r>
              <a:rPr lang="nb-NO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Decision-makers</a:t>
            </a:r>
            <a:endParaRPr lang="nb-NO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190500" indent="-190500" defTabSz="896938" eaLnBrk="0" hangingPunct="0">
              <a:spcBef>
                <a:spcPct val="20000"/>
              </a:spcBef>
              <a:spcAft>
                <a:spcPct val="30000"/>
              </a:spcAft>
              <a:buClr>
                <a:srgbClr val="CC6E00"/>
              </a:buClr>
              <a:buSzPct val="100000"/>
              <a:buFont typeface="Wingdings" pitchFamily="2" charset="2"/>
              <a:buChar char="§"/>
              <a:tabLst>
                <a:tab pos="481013" algn="l"/>
              </a:tabLst>
              <a:defRPr/>
            </a:pPr>
            <a:r>
              <a:rPr lang="nb-NO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Municipality</a:t>
            </a:r>
            <a:r>
              <a:rPr lang="nb-NO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nb-NO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level</a:t>
            </a:r>
            <a:endParaRPr lang="nb-NO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190500" indent="-190500" defTabSz="896938" eaLnBrk="0" hangingPunct="0">
              <a:spcBef>
                <a:spcPct val="20000"/>
              </a:spcBef>
              <a:spcAft>
                <a:spcPct val="30000"/>
              </a:spcAft>
              <a:buClr>
                <a:srgbClr val="CC6E00"/>
              </a:buClr>
              <a:buSzPct val="100000"/>
              <a:buFont typeface="Wingdings" pitchFamily="2" charset="2"/>
              <a:buChar char="§"/>
              <a:tabLst>
                <a:tab pos="481013" algn="l"/>
              </a:tabLst>
              <a:defRPr/>
            </a:pPr>
            <a:r>
              <a:rPr lang="nb-NO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County</a:t>
            </a:r>
            <a:r>
              <a:rPr lang="nb-NO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nb-NO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level</a:t>
            </a:r>
            <a:endParaRPr lang="nb-NO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642910" y="1714488"/>
            <a:ext cx="4357718" cy="378621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nb-NO" sz="2400" dirty="0" err="1" smtClean="0"/>
              <a:t>Climate</a:t>
            </a:r>
            <a:r>
              <a:rPr lang="nb-NO" sz="2400" dirty="0" smtClean="0"/>
              <a:t> </a:t>
            </a:r>
            <a:r>
              <a:rPr lang="nb-NO" sz="2400" dirty="0" err="1" smtClean="0"/>
              <a:t>projections</a:t>
            </a:r>
            <a:r>
              <a:rPr lang="nb-NO" sz="2400" dirty="0" smtClean="0"/>
              <a:t>: </a:t>
            </a:r>
            <a:r>
              <a:rPr lang="nb-NO" sz="2400" dirty="0" err="1" smtClean="0"/>
              <a:t>Knowledge</a:t>
            </a:r>
            <a:r>
              <a:rPr lang="nb-NO" sz="2400" dirty="0" smtClean="0"/>
              <a:t> – not </a:t>
            </a:r>
            <a:r>
              <a:rPr lang="nb-NO" sz="2400" dirty="0" err="1" smtClean="0"/>
              <a:t>answers</a:t>
            </a:r>
            <a:endParaRPr lang="nb-NO" sz="2400" dirty="0" smtClean="0"/>
          </a:p>
          <a:p>
            <a:pPr eaLnBrk="1" hangingPunct="1"/>
            <a:r>
              <a:rPr lang="nb-NO" sz="2400" dirty="0" smtClean="0"/>
              <a:t>Must be </a:t>
            </a:r>
            <a:r>
              <a:rPr lang="nb-NO" sz="2400" dirty="0" err="1" smtClean="0"/>
              <a:t>combined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local</a:t>
            </a:r>
            <a:r>
              <a:rPr lang="nb-NO" sz="2400" dirty="0" smtClean="0"/>
              <a:t> </a:t>
            </a:r>
            <a:r>
              <a:rPr lang="nb-NO" sz="2400" dirty="0" err="1" smtClean="0"/>
              <a:t>knowledge</a:t>
            </a:r>
            <a:endParaRPr lang="nb-NO" sz="2400" dirty="0" smtClean="0"/>
          </a:p>
          <a:p>
            <a:pPr eaLnBrk="1" hangingPunct="1"/>
            <a:r>
              <a:rPr lang="nb-NO" sz="2400" dirty="0" err="1" smtClean="0"/>
              <a:t>Awareness</a:t>
            </a:r>
            <a:r>
              <a:rPr lang="nb-NO" sz="2400" dirty="0" smtClean="0"/>
              <a:t>, </a:t>
            </a:r>
            <a:r>
              <a:rPr lang="nb-NO" sz="2400" dirty="0" err="1" smtClean="0"/>
              <a:t>culture</a:t>
            </a:r>
            <a:endParaRPr lang="nb-NO" sz="2400" dirty="0" smtClean="0"/>
          </a:p>
          <a:p>
            <a:pPr eaLnBrk="1" hangingPunct="1"/>
            <a:r>
              <a:rPr lang="nb-NO" sz="2400" dirty="0" err="1" smtClean="0"/>
              <a:t>Responsibilities</a:t>
            </a:r>
            <a:r>
              <a:rPr lang="nb-NO" sz="2400" dirty="0" smtClean="0"/>
              <a:t> </a:t>
            </a:r>
            <a:r>
              <a:rPr lang="nb-NO" sz="2400" dirty="0" smtClean="0"/>
              <a:t>at </a:t>
            </a:r>
            <a:r>
              <a:rPr lang="nb-NO" sz="2400" dirty="0" err="1" smtClean="0"/>
              <a:t>local</a:t>
            </a:r>
            <a:r>
              <a:rPr lang="nb-NO" sz="2400" dirty="0" smtClean="0"/>
              <a:t> </a:t>
            </a:r>
            <a:r>
              <a:rPr lang="nb-NO" sz="2400" dirty="0" err="1" smtClean="0"/>
              <a:t>level</a:t>
            </a:r>
            <a:r>
              <a:rPr lang="nb-NO" sz="2400" dirty="0" smtClean="0"/>
              <a:t>, </a:t>
            </a:r>
            <a:r>
              <a:rPr lang="nb-NO" sz="2400" dirty="0" err="1" smtClean="0"/>
              <a:t>with</a:t>
            </a:r>
            <a:r>
              <a:rPr lang="nb-NO" sz="2400" dirty="0" smtClean="0"/>
              <a:t> support from </a:t>
            </a:r>
            <a:r>
              <a:rPr lang="nb-NO" sz="2400" dirty="0" err="1" smtClean="0"/>
              <a:t>national</a:t>
            </a:r>
            <a:r>
              <a:rPr lang="nb-NO" sz="2400" dirty="0" smtClean="0"/>
              <a:t> </a:t>
            </a:r>
            <a:r>
              <a:rPr lang="nb-NO" sz="2400" dirty="0" err="1" smtClean="0"/>
              <a:t>level</a:t>
            </a:r>
            <a:endParaRPr lang="nb-NO" sz="2400" dirty="0" smtClean="0"/>
          </a:p>
        </p:txBody>
      </p:sp>
      <p:sp>
        <p:nvSpPr>
          <p:cNvPr id="3" name="Ellipse 5"/>
          <p:cNvSpPr>
            <a:spLocks noChangeArrowheads="1"/>
          </p:cNvSpPr>
          <p:nvPr/>
        </p:nvSpPr>
        <p:spPr bwMode="auto">
          <a:xfrm>
            <a:off x="6319852" y="2600331"/>
            <a:ext cx="1371600" cy="1030287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b-NO"/>
          </a:p>
        </p:txBody>
      </p:sp>
      <p:sp>
        <p:nvSpPr>
          <p:cNvPr id="4" name="Ellipse 7"/>
          <p:cNvSpPr>
            <a:spLocks noChangeArrowheads="1"/>
          </p:cNvSpPr>
          <p:nvPr/>
        </p:nvSpPr>
        <p:spPr bwMode="auto">
          <a:xfrm>
            <a:off x="6870714" y="2597156"/>
            <a:ext cx="1371600" cy="1030287"/>
          </a:xfrm>
          <a:prstGeom prst="ellipse">
            <a:avLst/>
          </a:prstGeom>
          <a:solidFill>
            <a:srgbClr val="CC6E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6572264" y="2833693"/>
            <a:ext cx="690563" cy="57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050" dirty="0" err="1">
                <a:latin typeface="Arial" charset="0"/>
              </a:rPr>
              <a:t>Climate</a:t>
            </a:r>
            <a:r>
              <a:rPr lang="nb-NO" sz="1050" dirty="0">
                <a:latin typeface="Arial" charset="0"/>
              </a:rPr>
              <a:t> </a:t>
            </a:r>
            <a:r>
              <a:rPr lang="nb-NO" sz="1050" dirty="0" err="1">
                <a:latin typeface="Arial" charset="0"/>
              </a:rPr>
              <a:t>Change</a:t>
            </a:r>
            <a:r>
              <a:rPr lang="nb-NO" sz="1050" dirty="0">
                <a:latin typeface="Arial" charset="0"/>
              </a:rPr>
              <a:t> </a:t>
            </a:r>
            <a:r>
              <a:rPr lang="nb-NO" sz="1050" dirty="0" err="1">
                <a:latin typeface="Arial" charset="0"/>
              </a:rPr>
              <a:t>Adapt</a:t>
            </a:r>
            <a:r>
              <a:rPr lang="nb-NO" sz="1050" dirty="0">
                <a:latin typeface="Arial" charset="0"/>
              </a:rPr>
              <a:t>.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318389" y="2811468"/>
            <a:ext cx="855663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050" dirty="0" err="1">
                <a:latin typeface="Arial" charset="0"/>
              </a:rPr>
              <a:t>Disaster</a:t>
            </a:r>
            <a:endParaRPr lang="nb-NO" sz="1050" dirty="0">
              <a:latin typeface="Arial" charset="0"/>
            </a:endParaRPr>
          </a:p>
          <a:p>
            <a:pPr>
              <a:defRPr/>
            </a:pPr>
            <a:r>
              <a:rPr lang="nb-NO" sz="1050" dirty="0">
                <a:latin typeface="Arial" charset="0"/>
              </a:rPr>
              <a:t>Risk</a:t>
            </a:r>
          </a:p>
          <a:p>
            <a:pPr>
              <a:defRPr/>
            </a:pPr>
            <a:r>
              <a:rPr lang="nb-NO" sz="1050" dirty="0" err="1">
                <a:latin typeface="Arial" charset="0"/>
              </a:rPr>
              <a:t>Reduc-</a:t>
            </a:r>
            <a:endParaRPr lang="nb-NO" sz="1050" dirty="0">
              <a:latin typeface="Arial" charset="0"/>
            </a:endParaRPr>
          </a:p>
          <a:p>
            <a:pPr>
              <a:defRPr/>
            </a:pPr>
            <a:r>
              <a:rPr lang="nb-NO" sz="1050" dirty="0" err="1">
                <a:latin typeface="Arial" charset="0"/>
              </a:rPr>
              <a:t>tion</a:t>
            </a:r>
            <a:endParaRPr lang="nb-NO" sz="1050" dirty="0">
              <a:latin typeface="Arial" charset="0"/>
            </a:endParaRPr>
          </a:p>
        </p:txBody>
      </p:sp>
      <p:sp>
        <p:nvSpPr>
          <p:cNvPr id="7" name="TekstSylinder 9"/>
          <p:cNvSpPr txBox="1">
            <a:spLocks noChangeArrowheads="1"/>
          </p:cNvSpPr>
          <p:nvPr/>
        </p:nvSpPr>
        <p:spPr bwMode="auto">
          <a:xfrm>
            <a:off x="6270639" y="1938343"/>
            <a:ext cx="6715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Long-term effects</a:t>
            </a:r>
          </a:p>
        </p:txBody>
      </p:sp>
      <p:sp>
        <p:nvSpPr>
          <p:cNvPr id="8" name="TekstSylinder 10"/>
          <p:cNvSpPr txBox="1">
            <a:spLocks noChangeArrowheads="1"/>
          </p:cNvSpPr>
          <p:nvPr/>
        </p:nvSpPr>
        <p:spPr bwMode="auto">
          <a:xfrm>
            <a:off x="6948502" y="1944693"/>
            <a:ext cx="6715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Climate related hazards</a:t>
            </a:r>
          </a:p>
        </p:txBody>
      </p:sp>
      <p:sp>
        <p:nvSpPr>
          <p:cNvPr id="9" name="TekstSylinder 11"/>
          <p:cNvSpPr txBox="1">
            <a:spLocks noChangeArrowheads="1"/>
          </p:cNvSpPr>
          <p:nvPr/>
        </p:nvSpPr>
        <p:spPr bwMode="auto">
          <a:xfrm>
            <a:off x="7678752" y="2041531"/>
            <a:ext cx="671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Other hazards</a:t>
            </a:r>
          </a:p>
        </p:txBody>
      </p:sp>
      <p:cxnSp>
        <p:nvCxnSpPr>
          <p:cNvPr id="10" name="Rett pil 13"/>
          <p:cNvCxnSpPr>
            <a:cxnSpLocks noChangeShapeType="1"/>
            <a:stCxn id="7" idx="2"/>
          </p:cNvCxnSpPr>
          <p:nvPr/>
        </p:nvCxnSpPr>
        <p:spPr bwMode="auto">
          <a:xfrm rot="16200000" flipH="1">
            <a:off x="6429390" y="2670180"/>
            <a:ext cx="360362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" name="Rett pil 15"/>
          <p:cNvCxnSpPr>
            <a:cxnSpLocks noChangeShapeType="1"/>
            <a:stCxn id="8" idx="2"/>
          </p:cNvCxnSpPr>
          <p:nvPr/>
        </p:nvCxnSpPr>
        <p:spPr bwMode="auto">
          <a:xfrm rot="16200000" flipH="1">
            <a:off x="7116777" y="2667006"/>
            <a:ext cx="344487" cy="7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" name="Rett pil 21"/>
          <p:cNvCxnSpPr>
            <a:cxnSpLocks noChangeShapeType="1"/>
          </p:cNvCxnSpPr>
          <p:nvPr/>
        </p:nvCxnSpPr>
        <p:spPr bwMode="auto">
          <a:xfrm rot="5400000">
            <a:off x="7681133" y="2667800"/>
            <a:ext cx="3508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" name="Rett pil 25"/>
          <p:cNvCxnSpPr>
            <a:cxnSpLocks noChangeShapeType="1"/>
          </p:cNvCxnSpPr>
          <p:nvPr/>
        </p:nvCxnSpPr>
        <p:spPr bwMode="auto">
          <a:xfrm rot="16200000" flipH="1">
            <a:off x="6985808" y="3907637"/>
            <a:ext cx="584200" cy="111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TekstSylinder 26"/>
          <p:cNvSpPr txBox="1">
            <a:spLocks noChangeArrowheads="1"/>
          </p:cNvSpPr>
          <p:nvPr/>
        </p:nvSpPr>
        <p:spPr bwMode="auto">
          <a:xfrm>
            <a:off x="6572264" y="4214818"/>
            <a:ext cx="1430338" cy="646113"/>
          </a:xfrm>
          <a:prstGeom prst="rect">
            <a:avLst/>
          </a:prstGeom>
          <a:solidFill>
            <a:srgbClr val="CC6E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/>
              <a:t>Integration into local development planning</a:t>
            </a:r>
          </a:p>
        </p:txBody>
      </p:sp>
      <p:sp>
        <p:nvSpPr>
          <p:cNvPr id="15" name="Rectangle 3"/>
          <p:cNvSpPr txBox="1">
            <a:spLocks/>
          </p:cNvSpPr>
          <p:nvPr/>
        </p:nvSpPr>
        <p:spPr>
          <a:xfrm>
            <a:off x="714348" y="714356"/>
            <a:ext cx="7786742" cy="7858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b-NO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DRR in a </a:t>
            </a:r>
            <a:r>
              <a:rPr kumimoji="0" lang="nb-NO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changing</a:t>
            </a:r>
            <a:r>
              <a:rPr kumimoji="0" lang="nb-NO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climate</a:t>
            </a:r>
            <a:endParaRPr kumimoji="0" lang="nb-NO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/>
          </p:cNvSpPr>
          <p:nvPr/>
        </p:nvSpPr>
        <p:spPr>
          <a:xfrm>
            <a:off x="714348" y="2714620"/>
            <a:ext cx="7786742" cy="7858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b-NO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</a:t>
            </a:r>
            <a:r>
              <a:rPr kumimoji="0" lang="nb-NO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nb-NO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642918"/>
            <a:ext cx="5263649" cy="50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719138" y="2100263"/>
            <a:ext cx="7853362" cy="247174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nb-NO" dirty="0" err="1" smtClean="0"/>
              <a:t>Past</a:t>
            </a:r>
            <a:r>
              <a:rPr lang="nb-NO" dirty="0" smtClean="0"/>
              <a:t>, present and </a:t>
            </a:r>
            <a:r>
              <a:rPr lang="nb-NO" dirty="0" err="1" smtClean="0"/>
              <a:t>future</a:t>
            </a:r>
            <a:r>
              <a:rPr lang="nb-NO" dirty="0" smtClean="0"/>
              <a:t> </a:t>
            </a:r>
            <a:r>
              <a:rPr lang="nb-NO" dirty="0" err="1" smtClean="0"/>
              <a:t>climate</a:t>
            </a:r>
            <a:endParaRPr lang="nb-NO" dirty="0" smtClean="0"/>
          </a:p>
          <a:p>
            <a:pPr lvl="1" eaLnBrk="1" hangingPunct="1"/>
            <a:r>
              <a:rPr lang="nb-NO" dirty="0" smtClean="0"/>
              <a:t>A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brief</a:t>
            </a:r>
            <a:r>
              <a:rPr lang="nb-NO" dirty="0" smtClean="0"/>
              <a:t> </a:t>
            </a:r>
            <a:r>
              <a:rPr lang="nb-NO" dirty="0" err="1" smtClean="0"/>
              <a:t>introduction</a:t>
            </a:r>
            <a:endParaRPr lang="nb-NO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istemp_r102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as_emean_60W-20E_1860-2100"/>
          <p:cNvPicPr>
            <a:picLocks noChangeAspect="1" noChangeArrowheads="1"/>
          </p:cNvPicPr>
          <p:nvPr/>
        </p:nvPicPr>
        <p:blipFill>
          <a:blip r:embed="rId3" cstate="print"/>
          <a:srcRect b="52762"/>
          <a:stretch>
            <a:fillRect/>
          </a:stretch>
        </p:blipFill>
        <p:spPr bwMode="auto">
          <a:xfrm>
            <a:off x="0" y="304800"/>
            <a:ext cx="9144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575300" y="304800"/>
            <a:ext cx="3352800" cy="3465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/>
          </a:p>
          <a:p>
            <a:pPr algn="ctr">
              <a:spcBef>
                <a:spcPct val="50000"/>
              </a:spcBef>
            </a:pPr>
            <a:endParaRPr lang="en-GB"/>
          </a:p>
          <a:p>
            <a:pPr algn="ctr">
              <a:spcBef>
                <a:spcPct val="50000"/>
              </a:spcBef>
            </a:pPr>
            <a:endParaRPr lang="en-GB"/>
          </a:p>
          <a:p>
            <a:pPr algn="ctr">
              <a:spcBef>
                <a:spcPct val="50000"/>
              </a:spcBef>
            </a:pPr>
            <a:endParaRPr lang="en-GB"/>
          </a:p>
          <a:p>
            <a:pPr algn="ctr">
              <a:spcBef>
                <a:spcPct val="50000"/>
              </a:spcBef>
            </a:pPr>
            <a:endParaRPr lang="en-GB"/>
          </a:p>
          <a:p>
            <a:pPr algn="ctr">
              <a:spcBef>
                <a:spcPct val="50000"/>
              </a:spcBef>
            </a:pPr>
            <a:endParaRPr lang="en-GB"/>
          </a:p>
        </p:txBody>
      </p:sp>
      <p:pic>
        <p:nvPicPr>
          <p:cNvPr id="48132" name="Picture 4" descr="tas_colorbar"/>
          <p:cNvPicPr>
            <a:picLocks noChangeAspect="1" noChangeArrowheads="1"/>
          </p:cNvPicPr>
          <p:nvPr/>
        </p:nvPicPr>
        <p:blipFill>
          <a:blip r:embed="rId4" cstate="print"/>
          <a:srcRect t="86116"/>
          <a:stretch>
            <a:fillRect/>
          </a:stretch>
        </p:blipFill>
        <p:spPr bwMode="auto">
          <a:xfrm>
            <a:off x="912813" y="3505200"/>
            <a:ext cx="7316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105400" y="381000"/>
            <a:ext cx="876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 smtClean="0">
                <a:solidFill>
                  <a:srgbClr val="FF0000"/>
                </a:solidFill>
                <a:latin typeface="Arial" pitchFamily="-112" charset="0"/>
                <a:ea typeface="+mn-ea"/>
              </a:rPr>
              <a:t>Today</a:t>
            </a:r>
            <a:endParaRPr lang="en-GB" sz="2000" dirty="0">
              <a:solidFill>
                <a:srgbClr val="FF0000"/>
              </a:solidFill>
              <a:latin typeface="Arial" pitchFamily="-112" charset="0"/>
              <a:ea typeface="+mn-ea"/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5562600" y="685800"/>
            <a:ext cx="0" cy="2514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GB">
              <a:latin typeface="Arial" pitchFamily="-112" charset="0"/>
              <a:ea typeface="+mn-ea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52400" y="5264363"/>
            <a:ext cx="899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dirty="0">
                <a:solidFill>
                  <a:srgbClr val="000000"/>
                </a:solidFill>
                <a:latin typeface="Arial" pitchFamily="-112" charset="0"/>
                <a:ea typeface="+mn-ea"/>
              </a:rPr>
              <a:t>(Ensemble Mean IPCC 4AR, Scenario A2)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tas_emean_60W-20E_1860-2100"/>
          <p:cNvPicPr>
            <a:picLocks noChangeAspect="1" noChangeArrowheads="1"/>
          </p:cNvPicPr>
          <p:nvPr/>
        </p:nvPicPr>
        <p:blipFill>
          <a:blip r:embed="rId3" cstate="print"/>
          <a:srcRect b="52762"/>
          <a:stretch>
            <a:fillRect/>
          </a:stretch>
        </p:blipFill>
        <p:spPr bwMode="auto">
          <a:xfrm>
            <a:off x="0" y="304800"/>
            <a:ext cx="9144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tas_colorbar"/>
          <p:cNvPicPr>
            <a:picLocks noChangeAspect="1" noChangeArrowheads="1"/>
          </p:cNvPicPr>
          <p:nvPr/>
        </p:nvPicPr>
        <p:blipFill>
          <a:blip r:embed="rId4" cstate="print"/>
          <a:srcRect t="86116"/>
          <a:stretch>
            <a:fillRect/>
          </a:stretch>
        </p:blipFill>
        <p:spPr bwMode="auto">
          <a:xfrm>
            <a:off x="912813" y="3505200"/>
            <a:ext cx="7316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105400" y="38100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 smtClean="0">
                <a:solidFill>
                  <a:srgbClr val="FF0000"/>
                </a:solidFill>
                <a:latin typeface="Arial" pitchFamily="-112" charset="0"/>
                <a:ea typeface="+mn-ea"/>
              </a:rPr>
              <a:t>Today</a:t>
            </a:r>
            <a:endParaRPr lang="en-GB" sz="2000" dirty="0">
              <a:solidFill>
                <a:srgbClr val="FF0000"/>
              </a:solidFill>
              <a:latin typeface="Arial" pitchFamily="-112" charset="0"/>
              <a:ea typeface="+mn-ea"/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5562600" y="685800"/>
            <a:ext cx="0" cy="2514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GB">
              <a:latin typeface="Arial" pitchFamily="-112" charset="0"/>
              <a:ea typeface="+mn-ea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921500" y="1701800"/>
            <a:ext cx="1676400" cy="442913"/>
            <a:chOff x="4440" y="1104"/>
            <a:chExt cx="1056" cy="279"/>
          </a:xfrm>
        </p:grpSpPr>
        <p:sp>
          <p:nvSpPr>
            <p:cNvPr id="53257" name="Line 8"/>
            <p:cNvSpPr>
              <a:spLocks noChangeShapeType="1"/>
            </p:cNvSpPr>
            <p:nvPr/>
          </p:nvSpPr>
          <p:spPr bwMode="auto">
            <a:xfrm>
              <a:off x="4656" y="110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pPr algn="ctr">
                <a:defRPr/>
              </a:pPr>
              <a:endParaRPr lang="en-GB">
                <a:latin typeface="Arial" pitchFamily="-112" charset="0"/>
                <a:ea typeface="+mn-ea"/>
              </a:endParaRPr>
            </a:p>
          </p:txBody>
        </p:sp>
        <p:sp>
          <p:nvSpPr>
            <p:cNvPr id="53258" name="Text Box 9"/>
            <p:cNvSpPr txBox="1">
              <a:spLocks noChangeArrowheads="1"/>
            </p:cNvSpPr>
            <p:nvPr/>
          </p:nvSpPr>
          <p:spPr bwMode="auto">
            <a:xfrm>
              <a:off x="4440" y="1152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 dirty="0">
                  <a:solidFill>
                    <a:srgbClr val="000000"/>
                  </a:solidFill>
                </a:rPr>
                <a:t>3.2 mill </a:t>
              </a:r>
              <a:r>
                <a:rPr lang="en-GB" sz="1800" dirty="0" smtClean="0">
                  <a:solidFill>
                    <a:srgbClr val="000000"/>
                  </a:solidFill>
                </a:rPr>
                <a:t>years</a:t>
              </a:r>
              <a:endParaRPr lang="en-GB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152400" y="5338778"/>
            <a:ext cx="899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dirty="0">
                <a:solidFill>
                  <a:srgbClr val="000000"/>
                </a:solidFill>
                <a:latin typeface="Arial" pitchFamily="-112" charset="0"/>
                <a:ea typeface="+mn-ea"/>
              </a:rPr>
              <a:t>(Ensemble Mean IPCC 4AR, Scenario A2)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719138" y="2100263"/>
            <a:ext cx="7853362" cy="247174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challenges</a:t>
            </a:r>
            <a:r>
              <a:rPr lang="nb-NO" dirty="0" smtClean="0"/>
              <a:t> from a </a:t>
            </a:r>
            <a:r>
              <a:rPr lang="nb-NO" dirty="0" err="1" smtClean="0"/>
              <a:t>Norwegian/Northern</a:t>
            </a:r>
            <a:r>
              <a:rPr lang="nb-NO" dirty="0" smtClean="0"/>
              <a:t> European </a:t>
            </a:r>
            <a:r>
              <a:rPr lang="nb-NO" dirty="0" err="1" smtClean="0"/>
              <a:t>perspective</a:t>
            </a:r>
            <a:endParaRPr lang="nb-NO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362200" y="152400"/>
            <a:ext cx="7696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nb-NO" sz="3200">
                <a:latin typeface="Georgia" pitchFamily="18" charset="0"/>
              </a:rPr>
              <a:t>Melting of the Arctic ice</a:t>
            </a:r>
          </a:p>
        </p:txBody>
      </p:sp>
      <p:sp>
        <p:nvSpPr>
          <p:cNvPr id="7171" name="Rectangle 5"/>
          <p:cNvSpPr>
            <a:spLocks/>
          </p:cNvSpPr>
          <p:nvPr/>
        </p:nvSpPr>
        <p:spPr bwMode="auto">
          <a:xfrm>
            <a:off x="457200" y="68580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Georgia" pitchFamily="18" charset="0"/>
              <a:buChar char=":"/>
            </a:pPr>
            <a:r>
              <a:rPr lang="nb-NO">
                <a:latin typeface="Georgia" pitchFamily="18" charset="0"/>
              </a:rPr>
              <a:t>Serious damage to the Arctic ecosystem</a:t>
            </a:r>
          </a:p>
          <a:p>
            <a:pPr marL="342900" indent="-342900" eaLnBrk="0" hangingPunct="0">
              <a:spcBef>
                <a:spcPct val="20000"/>
              </a:spcBef>
              <a:buFont typeface="Georgia" pitchFamily="18" charset="0"/>
              <a:buChar char=":"/>
            </a:pPr>
            <a:r>
              <a:rPr lang="nb-NO">
                <a:latin typeface="Georgia" pitchFamily="18" charset="0"/>
              </a:rPr>
              <a:t>Opens up for utilization of natural resources</a:t>
            </a:r>
          </a:p>
          <a:p>
            <a:pPr marL="342900" indent="-342900" eaLnBrk="0" hangingPunct="0">
              <a:spcBef>
                <a:spcPct val="20000"/>
              </a:spcBef>
              <a:buFont typeface="Georgia" pitchFamily="18" charset="0"/>
              <a:buChar char=":"/>
            </a:pPr>
            <a:r>
              <a:rPr lang="nb-NO">
                <a:latin typeface="Georgia" pitchFamily="18" charset="0"/>
              </a:rPr>
              <a:t>New shipping routes</a:t>
            </a:r>
          </a:p>
        </p:txBody>
      </p:sp>
      <p:pic>
        <p:nvPicPr>
          <p:cNvPr id="7172" name="Picture 8" descr="Graphic showing current sea ice compared to Sept aver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92325"/>
            <a:ext cx="40005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map of arctic ice in whit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6100" y="2092325"/>
            <a:ext cx="40005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Map of sea ice from space, showing sea ice, continents, ocea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r="20952"/>
          <a:stretch>
            <a:fillRect/>
          </a:stretch>
        </p:blipFill>
        <p:spPr bwMode="auto">
          <a:xfrm>
            <a:off x="5981700" y="2092325"/>
            <a:ext cx="31623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1066800" y="6324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>
                <a:solidFill>
                  <a:schemeClr val="bg1"/>
                </a:solidFill>
                <a:latin typeface="Georgia" pitchFamily="18" charset="0"/>
              </a:rPr>
              <a:t>2006-min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4267200" y="6324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>
                <a:solidFill>
                  <a:schemeClr val="bg1"/>
                </a:solidFill>
                <a:latin typeface="Georgia" pitchFamily="18" charset="0"/>
              </a:rPr>
              <a:t>2007-min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7239000" y="6324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>
                <a:solidFill>
                  <a:schemeClr val="bg1"/>
                </a:solidFill>
                <a:latin typeface="Georgia" pitchFamily="18" charset="0"/>
              </a:rPr>
              <a:t>2008 pr. 3/9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skipstrafikk i arkt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7169" y="0"/>
            <a:ext cx="4316831" cy="6858000"/>
          </a:xfrm>
          <a:prstGeom prst="rect">
            <a:avLst/>
          </a:prstGeom>
        </p:spPr>
      </p:pic>
      <p:pic>
        <p:nvPicPr>
          <p:cNvPr id="100354" name="Picture 2" descr="V:\PROSJEKTER\AKTIVE\Klimatilpasning\Nettsted og informasjon\Egne presentasjoner og foredrag\2009\Nyttige figurer og slides\Isutbredelse 9 sept 20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928670"/>
            <a:ext cx="4286280" cy="51093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4471990" cy="2762256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Higher frequency of landslides and floods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New areas exposed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More </a:t>
            </a:r>
            <a:r>
              <a:rPr lang="en-GB" sz="2000" dirty="0" err="1" smtClean="0"/>
              <a:t>unpredictible</a:t>
            </a:r>
            <a:endParaRPr lang="en-GB" sz="2000" dirty="0" smtClean="0"/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Urban floods and insufficient drainage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Heavier rain will cause damage to buildings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09600" y="338138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3200">
                <a:latin typeface="Georgia" pitchFamily="18" charset="0"/>
              </a:rPr>
              <a:t>More frequent and heavier precipitation - consequences</a:t>
            </a:r>
          </a:p>
        </p:txBody>
      </p:sp>
      <p:pic>
        <p:nvPicPr>
          <p:cNvPr id="8196" name="Picture 4" descr="Neste bilde">
            <a:hlinkClick r:id="rId3" tooltip="Neste bil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990600"/>
            <a:ext cx="35052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6" descr="Kart_bratte-omraader_555px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571877"/>
            <a:ext cx="3473441" cy="20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Klikk DI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4_Custom Design">
  <a:themeElements>
    <a:clrScheme name="2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4_Custom Design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6_Custom Design">
  <a:themeElements>
    <a:clrScheme name="2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6_Custom Design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5_Custom Design">
  <a:themeElements>
    <a:clrScheme name="2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5_Custom Design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235</TotalTime>
  <Words>1100</Words>
  <Application>Microsoft Office PowerPoint</Application>
  <PresentationFormat>Skjermfremvisning (4:3)</PresentationFormat>
  <Paragraphs>148</Paragraphs>
  <Slides>18</Slides>
  <Notes>17</Notes>
  <HiddenSlides>0</HiddenSlides>
  <MMClips>1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blank</vt:lpstr>
      <vt:lpstr>Custom Design</vt:lpstr>
      <vt:lpstr>24_Custom Design</vt:lpstr>
      <vt:lpstr>26_Custom Design</vt:lpstr>
      <vt:lpstr>25_Custom Design</vt:lpstr>
      <vt:lpstr>Climate change adaptation from the NPs and HFA focal points perspective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Ocean acidification</vt:lpstr>
      <vt:lpstr>Lysbilde 12</vt:lpstr>
      <vt:lpstr>Lysbilde 13</vt:lpstr>
      <vt:lpstr>Lysbilde 14</vt:lpstr>
      <vt:lpstr>Lysbilde 15</vt:lpstr>
      <vt:lpstr>Lysbilde 16</vt:lpstr>
      <vt:lpstr>Lysbilde 17</vt:lpstr>
      <vt:lpstr>Lysbilde 18</vt:lpstr>
    </vt:vector>
  </TitlesOfParts>
  <Company>DSB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COP15 and DRR</dc:title>
  <dc:creator>Dag Olav Høgvold</dc:creator>
  <cp:lastModifiedBy>Dag Olav Høgvold</cp:lastModifiedBy>
  <cp:revision>54</cp:revision>
  <dcterms:created xsi:type="dcterms:W3CDTF">2009-11-08T14:24:05Z</dcterms:created>
  <dcterms:modified xsi:type="dcterms:W3CDTF">2009-11-11T20:23:28Z</dcterms:modified>
</cp:coreProperties>
</file>